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0"/>
  </p:notesMasterIdLst>
  <p:sldIdLst>
    <p:sldId id="257" r:id="rId5"/>
    <p:sldId id="271" r:id="rId6"/>
    <p:sldId id="272" r:id="rId7"/>
    <p:sldId id="258" r:id="rId8"/>
    <p:sldId id="260" r:id="rId9"/>
    <p:sldId id="263" r:id="rId10"/>
    <p:sldId id="261" r:id="rId11"/>
    <p:sldId id="262" r:id="rId12"/>
    <p:sldId id="267" r:id="rId13"/>
    <p:sldId id="268" r:id="rId14"/>
    <p:sldId id="259" r:id="rId15"/>
    <p:sldId id="264" r:id="rId16"/>
    <p:sldId id="269" r:id="rId17"/>
    <p:sldId id="270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viewProps" Target="viewProps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theme" Target="theme/theme1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notesMaster" Target="notesMasters/notesMaster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37911F-4462-48E6-8346-B7A202D08DE6}" type="doc">
      <dgm:prSet loTypeId="urn:microsoft.com/office/officeart/2005/8/layout/hierarchy3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9179063-6AB7-4C55-AD79-655F6C339E05}">
      <dgm:prSet phldrT="[Text]"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Year 1</a:t>
          </a:r>
        </a:p>
      </dgm:t>
    </dgm:pt>
    <dgm:pt modelId="{8D68ECC0-6289-4CD6-96D2-D283D476AE13}" type="parTrans" cxnId="{E987C880-B206-4182-87BE-0665EAB2AB4E}">
      <dgm:prSet/>
      <dgm:spPr/>
      <dgm:t>
        <a:bodyPr/>
        <a:lstStyle/>
        <a:p>
          <a:endParaRPr lang="en-US"/>
        </a:p>
      </dgm:t>
    </dgm:pt>
    <dgm:pt modelId="{6E8E8D66-2D81-4118-8222-ED490E6066FE}" type="sibTrans" cxnId="{E987C880-B206-4182-87BE-0665EAB2AB4E}">
      <dgm:prSet/>
      <dgm:spPr/>
      <dgm:t>
        <a:bodyPr/>
        <a:lstStyle/>
        <a:p>
          <a:endParaRPr lang="en-US"/>
        </a:p>
      </dgm:t>
    </dgm:pt>
    <dgm:pt modelId="{64408F01-8913-4113-B955-7E448258B352}">
      <dgm:prSet phldrT="[Text]" custT="1"/>
      <dgm:spPr/>
      <dgm:t>
        <a:bodyPr/>
        <a:lstStyle/>
        <a:p>
          <a:r>
            <a:rPr lang="en-US" sz="1800" dirty="0">
              <a:latin typeface="Century Gothic" panose="020B0502020202020204" pitchFamily="34" charset="0"/>
            </a:rPr>
            <a:t>Biological Molecules</a:t>
          </a:r>
        </a:p>
        <a:p>
          <a:r>
            <a:rPr lang="en-US" sz="1800" dirty="0">
              <a:latin typeface="Century Gothic" panose="020B0502020202020204" pitchFamily="34" charset="0"/>
            </a:rPr>
            <a:t>Immune System </a:t>
          </a:r>
        </a:p>
        <a:p>
          <a:r>
            <a:rPr lang="en-US" sz="1800" dirty="0">
              <a:latin typeface="Century Gothic" panose="020B0502020202020204" pitchFamily="34" charset="0"/>
            </a:rPr>
            <a:t>Mass Transport in Animals and Plants</a:t>
          </a:r>
          <a:endParaRPr lang="en-US" sz="1400" dirty="0">
            <a:latin typeface="Century Gothic" panose="020B0502020202020204" pitchFamily="34" charset="0"/>
          </a:endParaRPr>
        </a:p>
        <a:p>
          <a:endParaRPr lang="en-US" sz="1400" dirty="0">
            <a:latin typeface="Century Gothic" panose="020B0502020202020204" pitchFamily="34" charset="0"/>
          </a:endParaRPr>
        </a:p>
      </dgm:t>
    </dgm:pt>
    <dgm:pt modelId="{C15ED119-CF00-4B18-857C-E1625083AEE4}" type="parTrans" cxnId="{5B239A0C-399C-46F1-938E-79853A181FC5}">
      <dgm:prSet/>
      <dgm:spPr/>
      <dgm:t>
        <a:bodyPr/>
        <a:lstStyle/>
        <a:p>
          <a:endParaRPr lang="en-US"/>
        </a:p>
      </dgm:t>
    </dgm:pt>
    <dgm:pt modelId="{F79CE902-C286-4AFA-A7D4-B13F7B29BED6}" type="sibTrans" cxnId="{5B239A0C-399C-46F1-938E-79853A181FC5}">
      <dgm:prSet/>
      <dgm:spPr/>
      <dgm:t>
        <a:bodyPr/>
        <a:lstStyle/>
        <a:p>
          <a:endParaRPr lang="en-US"/>
        </a:p>
      </dgm:t>
    </dgm:pt>
    <dgm:pt modelId="{D3C14D45-987C-4F73-8F08-C5E13C420F22}">
      <dgm:prSet phldrT="[Text]" custT="1"/>
      <dgm:spPr/>
      <dgm:t>
        <a:bodyPr/>
        <a:lstStyle/>
        <a:p>
          <a:r>
            <a:rPr lang="en-US" sz="1600" dirty="0">
              <a:latin typeface="Century Gothic" panose="020B0502020202020204" pitchFamily="34" charset="0"/>
            </a:rPr>
            <a:t>Cell Structure</a:t>
          </a:r>
        </a:p>
        <a:p>
          <a:r>
            <a:rPr lang="en-US" sz="1600" dirty="0">
              <a:latin typeface="Century Gothic" panose="020B0502020202020204" pitchFamily="34" charset="0"/>
            </a:rPr>
            <a:t>Cell Membranes</a:t>
          </a:r>
        </a:p>
        <a:p>
          <a:r>
            <a:rPr lang="en-US" sz="1600" dirty="0">
              <a:latin typeface="Century Gothic" panose="020B0502020202020204" pitchFamily="34" charset="0"/>
            </a:rPr>
            <a:t>DNA,RNA and Proteinsynthesis </a:t>
          </a:r>
        </a:p>
        <a:p>
          <a:r>
            <a:rPr lang="en-US" sz="1600" dirty="0">
              <a:latin typeface="Century Gothic" panose="020B0502020202020204" pitchFamily="34" charset="0"/>
            </a:rPr>
            <a:t>Diversity, Classification and Variation  </a:t>
          </a:r>
        </a:p>
      </dgm:t>
    </dgm:pt>
    <dgm:pt modelId="{3DC55FBA-2176-4F99-A78B-BA6CEFC4144A}" type="parTrans" cxnId="{B7B82AD1-AC5F-48E3-803C-6BDD69902FD9}">
      <dgm:prSet/>
      <dgm:spPr/>
      <dgm:t>
        <a:bodyPr/>
        <a:lstStyle/>
        <a:p>
          <a:endParaRPr lang="en-US"/>
        </a:p>
      </dgm:t>
    </dgm:pt>
    <dgm:pt modelId="{A4A22BBD-B1CA-4EED-B510-FF8C5057DA40}" type="sibTrans" cxnId="{B7B82AD1-AC5F-48E3-803C-6BDD69902FD9}">
      <dgm:prSet/>
      <dgm:spPr/>
      <dgm:t>
        <a:bodyPr/>
        <a:lstStyle/>
        <a:p>
          <a:endParaRPr lang="en-US"/>
        </a:p>
      </dgm:t>
    </dgm:pt>
    <dgm:pt modelId="{46EE8929-6DFB-460E-9446-2F4F9BD3FD42}">
      <dgm:prSet phldrT="[Text]"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Year 2</a:t>
          </a:r>
        </a:p>
      </dgm:t>
    </dgm:pt>
    <dgm:pt modelId="{9D090FAE-E0F8-4559-AD06-6091281EEB19}" type="parTrans" cxnId="{43FA8F0C-A606-4CB2-8123-4D8D154DCF61}">
      <dgm:prSet/>
      <dgm:spPr/>
      <dgm:t>
        <a:bodyPr/>
        <a:lstStyle/>
        <a:p>
          <a:endParaRPr lang="en-US"/>
        </a:p>
      </dgm:t>
    </dgm:pt>
    <dgm:pt modelId="{7BC027FD-0ABC-45B6-A37C-EA57F21A0D3A}" type="sibTrans" cxnId="{43FA8F0C-A606-4CB2-8123-4D8D154DCF61}">
      <dgm:prSet/>
      <dgm:spPr/>
      <dgm:t>
        <a:bodyPr/>
        <a:lstStyle/>
        <a:p>
          <a:endParaRPr lang="en-US"/>
        </a:p>
      </dgm:t>
    </dgm:pt>
    <dgm:pt modelId="{0B69CCBC-DE51-46D9-8D46-DA32D8CAE82E}">
      <dgm:prSet phldrT="[Text]" custT="1"/>
      <dgm:spPr/>
      <dgm:t>
        <a:bodyPr/>
        <a:lstStyle/>
        <a:p>
          <a:r>
            <a:rPr lang="en-US" sz="1800" dirty="0">
              <a:latin typeface="Century Gothic" panose="020B0502020202020204" pitchFamily="34" charset="0"/>
            </a:rPr>
            <a:t>Photosynthesis </a:t>
          </a:r>
        </a:p>
        <a:p>
          <a:r>
            <a:rPr lang="en-US" sz="1800" dirty="0">
              <a:latin typeface="Century Gothic" panose="020B0502020202020204" pitchFamily="34" charset="0"/>
            </a:rPr>
            <a:t>Nutrient Cycles</a:t>
          </a:r>
        </a:p>
        <a:p>
          <a:r>
            <a:rPr lang="en-US" sz="1800" dirty="0">
              <a:latin typeface="Century Gothic" panose="020B0502020202020204" pitchFamily="34" charset="0"/>
            </a:rPr>
            <a:t>Ecosystems  </a:t>
          </a:r>
        </a:p>
        <a:p>
          <a:r>
            <a:rPr lang="en-US" sz="1800" dirty="0">
              <a:latin typeface="Century Gothic" panose="020B0502020202020204" pitchFamily="34" charset="0"/>
            </a:rPr>
            <a:t>Muscle Contraction Homeostasis </a:t>
          </a:r>
        </a:p>
      </dgm:t>
    </dgm:pt>
    <dgm:pt modelId="{D35B7438-6F44-47B1-BA41-DD88E199F517}" type="parTrans" cxnId="{5498B685-039B-4BE9-BBE9-4109A78AA64A}">
      <dgm:prSet/>
      <dgm:spPr/>
      <dgm:t>
        <a:bodyPr/>
        <a:lstStyle/>
        <a:p>
          <a:endParaRPr lang="en-US"/>
        </a:p>
      </dgm:t>
    </dgm:pt>
    <dgm:pt modelId="{AA76F82A-6A7D-47D8-8015-95E2689CC493}" type="sibTrans" cxnId="{5498B685-039B-4BE9-BBE9-4109A78AA64A}">
      <dgm:prSet/>
      <dgm:spPr/>
      <dgm:t>
        <a:bodyPr/>
        <a:lstStyle/>
        <a:p>
          <a:endParaRPr lang="en-US"/>
        </a:p>
      </dgm:t>
    </dgm:pt>
    <dgm:pt modelId="{FA4728B7-D12B-4A78-AC0B-750572E3A022}">
      <dgm:prSet phldrT="[Text]" custT="1"/>
      <dgm:spPr/>
      <dgm:t>
        <a:bodyPr/>
        <a:lstStyle/>
        <a:p>
          <a:r>
            <a:rPr lang="en-US" sz="1800" dirty="0">
              <a:latin typeface="Century Gothic" panose="020B0502020202020204" pitchFamily="34" charset="0"/>
            </a:rPr>
            <a:t>Respiration </a:t>
          </a:r>
        </a:p>
        <a:p>
          <a:r>
            <a:rPr lang="en-US" sz="1800" dirty="0">
              <a:latin typeface="Century Gothic" panose="020B0502020202020204" pitchFamily="34" charset="0"/>
            </a:rPr>
            <a:t>Nervous Response </a:t>
          </a:r>
        </a:p>
        <a:p>
          <a:r>
            <a:rPr lang="en-US" sz="1800" dirty="0">
              <a:latin typeface="Century Gothic" panose="020B0502020202020204" pitchFamily="34" charset="0"/>
            </a:rPr>
            <a:t>Inheritance and Genetics</a:t>
          </a:r>
        </a:p>
        <a:p>
          <a:r>
            <a:rPr lang="en-US" sz="1800" dirty="0">
              <a:latin typeface="Century Gothic" panose="020B0502020202020204" pitchFamily="34" charset="0"/>
            </a:rPr>
            <a:t>Genomes and Evolution </a:t>
          </a:r>
        </a:p>
      </dgm:t>
    </dgm:pt>
    <dgm:pt modelId="{BE90A95F-3F93-42DC-A493-B797D92AE151}" type="parTrans" cxnId="{F9C6D9A4-D7CD-4EBA-A14D-7CAF613F0A2F}">
      <dgm:prSet/>
      <dgm:spPr/>
      <dgm:t>
        <a:bodyPr/>
        <a:lstStyle/>
        <a:p>
          <a:endParaRPr lang="en-US"/>
        </a:p>
      </dgm:t>
    </dgm:pt>
    <dgm:pt modelId="{D100E520-780F-4EDE-9FE0-F11E9DD42EA8}" type="sibTrans" cxnId="{F9C6D9A4-D7CD-4EBA-A14D-7CAF613F0A2F}">
      <dgm:prSet/>
      <dgm:spPr/>
      <dgm:t>
        <a:bodyPr/>
        <a:lstStyle/>
        <a:p>
          <a:endParaRPr lang="en-US"/>
        </a:p>
      </dgm:t>
    </dgm:pt>
    <dgm:pt modelId="{8D270ED3-8CA4-477B-99CF-7F802E20D46B}" type="pres">
      <dgm:prSet presAssocID="{4237911F-4462-48E6-8346-B7A202D08DE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DC6A8BC-1B2A-4B31-BA90-31B0928CC07B}" type="pres">
      <dgm:prSet presAssocID="{49179063-6AB7-4C55-AD79-655F6C339E05}" presName="root" presStyleCnt="0"/>
      <dgm:spPr/>
    </dgm:pt>
    <dgm:pt modelId="{A1414F3C-2294-4968-97E7-BC1947689E10}" type="pres">
      <dgm:prSet presAssocID="{49179063-6AB7-4C55-AD79-655F6C339E05}" presName="rootComposite" presStyleCnt="0"/>
      <dgm:spPr/>
    </dgm:pt>
    <dgm:pt modelId="{B83DF0B5-9299-432B-BFFA-37F8A8957408}" type="pres">
      <dgm:prSet presAssocID="{49179063-6AB7-4C55-AD79-655F6C339E05}" presName="rootText" presStyleLbl="node1" presStyleIdx="0" presStyleCnt="2" custScaleY="58491"/>
      <dgm:spPr/>
    </dgm:pt>
    <dgm:pt modelId="{4EF30101-8999-44D4-A137-E61DBEC7086C}" type="pres">
      <dgm:prSet presAssocID="{49179063-6AB7-4C55-AD79-655F6C339E05}" presName="rootConnector" presStyleLbl="node1" presStyleIdx="0" presStyleCnt="2"/>
      <dgm:spPr/>
    </dgm:pt>
    <dgm:pt modelId="{0EB02465-18B1-4A87-A34F-F912E6DECD4C}" type="pres">
      <dgm:prSet presAssocID="{49179063-6AB7-4C55-AD79-655F6C339E05}" presName="childShape" presStyleCnt="0"/>
      <dgm:spPr/>
    </dgm:pt>
    <dgm:pt modelId="{2C9A8623-9EC6-4C0D-871B-9935EB51943A}" type="pres">
      <dgm:prSet presAssocID="{C15ED119-CF00-4B18-857C-E1625083AEE4}" presName="Name13" presStyleLbl="parChTrans1D2" presStyleIdx="0" presStyleCnt="4"/>
      <dgm:spPr/>
    </dgm:pt>
    <dgm:pt modelId="{9BDF9540-23BD-4AE9-B143-5B65A338725C}" type="pres">
      <dgm:prSet presAssocID="{64408F01-8913-4113-B955-7E448258B352}" presName="childText" presStyleLbl="bgAcc1" presStyleIdx="0" presStyleCnt="4" custScaleY="156109">
        <dgm:presLayoutVars>
          <dgm:bulletEnabled val="1"/>
        </dgm:presLayoutVars>
      </dgm:prSet>
      <dgm:spPr/>
    </dgm:pt>
    <dgm:pt modelId="{595FF7CF-6CFA-4911-BF76-AB61B8D6E252}" type="pres">
      <dgm:prSet presAssocID="{3DC55FBA-2176-4F99-A78B-BA6CEFC4144A}" presName="Name13" presStyleLbl="parChTrans1D2" presStyleIdx="1" presStyleCnt="4"/>
      <dgm:spPr/>
    </dgm:pt>
    <dgm:pt modelId="{63A14EAF-44B0-4657-9B99-D5CB573D426E}" type="pres">
      <dgm:prSet presAssocID="{D3C14D45-987C-4F73-8F08-C5E13C420F22}" presName="childText" presStyleLbl="bgAcc1" presStyleIdx="1" presStyleCnt="4" custScaleY="151529">
        <dgm:presLayoutVars>
          <dgm:bulletEnabled val="1"/>
        </dgm:presLayoutVars>
      </dgm:prSet>
      <dgm:spPr/>
    </dgm:pt>
    <dgm:pt modelId="{88C2804B-3914-4FB4-96ED-F9180FC90E9A}" type="pres">
      <dgm:prSet presAssocID="{46EE8929-6DFB-460E-9446-2F4F9BD3FD42}" presName="root" presStyleCnt="0"/>
      <dgm:spPr/>
    </dgm:pt>
    <dgm:pt modelId="{7AD828DA-D581-4E22-9265-51DF354BF4CF}" type="pres">
      <dgm:prSet presAssocID="{46EE8929-6DFB-460E-9446-2F4F9BD3FD42}" presName="rootComposite" presStyleCnt="0"/>
      <dgm:spPr/>
    </dgm:pt>
    <dgm:pt modelId="{D7EC6AC0-7137-445C-AD9A-EB1B88B13B56}" type="pres">
      <dgm:prSet presAssocID="{46EE8929-6DFB-460E-9446-2F4F9BD3FD42}" presName="rootText" presStyleLbl="node1" presStyleIdx="1" presStyleCnt="2" custScaleY="51481"/>
      <dgm:spPr/>
    </dgm:pt>
    <dgm:pt modelId="{023DD033-77D5-402D-8B95-5EFF084CB3AA}" type="pres">
      <dgm:prSet presAssocID="{46EE8929-6DFB-460E-9446-2F4F9BD3FD42}" presName="rootConnector" presStyleLbl="node1" presStyleIdx="1" presStyleCnt="2"/>
      <dgm:spPr/>
    </dgm:pt>
    <dgm:pt modelId="{E4019F67-7A84-4E17-89D2-E30CAA889B91}" type="pres">
      <dgm:prSet presAssocID="{46EE8929-6DFB-460E-9446-2F4F9BD3FD42}" presName="childShape" presStyleCnt="0"/>
      <dgm:spPr/>
    </dgm:pt>
    <dgm:pt modelId="{E06BB72E-B8AF-4678-86AB-F42B8121C672}" type="pres">
      <dgm:prSet presAssocID="{D35B7438-6F44-47B1-BA41-DD88E199F517}" presName="Name13" presStyleLbl="parChTrans1D2" presStyleIdx="2" presStyleCnt="4"/>
      <dgm:spPr/>
    </dgm:pt>
    <dgm:pt modelId="{2EF93AF7-6DDF-4DA9-9957-82A8F65B5877}" type="pres">
      <dgm:prSet presAssocID="{0B69CCBC-DE51-46D9-8D46-DA32D8CAE82E}" presName="childText" presStyleLbl="bgAcc1" presStyleIdx="2" presStyleCnt="4" custScaleY="160294">
        <dgm:presLayoutVars>
          <dgm:bulletEnabled val="1"/>
        </dgm:presLayoutVars>
      </dgm:prSet>
      <dgm:spPr/>
    </dgm:pt>
    <dgm:pt modelId="{8B931AA3-DC3B-4434-BB6D-ABD06970EB60}" type="pres">
      <dgm:prSet presAssocID="{BE90A95F-3F93-42DC-A493-B797D92AE151}" presName="Name13" presStyleLbl="parChTrans1D2" presStyleIdx="3" presStyleCnt="4"/>
      <dgm:spPr/>
    </dgm:pt>
    <dgm:pt modelId="{2F6DB7E1-B43A-482B-9E22-0FCD92F25F2A}" type="pres">
      <dgm:prSet presAssocID="{FA4728B7-D12B-4A78-AC0B-750572E3A022}" presName="childText" presStyleLbl="bgAcc1" presStyleIdx="3" presStyleCnt="4" custScaleY="165409">
        <dgm:presLayoutVars>
          <dgm:bulletEnabled val="1"/>
        </dgm:presLayoutVars>
      </dgm:prSet>
      <dgm:spPr/>
    </dgm:pt>
  </dgm:ptLst>
  <dgm:cxnLst>
    <dgm:cxn modelId="{FB7B4404-AA9A-4600-83E7-B421FA7E6690}" type="presOf" srcId="{4237911F-4462-48E6-8346-B7A202D08DE6}" destId="{8D270ED3-8CA4-477B-99CF-7F802E20D46B}" srcOrd="0" destOrd="0" presId="urn:microsoft.com/office/officeart/2005/8/layout/hierarchy3"/>
    <dgm:cxn modelId="{43FA8F0C-A606-4CB2-8123-4D8D154DCF61}" srcId="{4237911F-4462-48E6-8346-B7A202D08DE6}" destId="{46EE8929-6DFB-460E-9446-2F4F9BD3FD42}" srcOrd="1" destOrd="0" parTransId="{9D090FAE-E0F8-4559-AD06-6091281EEB19}" sibTransId="{7BC027FD-0ABC-45B6-A37C-EA57F21A0D3A}"/>
    <dgm:cxn modelId="{5B239A0C-399C-46F1-938E-79853A181FC5}" srcId="{49179063-6AB7-4C55-AD79-655F6C339E05}" destId="{64408F01-8913-4113-B955-7E448258B352}" srcOrd="0" destOrd="0" parTransId="{C15ED119-CF00-4B18-857C-E1625083AEE4}" sibTransId="{F79CE902-C286-4AFA-A7D4-B13F7B29BED6}"/>
    <dgm:cxn modelId="{2394B524-F48F-41CB-AB88-68F976A2DF0C}" type="presOf" srcId="{D35B7438-6F44-47B1-BA41-DD88E199F517}" destId="{E06BB72E-B8AF-4678-86AB-F42B8121C672}" srcOrd="0" destOrd="0" presId="urn:microsoft.com/office/officeart/2005/8/layout/hierarchy3"/>
    <dgm:cxn modelId="{D2778E32-4C8B-454B-BC90-7351BBDB8BA3}" type="presOf" srcId="{3DC55FBA-2176-4F99-A78B-BA6CEFC4144A}" destId="{595FF7CF-6CFA-4911-BF76-AB61B8D6E252}" srcOrd="0" destOrd="0" presId="urn:microsoft.com/office/officeart/2005/8/layout/hierarchy3"/>
    <dgm:cxn modelId="{BE72143B-E145-4FF5-9D79-5D472E3ECDE7}" type="presOf" srcId="{46EE8929-6DFB-460E-9446-2F4F9BD3FD42}" destId="{023DD033-77D5-402D-8B95-5EFF084CB3AA}" srcOrd="1" destOrd="0" presId="urn:microsoft.com/office/officeart/2005/8/layout/hierarchy3"/>
    <dgm:cxn modelId="{ACB1BA3D-7F5C-4030-B44D-5AC7AE2FF053}" type="presOf" srcId="{FA4728B7-D12B-4A78-AC0B-750572E3A022}" destId="{2F6DB7E1-B43A-482B-9E22-0FCD92F25F2A}" srcOrd="0" destOrd="0" presId="urn:microsoft.com/office/officeart/2005/8/layout/hierarchy3"/>
    <dgm:cxn modelId="{F8E10D68-D617-4225-AEAA-7EB9D5261253}" type="presOf" srcId="{D3C14D45-987C-4F73-8F08-C5E13C420F22}" destId="{63A14EAF-44B0-4657-9B99-D5CB573D426E}" srcOrd="0" destOrd="0" presId="urn:microsoft.com/office/officeart/2005/8/layout/hierarchy3"/>
    <dgm:cxn modelId="{4304F051-DC17-4135-B3B0-6F65D354FC65}" type="presOf" srcId="{49179063-6AB7-4C55-AD79-655F6C339E05}" destId="{4EF30101-8999-44D4-A137-E61DBEC7086C}" srcOrd="1" destOrd="0" presId="urn:microsoft.com/office/officeart/2005/8/layout/hierarchy3"/>
    <dgm:cxn modelId="{E987C880-B206-4182-87BE-0665EAB2AB4E}" srcId="{4237911F-4462-48E6-8346-B7A202D08DE6}" destId="{49179063-6AB7-4C55-AD79-655F6C339E05}" srcOrd="0" destOrd="0" parTransId="{8D68ECC0-6289-4CD6-96D2-D283D476AE13}" sibTransId="{6E8E8D66-2D81-4118-8222-ED490E6066FE}"/>
    <dgm:cxn modelId="{5498B685-039B-4BE9-BBE9-4109A78AA64A}" srcId="{46EE8929-6DFB-460E-9446-2F4F9BD3FD42}" destId="{0B69CCBC-DE51-46D9-8D46-DA32D8CAE82E}" srcOrd="0" destOrd="0" parTransId="{D35B7438-6F44-47B1-BA41-DD88E199F517}" sibTransId="{AA76F82A-6A7D-47D8-8015-95E2689CC493}"/>
    <dgm:cxn modelId="{6D013191-A2BF-43B8-AD97-49A420EB6566}" type="presOf" srcId="{49179063-6AB7-4C55-AD79-655F6C339E05}" destId="{B83DF0B5-9299-432B-BFFA-37F8A8957408}" srcOrd="0" destOrd="0" presId="urn:microsoft.com/office/officeart/2005/8/layout/hierarchy3"/>
    <dgm:cxn modelId="{AD8E8A94-B7BB-4F33-B5C9-9DDA17C1DF6E}" type="presOf" srcId="{C15ED119-CF00-4B18-857C-E1625083AEE4}" destId="{2C9A8623-9EC6-4C0D-871B-9935EB51943A}" srcOrd="0" destOrd="0" presId="urn:microsoft.com/office/officeart/2005/8/layout/hierarchy3"/>
    <dgm:cxn modelId="{A141179B-BFFC-470E-B2DD-F4D1EAE92F78}" type="presOf" srcId="{46EE8929-6DFB-460E-9446-2F4F9BD3FD42}" destId="{D7EC6AC0-7137-445C-AD9A-EB1B88B13B56}" srcOrd="0" destOrd="0" presId="urn:microsoft.com/office/officeart/2005/8/layout/hierarchy3"/>
    <dgm:cxn modelId="{F9C6D9A4-D7CD-4EBA-A14D-7CAF613F0A2F}" srcId="{46EE8929-6DFB-460E-9446-2F4F9BD3FD42}" destId="{FA4728B7-D12B-4A78-AC0B-750572E3A022}" srcOrd="1" destOrd="0" parTransId="{BE90A95F-3F93-42DC-A493-B797D92AE151}" sibTransId="{D100E520-780F-4EDE-9FE0-F11E9DD42EA8}"/>
    <dgm:cxn modelId="{500CEEB2-78DE-4C47-AC7C-EA99AD95067A}" type="presOf" srcId="{0B69CCBC-DE51-46D9-8D46-DA32D8CAE82E}" destId="{2EF93AF7-6DDF-4DA9-9957-82A8F65B5877}" srcOrd="0" destOrd="0" presId="urn:microsoft.com/office/officeart/2005/8/layout/hierarchy3"/>
    <dgm:cxn modelId="{EC7360C0-2E72-445C-9F7A-9D4070CC0514}" type="presOf" srcId="{BE90A95F-3F93-42DC-A493-B797D92AE151}" destId="{8B931AA3-DC3B-4434-BB6D-ABD06970EB60}" srcOrd="0" destOrd="0" presId="urn:microsoft.com/office/officeart/2005/8/layout/hierarchy3"/>
    <dgm:cxn modelId="{B7B82AD1-AC5F-48E3-803C-6BDD69902FD9}" srcId="{49179063-6AB7-4C55-AD79-655F6C339E05}" destId="{D3C14D45-987C-4F73-8F08-C5E13C420F22}" srcOrd="1" destOrd="0" parTransId="{3DC55FBA-2176-4F99-A78B-BA6CEFC4144A}" sibTransId="{A4A22BBD-B1CA-4EED-B510-FF8C5057DA40}"/>
    <dgm:cxn modelId="{875B49F1-59E2-49D6-9C86-D5AC8E8E7184}" type="presOf" srcId="{64408F01-8913-4113-B955-7E448258B352}" destId="{9BDF9540-23BD-4AE9-B143-5B65A338725C}" srcOrd="0" destOrd="0" presId="urn:microsoft.com/office/officeart/2005/8/layout/hierarchy3"/>
    <dgm:cxn modelId="{C1AD6484-25F6-4FA7-8675-E585FE6107F1}" type="presParOf" srcId="{8D270ED3-8CA4-477B-99CF-7F802E20D46B}" destId="{7DC6A8BC-1B2A-4B31-BA90-31B0928CC07B}" srcOrd="0" destOrd="0" presId="urn:microsoft.com/office/officeart/2005/8/layout/hierarchy3"/>
    <dgm:cxn modelId="{2B2491EA-3C04-4E3E-8C93-6E379238CCE0}" type="presParOf" srcId="{7DC6A8BC-1B2A-4B31-BA90-31B0928CC07B}" destId="{A1414F3C-2294-4968-97E7-BC1947689E10}" srcOrd="0" destOrd="0" presId="urn:microsoft.com/office/officeart/2005/8/layout/hierarchy3"/>
    <dgm:cxn modelId="{B5948E39-6B34-479C-A5D5-D2F259210A21}" type="presParOf" srcId="{A1414F3C-2294-4968-97E7-BC1947689E10}" destId="{B83DF0B5-9299-432B-BFFA-37F8A8957408}" srcOrd="0" destOrd="0" presId="urn:microsoft.com/office/officeart/2005/8/layout/hierarchy3"/>
    <dgm:cxn modelId="{0232180D-1D57-475F-8E7D-CB5CACD1E91A}" type="presParOf" srcId="{A1414F3C-2294-4968-97E7-BC1947689E10}" destId="{4EF30101-8999-44D4-A137-E61DBEC7086C}" srcOrd="1" destOrd="0" presId="urn:microsoft.com/office/officeart/2005/8/layout/hierarchy3"/>
    <dgm:cxn modelId="{1973E75B-60C8-4580-ACBE-7D10951D077C}" type="presParOf" srcId="{7DC6A8BC-1B2A-4B31-BA90-31B0928CC07B}" destId="{0EB02465-18B1-4A87-A34F-F912E6DECD4C}" srcOrd="1" destOrd="0" presId="urn:microsoft.com/office/officeart/2005/8/layout/hierarchy3"/>
    <dgm:cxn modelId="{079AF76E-753D-48C8-BFA7-55D15A79B00B}" type="presParOf" srcId="{0EB02465-18B1-4A87-A34F-F912E6DECD4C}" destId="{2C9A8623-9EC6-4C0D-871B-9935EB51943A}" srcOrd="0" destOrd="0" presId="urn:microsoft.com/office/officeart/2005/8/layout/hierarchy3"/>
    <dgm:cxn modelId="{390E8714-B041-4E47-8671-AA42D55D271A}" type="presParOf" srcId="{0EB02465-18B1-4A87-A34F-F912E6DECD4C}" destId="{9BDF9540-23BD-4AE9-B143-5B65A338725C}" srcOrd="1" destOrd="0" presId="urn:microsoft.com/office/officeart/2005/8/layout/hierarchy3"/>
    <dgm:cxn modelId="{7C41C1FA-DED2-4DDF-B485-62E2F4561784}" type="presParOf" srcId="{0EB02465-18B1-4A87-A34F-F912E6DECD4C}" destId="{595FF7CF-6CFA-4911-BF76-AB61B8D6E252}" srcOrd="2" destOrd="0" presId="urn:microsoft.com/office/officeart/2005/8/layout/hierarchy3"/>
    <dgm:cxn modelId="{A6E7DFF8-94AB-4EA0-B2D7-DE29DBD47D39}" type="presParOf" srcId="{0EB02465-18B1-4A87-A34F-F912E6DECD4C}" destId="{63A14EAF-44B0-4657-9B99-D5CB573D426E}" srcOrd="3" destOrd="0" presId="urn:microsoft.com/office/officeart/2005/8/layout/hierarchy3"/>
    <dgm:cxn modelId="{A43FA676-F85E-4BC7-941D-2BA13053BE9E}" type="presParOf" srcId="{8D270ED3-8CA4-477B-99CF-7F802E20D46B}" destId="{88C2804B-3914-4FB4-96ED-F9180FC90E9A}" srcOrd="1" destOrd="0" presId="urn:microsoft.com/office/officeart/2005/8/layout/hierarchy3"/>
    <dgm:cxn modelId="{CA876B5B-5FCC-4DB6-BA7A-8F0236EC86EB}" type="presParOf" srcId="{88C2804B-3914-4FB4-96ED-F9180FC90E9A}" destId="{7AD828DA-D581-4E22-9265-51DF354BF4CF}" srcOrd="0" destOrd="0" presId="urn:microsoft.com/office/officeart/2005/8/layout/hierarchy3"/>
    <dgm:cxn modelId="{A148AD07-25A3-43D7-8AC0-7EC88BD84CAE}" type="presParOf" srcId="{7AD828DA-D581-4E22-9265-51DF354BF4CF}" destId="{D7EC6AC0-7137-445C-AD9A-EB1B88B13B56}" srcOrd="0" destOrd="0" presId="urn:microsoft.com/office/officeart/2005/8/layout/hierarchy3"/>
    <dgm:cxn modelId="{F9565B7D-1BFF-40CB-88B2-E046E69AD93F}" type="presParOf" srcId="{7AD828DA-D581-4E22-9265-51DF354BF4CF}" destId="{023DD033-77D5-402D-8B95-5EFF084CB3AA}" srcOrd="1" destOrd="0" presId="urn:microsoft.com/office/officeart/2005/8/layout/hierarchy3"/>
    <dgm:cxn modelId="{980183C0-A103-4A28-966B-4DF96AE8A42E}" type="presParOf" srcId="{88C2804B-3914-4FB4-96ED-F9180FC90E9A}" destId="{E4019F67-7A84-4E17-89D2-E30CAA889B91}" srcOrd="1" destOrd="0" presId="urn:microsoft.com/office/officeart/2005/8/layout/hierarchy3"/>
    <dgm:cxn modelId="{7EAB5904-4C5E-4609-BD53-E0970D035A53}" type="presParOf" srcId="{E4019F67-7A84-4E17-89D2-E30CAA889B91}" destId="{E06BB72E-B8AF-4678-86AB-F42B8121C672}" srcOrd="0" destOrd="0" presId="urn:microsoft.com/office/officeart/2005/8/layout/hierarchy3"/>
    <dgm:cxn modelId="{226C542A-8D04-4D49-A9E5-3938710445D0}" type="presParOf" srcId="{E4019F67-7A84-4E17-89D2-E30CAA889B91}" destId="{2EF93AF7-6DDF-4DA9-9957-82A8F65B5877}" srcOrd="1" destOrd="0" presId="urn:microsoft.com/office/officeart/2005/8/layout/hierarchy3"/>
    <dgm:cxn modelId="{BBD34BD9-206D-4744-9FED-5D4A80049F69}" type="presParOf" srcId="{E4019F67-7A84-4E17-89D2-E30CAA889B91}" destId="{8B931AA3-DC3B-4434-BB6D-ABD06970EB60}" srcOrd="2" destOrd="0" presId="urn:microsoft.com/office/officeart/2005/8/layout/hierarchy3"/>
    <dgm:cxn modelId="{7B73D44E-7697-4F96-82E7-6785E362FB17}" type="presParOf" srcId="{E4019F67-7A84-4E17-89D2-E30CAA889B91}" destId="{2F6DB7E1-B43A-482B-9E22-0FCD92F25F2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37911F-4462-48E6-8346-B7A202D08DE6}" type="doc">
      <dgm:prSet loTypeId="urn:microsoft.com/office/officeart/2005/8/layout/hierarchy3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9179063-6AB7-4C55-AD79-655F6C339E05}">
      <dgm:prSet phldrT="[Text]"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Year 1</a:t>
          </a:r>
        </a:p>
      </dgm:t>
    </dgm:pt>
    <dgm:pt modelId="{8D68ECC0-6289-4CD6-96D2-D283D476AE13}" type="parTrans" cxnId="{E987C880-B206-4182-87BE-0665EAB2AB4E}">
      <dgm:prSet/>
      <dgm:spPr/>
      <dgm:t>
        <a:bodyPr/>
        <a:lstStyle/>
        <a:p>
          <a:endParaRPr lang="en-US"/>
        </a:p>
      </dgm:t>
    </dgm:pt>
    <dgm:pt modelId="{6E8E8D66-2D81-4118-8222-ED490E6066FE}" type="sibTrans" cxnId="{E987C880-B206-4182-87BE-0665EAB2AB4E}">
      <dgm:prSet/>
      <dgm:spPr/>
      <dgm:t>
        <a:bodyPr/>
        <a:lstStyle/>
        <a:p>
          <a:endParaRPr lang="en-US"/>
        </a:p>
      </dgm:t>
    </dgm:pt>
    <dgm:pt modelId="{64408F01-8913-4113-B955-7E448258B352}">
      <dgm:prSet phldrT="[Text]" custT="1"/>
      <dgm:spPr/>
      <dgm:t>
        <a:bodyPr/>
        <a:lstStyle/>
        <a:p>
          <a:r>
            <a:rPr lang="en-US" sz="1800" dirty="0">
              <a:latin typeface="Century Gothic" panose="020B0502020202020204" pitchFamily="34" charset="0"/>
            </a:rPr>
            <a:t>Biological Molecules</a:t>
          </a:r>
        </a:p>
        <a:p>
          <a:r>
            <a:rPr lang="en-US" sz="1800" dirty="0">
              <a:latin typeface="Century Gothic" panose="020B0502020202020204" pitchFamily="34" charset="0"/>
            </a:rPr>
            <a:t>Immune System </a:t>
          </a:r>
        </a:p>
        <a:p>
          <a:r>
            <a:rPr lang="en-US" sz="1800" dirty="0">
              <a:latin typeface="Century Gothic" panose="020B0502020202020204" pitchFamily="34" charset="0"/>
            </a:rPr>
            <a:t>Mass Transport in Animals and Plants</a:t>
          </a:r>
          <a:endParaRPr lang="en-US" sz="1400" dirty="0">
            <a:latin typeface="Century Gothic" panose="020B0502020202020204" pitchFamily="34" charset="0"/>
          </a:endParaRPr>
        </a:p>
        <a:p>
          <a:endParaRPr lang="en-US" sz="1400" dirty="0">
            <a:latin typeface="Century Gothic" panose="020B0502020202020204" pitchFamily="34" charset="0"/>
          </a:endParaRPr>
        </a:p>
      </dgm:t>
    </dgm:pt>
    <dgm:pt modelId="{C15ED119-CF00-4B18-857C-E1625083AEE4}" type="parTrans" cxnId="{5B239A0C-399C-46F1-938E-79853A181FC5}">
      <dgm:prSet/>
      <dgm:spPr/>
      <dgm:t>
        <a:bodyPr/>
        <a:lstStyle/>
        <a:p>
          <a:endParaRPr lang="en-US"/>
        </a:p>
      </dgm:t>
    </dgm:pt>
    <dgm:pt modelId="{F79CE902-C286-4AFA-A7D4-B13F7B29BED6}" type="sibTrans" cxnId="{5B239A0C-399C-46F1-938E-79853A181FC5}">
      <dgm:prSet/>
      <dgm:spPr/>
      <dgm:t>
        <a:bodyPr/>
        <a:lstStyle/>
        <a:p>
          <a:endParaRPr lang="en-US"/>
        </a:p>
      </dgm:t>
    </dgm:pt>
    <dgm:pt modelId="{D3C14D45-987C-4F73-8F08-C5E13C420F22}">
      <dgm:prSet phldrT="[Text]" custT="1"/>
      <dgm:spPr/>
      <dgm:t>
        <a:bodyPr/>
        <a:lstStyle/>
        <a:p>
          <a:r>
            <a:rPr lang="en-US" sz="1600" dirty="0">
              <a:latin typeface="Century Gothic" panose="020B0502020202020204" pitchFamily="34" charset="0"/>
            </a:rPr>
            <a:t>Cell Structure</a:t>
          </a:r>
        </a:p>
        <a:p>
          <a:r>
            <a:rPr lang="en-US" sz="1600" dirty="0">
              <a:latin typeface="Century Gothic" panose="020B0502020202020204" pitchFamily="34" charset="0"/>
            </a:rPr>
            <a:t>Cell Membranes</a:t>
          </a:r>
        </a:p>
        <a:p>
          <a:r>
            <a:rPr lang="en-US" sz="1600" dirty="0">
              <a:latin typeface="Century Gothic" panose="020B0502020202020204" pitchFamily="34" charset="0"/>
            </a:rPr>
            <a:t>DNA,RNA and Proteinsynthesis </a:t>
          </a:r>
        </a:p>
        <a:p>
          <a:r>
            <a:rPr lang="en-US" sz="1600" dirty="0">
              <a:latin typeface="Century Gothic" panose="020B0502020202020204" pitchFamily="34" charset="0"/>
            </a:rPr>
            <a:t>Diversity, Classification and Variation  </a:t>
          </a:r>
        </a:p>
      </dgm:t>
    </dgm:pt>
    <dgm:pt modelId="{3DC55FBA-2176-4F99-A78B-BA6CEFC4144A}" type="parTrans" cxnId="{B7B82AD1-AC5F-48E3-803C-6BDD69902FD9}">
      <dgm:prSet/>
      <dgm:spPr/>
      <dgm:t>
        <a:bodyPr/>
        <a:lstStyle/>
        <a:p>
          <a:endParaRPr lang="en-US"/>
        </a:p>
      </dgm:t>
    </dgm:pt>
    <dgm:pt modelId="{A4A22BBD-B1CA-4EED-B510-FF8C5057DA40}" type="sibTrans" cxnId="{B7B82AD1-AC5F-48E3-803C-6BDD69902FD9}">
      <dgm:prSet/>
      <dgm:spPr/>
      <dgm:t>
        <a:bodyPr/>
        <a:lstStyle/>
        <a:p>
          <a:endParaRPr lang="en-US"/>
        </a:p>
      </dgm:t>
    </dgm:pt>
    <dgm:pt modelId="{46EE8929-6DFB-460E-9446-2F4F9BD3FD42}">
      <dgm:prSet phldrT="[Text]"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Year 2</a:t>
          </a:r>
        </a:p>
      </dgm:t>
    </dgm:pt>
    <dgm:pt modelId="{9D090FAE-E0F8-4559-AD06-6091281EEB19}" type="parTrans" cxnId="{43FA8F0C-A606-4CB2-8123-4D8D154DCF61}">
      <dgm:prSet/>
      <dgm:spPr/>
      <dgm:t>
        <a:bodyPr/>
        <a:lstStyle/>
        <a:p>
          <a:endParaRPr lang="en-US"/>
        </a:p>
      </dgm:t>
    </dgm:pt>
    <dgm:pt modelId="{7BC027FD-0ABC-45B6-A37C-EA57F21A0D3A}" type="sibTrans" cxnId="{43FA8F0C-A606-4CB2-8123-4D8D154DCF61}">
      <dgm:prSet/>
      <dgm:spPr/>
      <dgm:t>
        <a:bodyPr/>
        <a:lstStyle/>
        <a:p>
          <a:endParaRPr lang="en-US"/>
        </a:p>
      </dgm:t>
    </dgm:pt>
    <dgm:pt modelId="{0B69CCBC-DE51-46D9-8D46-DA32D8CAE82E}">
      <dgm:prSet phldrT="[Text]" custT="1"/>
      <dgm:spPr/>
      <dgm:t>
        <a:bodyPr/>
        <a:lstStyle/>
        <a:p>
          <a:r>
            <a:rPr lang="en-US" sz="1800" dirty="0">
              <a:latin typeface="Century Gothic" panose="020B0502020202020204" pitchFamily="34" charset="0"/>
            </a:rPr>
            <a:t>Photosynthesis </a:t>
          </a:r>
        </a:p>
        <a:p>
          <a:r>
            <a:rPr lang="en-US" sz="1800" dirty="0">
              <a:latin typeface="Century Gothic" panose="020B0502020202020204" pitchFamily="34" charset="0"/>
            </a:rPr>
            <a:t>Nutrient Cycles</a:t>
          </a:r>
        </a:p>
        <a:p>
          <a:r>
            <a:rPr lang="en-US" sz="1800" dirty="0">
              <a:latin typeface="Century Gothic" panose="020B0502020202020204" pitchFamily="34" charset="0"/>
            </a:rPr>
            <a:t>Ecosystems  </a:t>
          </a:r>
        </a:p>
        <a:p>
          <a:r>
            <a:rPr lang="en-US" sz="1800" dirty="0">
              <a:latin typeface="Century Gothic" panose="020B0502020202020204" pitchFamily="34" charset="0"/>
            </a:rPr>
            <a:t>Muscle Contraction Homeostasis </a:t>
          </a:r>
        </a:p>
      </dgm:t>
    </dgm:pt>
    <dgm:pt modelId="{D35B7438-6F44-47B1-BA41-DD88E199F517}" type="parTrans" cxnId="{5498B685-039B-4BE9-BBE9-4109A78AA64A}">
      <dgm:prSet/>
      <dgm:spPr/>
      <dgm:t>
        <a:bodyPr/>
        <a:lstStyle/>
        <a:p>
          <a:endParaRPr lang="en-US"/>
        </a:p>
      </dgm:t>
    </dgm:pt>
    <dgm:pt modelId="{AA76F82A-6A7D-47D8-8015-95E2689CC493}" type="sibTrans" cxnId="{5498B685-039B-4BE9-BBE9-4109A78AA64A}">
      <dgm:prSet/>
      <dgm:spPr/>
      <dgm:t>
        <a:bodyPr/>
        <a:lstStyle/>
        <a:p>
          <a:endParaRPr lang="en-US"/>
        </a:p>
      </dgm:t>
    </dgm:pt>
    <dgm:pt modelId="{FA4728B7-D12B-4A78-AC0B-750572E3A022}">
      <dgm:prSet phldrT="[Text]" custT="1"/>
      <dgm:spPr/>
      <dgm:t>
        <a:bodyPr/>
        <a:lstStyle/>
        <a:p>
          <a:r>
            <a:rPr lang="en-US" sz="1800" dirty="0">
              <a:latin typeface="Century Gothic" panose="020B0502020202020204" pitchFamily="34" charset="0"/>
            </a:rPr>
            <a:t>Respiration </a:t>
          </a:r>
        </a:p>
        <a:p>
          <a:r>
            <a:rPr lang="en-US" sz="1800" dirty="0">
              <a:latin typeface="Century Gothic" panose="020B0502020202020204" pitchFamily="34" charset="0"/>
            </a:rPr>
            <a:t>Nervous Response </a:t>
          </a:r>
        </a:p>
        <a:p>
          <a:r>
            <a:rPr lang="en-US" sz="1800" dirty="0">
              <a:latin typeface="Century Gothic" panose="020B0502020202020204" pitchFamily="34" charset="0"/>
            </a:rPr>
            <a:t>Inheritance and Genetics</a:t>
          </a:r>
        </a:p>
        <a:p>
          <a:r>
            <a:rPr lang="en-US" sz="1800" dirty="0">
              <a:latin typeface="Century Gothic" panose="020B0502020202020204" pitchFamily="34" charset="0"/>
            </a:rPr>
            <a:t>Genomes and Evolution </a:t>
          </a:r>
        </a:p>
      </dgm:t>
    </dgm:pt>
    <dgm:pt modelId="{BE90A95F-3F93-42DC-A493-B797D92AE151}" type="parTrans" cxnId="{F9C6D9A4-D7CD-4EBA-A14D-7CAF613F0A2F}">
      <dgm:prSet/>
      <dgm:spPr/>
      <dgm:t>
        <a:bodyPr/>
        <a:lstStyle/>
        <a:p>
          <a:endParaRPr lang="en-US"/>
        </a:p>
      </dgm:t>
    </dgm:pt>
    <dgm:pt modelId="{D100E520-780F-4EDE-9FE0-F11E9DD42EA8}" type="sibTrans" cxnId="{F9C6D9A4-D7CD-4EBA-A14D-7CAF613F0A2F}">
      <dgm:prSet/>
      <dgm:spPr/>
      <dgm:t>
        <a:bodyPr/>
        <a:lstStyle/>
        <a:p>
          <a:endParaRPr lang="en-US"/>
        </a:p>
      </dgm:t>
    </dgm:pt>
    <dgm:pt modelId="{8D270ED3-8CA4-477B-99CF-7F802E20D46B}" type="pres">
      <dgm:prSet presAssocID="{4237911F-4462-48E6-8346-B7A202D08DE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DC6A8BC-1B2A-4B31-BA90-31B0928CC07B}" type="pres">
      <dgm:prSet presAssocID="{49179063-6AB7-4C55-AD79-655F6C339E05}" presName="root" presStyleCnt="0"/>
      <dgm:spPr/>
    </dgm:pt>
    <dgm:pt modelId="{A1414F3C-2294-4968-97E7-BC1947689E10}" type="pres">
      <dgm:prSet presAssocID="{49179063-6AB7-4C55-AD79-655F6C339E05}" presName="rootComposite" presStyleCnt="0"/>
      <dgm:spPr/>
    </dgm:pt>
    <dgm:pt modelId="{B83DF0B5-9299-432B-BFFA-37F8A8957408}" type="pres">
      <dgm:prSet presAssocID="{49179063-6AB7-4C55-AD79-655F6C339E05}" presName="rootText" presStyleLbl="node1" presStyleIdx="0" presStyleCnt="2" custScaleY="58491"/>
      <dgm:spPr/>
    </dgm:pt>
    <dgm:pt modelId="{4EF30101-8999-44D4-A137-E61DBEC7086C}" type="pres">
      <dgm:prSet presAssocID="{49179063-6AB7-4C55-AD79-655F6C339E05}" presName="rootConnector" presStyleLbl="node1" presStyleIdx="0" presStyleCnt="2"/>
      <dgm:spPr/>
    </dgm:pt>
    <dgm:pt modelId="{0EB02465-18B1-4A87-A34F-F912E6DECD4C}" type="pres">
      <dgm:prSet presAssocID="{49179063-6AB7-4C55-AD79-655F6C339E05}" presName="childShape" presStyleCnt="0"/>
      <dgm:spPr/>
    </dgm:pt>
    <dgm:pt modelId="{2C9A8623-9EC6-4C0D-871B-9935EB51943A}" type="pres">
      <dgm:prSet presAssocID="{C15ED119-CF00-4B18-857C-E1625083AEE4}" presName="Name13" presStyleLbl="parChTrans1D2" presStyleIdx="0" presStyleCnt="4"/>
      <dgm:spPr/>
    </dgm:pt>
    <dgm:pt modelId="{9BDF9540-23BD-4AE9-B143-5B65A338725C}" type="pres">
      <dgm:prSet presAssocID="{64408F01-8913-4113-B955-7E448258B352}" presName="childText" presStyleLbl="bgAcc1" presStyleIdx="0" presStyleCnt="4" custScaleY="156109">
        <dgm:presLayoutVars>
          <dgm:bulletEnabled val="1"/>
        </dgm:presLayoutVars>
      </dgm:prSet>
      <dgm:spPr/>
    </dgm:pt>
    <dgm:pt modelId="{595FF7CF-6CFA-4911-BF76-AB61B8D6E252}" type="pres">
      <dgm:prSet presAssocID="{3DC55FBA-2176-4F99-A78B-BA6CEFC4144A}" presName="Name13" presStyleLbl="parChTrans1D2" presStyleIdx="1" presStyleCnt="4"/>
      <dgm:spPr/>
    </dgm:pt>
    <dgm:pt modelId="{63A14EAF-44B0-4657-9B99-D5CB573D426E}" type="pres">
      <dgm:prSet presAssocID="{D3C14D45-987C-4F73-8F08-C5E13C420F22}" presName="childText" presStyleLbl="bgAcc1" presStyleIdx="1" presStyleCnt="4" custScaleY="151529">
        <dgm:presLayoutVars>
          <dgm:bulletEnabled val="1"/>
        </dgm:presLayoutVars>
      </dgm:prSet>
      <dgm:spPr/>
    </dgm:pt>
    <dgm:pt modelId="{88C2804B-3914-4FB4-96ED-F9180FC90E9A}" type="pres">
      <dgm:prSet presAssocID="{46EE8929-6DFB-460E-9446-2F4F9BD3FD42}" presName="root" presStyleCnt="0"/>
      <dgm:spPr/>
    </dgm:pt>
    <dgm:pt modelId="{7AD828DA-D581-4E22-9265-51DF354BF4CF}" type="pres">
      <dgm:prSet presAssocID="{46EE8929-6DFB-460E-9446-2F4F9BD3FD42}" presName="rootComposite" presStyleCnt="0"/>
      <dgm:spPr/>
    </dgm:pt>
    <dgm:pt modelId="{D7EC6AC0-7137-445C-AD9A-EB1B88B13B56}" type="pres">
      <dgm:prSet presAssocID="{46EE8929-6DFB-460E-9446-2F4F9BD3FD42}" presName="rootText" presStyleLbl="node1" presStyleIdx="1" presStyleCnt="2" custScaleY="51481"/>
      <dgm:spPr/>
    </dgm:pt>
    <dgm:pt modelId="{023DD033-77D5-402D-8B95-5EFF084CB3AA}" type="pres">
      <dgm:prSet presAssocID="{46EE8929-6DFB-460E-9446-2F4F9BD3FD42}" presName="rootConnector" presStyleLbl="node1" presStyleIdx="1" presStyleCnt="2"/>
      <dgm:spPr/>
    </dgm:pt>
    <dgm:pt modelId="{E4019F67-7A84-4E17-89D2-E30CAA889B91}" type="pres">
      <dgm:prSet presAssocID="{46EE8929-6DFB-460E-9446-2F4F9BD3FD42}" presName="childShape" presStyleCnt="0"/>
      <dgm:spPr/>
    </dgm:pt>
    <dgm:pt modelId="{E06BB72E-B8AF-4678-86AB-F42B8121C672}" type="pres">
      <dgm:prSet presAssocID="{D35B7438-6F44-47B1-BA41-DD88E199F517}" presName="Name13" presStyleLbl="parChTrans1D2" presStyleIdx="2" presStyleCnt="4"/>
      <dgm:spPr/>
    </dgm:pt>
    <dgm:pt modelId="{2EF93AF7-6DDF-4DA9-9957-82A8F65B5877}" type="pres">
      <dgm:prSet presAssocID="{0B69CCBC-DE51-46D9-8D46-DA32D8CAE82E}" presName="childText" presStyleLbl="bgAcc1" presStyleIdx="2" presStyleCnt="4" custScaleY="160294">
        <dgm:presLayoutVars>
          <dgm:bulletEnabled val="1"/>
        </dgm:presLayoutVars>
      </dgm:prSet>
      <dgm:spPr/>
    </dgm:pt>
    <dgm:pt modelId="{8B931AA3-DC3B-4434-BB6D-ABD06970EB60}" type="pres">
      <dgm:prSet presAssocID="{BE90A95F-3F93-42DC-A493-B797D92AE151}" presName="Name13" presStyleLbl="parChTrans1D2" presStyleIdx="3" presStyleCnt="4"/>
      <dgm:spPr/>
    </dgm:pt>
    <dgm:pt modelId="{2F6DB7E1-B43A-482B-9E22-0FCD92F25F2A}" type="pres">
      <dgm:prSet presAssocID="{FA4728B7-D12B-4A78-AC0B-750572E3A022}" presName="childText" presStyleLbl="bgAcc1" presStyleIdx="3" presStyleCnt="4" custScaleY="165409">
        <dgm:presLayoutVars>
          <dgm:bulletEnabled val="1"/>
        </dgm:presLayoutVars>
      </dgm:prSet>
      <dgm:spPr/>
    </dgm:pt>
  </dgm:ptLst>
  <dgm:cxnLst>
    <dgm:cxn modelId="{FB7B4404-AA9A-4600-83E7-B421FA7E6690}" type="presOf" srcId="{4237911F-4462-48E6-8346-B7A202D08DE6}" destId="{8D270ED3-8CA4-477B-99CF-7F802E20D46B}" srcOrd="0" destOrd="0" presId="urn:microsoft.com/office/officeart/2005/8/layout/hierarchy3"/>
    <dgm:cxn modelId="{43FA8F0C-A606-4CB2-8123-4D8D154DCF61}" srcId="{4237911F-4462-48E6-8346-B7A202D08DE6}" destId="{46EE8929-6DFB-460E-9446-2F4F9BD3FD42}" srcOrd="1" destOrd="0" parTransId="{9D090FAE-E0F8-4559-AD06-6091281EEB19}" sibTransId="{7BC027FD-0ABC-45B6-A37C-EA57F21A0D3A}"/>
    <dgm:cxn modelId="{5B239A0C-399C-46F1-938E-79853A181FC5}" srcId="{49179063-6AB7-4C55-AD79-655F6C339E05}" destId="{64408F01-8913-4113-B955-7E448258B352}" srcOrd="0" destOrd="0" parTransId="{C15ED119-CF00-4B18-857C-E1625083AEE4}" sibTransId="{F79CE902-C286-4AFA-A7D4-B13F7B29BED6}"/>
    <dgm:cxn modelId="{2394B524-F48F-41CB-AB88-68F976A2DF0C}" type="presOf" srcId="{D35B7438-6F44-47B1-BA41-DD88E199F517}" destId="{E06BB72E-B8AF-4678-86AB-F42B8121C672}" srcOrd="0" destOrd="0" presId="urn:microsoft.com/office/officeart/2005/8/layout/hierarchy3"/>
    <dgm:cxn modelId="{D2778E32-4C8B-454B-BC90-7351BBDB8BA3}" type="presOf" srcId="{3DC55FBA-2176-4F99-A78B-BA6CEFC4144A}" destId="{595FF7CF-6CFA-4911-BF76-AB61B8D6E252}" srcOrd="0" destOrd="0" presId="urn:microsoft.com/office/officeart/2005/8/layout/hierarchy3"/>
    <dgm:cxn modelId="{BE72143B-E145-4FF5-9D79-5D472E3ECDE7}" type="presOf" srcId="{46EE8929-6DFB-460E-9446-2F4F9BD3FD42}" destId="{023DD033-77D5-402D-8B95-5EFF084CB3AA}" srcOrd="1" destOrd="0" presId="urn:microsoft.com/office/officeart/2005/8/layout/hierarchy3"/>
    <dgm:cxn modelId="{ACB1BA3D-7F5C-4030-B44D-5AC7AE2FF053}" type="presOf" srcId="{FA4728B7-D12B-4A78-AC0B-750572E3A022}" destId="{2F6DB7E1-B43A-482B-9E22-0FCD92F25F2A}" srcOrd="0" destOrd="0" presId="urn:microsoft.com/office/officeart/2005/8/layout/hierarchy3"/>
    <dgm:cxn modelId="{F8E10D68-D617-4225-AEAA-7EB9D5261253}" type="presOf" srcId="{D3C14D45-987C-4F73-8F08-C5E13C420F22}" destId="{63A14EAF-44B0-4657-9B99-D5CB573D426E}" srcOrd="0" destOrd="0" presId="urn:microsoft.com/office/officeart/2005/8/layout/hierarchy3"/>
    <dgm:cxn modelId="{4304F051-DC17-4135-B3B0-6F65D354FC65}" type="presOf" srcId="{49179063-6AB7-4C55-AD79-655F6C339E05}" destId="{4EF30101-8999-44D4-A137-E61DBEC7086C}" srcOrd="1" destOrd="0" presId="urn:microsoft.com/office/officeart/2005/8/layout/hierarchy3"/>
    <dgm:cxn modelId="{E987C880-B206-4182-87BE-0665EAB2AB4E}" srcId="{4237911F-4462-48E6-8346-B7A202D08DE6}" destId="{49179063-6AB7-4C55-AD79-655F6C339E05}" srcOrd="0" destOrd="0" parTransId="{8D68ECC0-6289-4CD6-96D2-D283D476AE13}" sibTransId="{6E8E8D66-2D81-4118-8222-ED490E6066FE}"/>
    <dgm:cxn modelId="{5498B685-039B-4BE9-BBE9-4109A78AA64A}" srcId="{46EE8929-6DFB-460E-9446-2F4F9BD3FD42}" destId="{0B69CCBC-DE51-46D9-8D46-DA32D8CAE82E}" srcOrd="0" destOrd="0" parTransId="{D35B7438-6F44-47B1-BA41-DD88E199F517}" sibTransId="{AA76F82A-6A7D-47D8-8015-95E2689CC493}"/>
    <dgm:cxn modelId="{6D013191-A2BF-43B8-AD97-49A420EB6566}" type="presOf" srcId="{49179063-6AB7-4C55-AD79-655F6C339E05}" destId="{B83DF0B5-9299-432B-BFFA-37F8A8957408}" srcOrd="0" destOrd="0" presId="urn:microsoft.com/office/officeart/2005/8/layout/hierarchy3"/>
    <dgm:cxn modelId="{AD8E8A94-B7BB-4F33-B5C9-9DDA17C1DF6E}" type="presOf" srcId="{C15ED119-CF00-4B18-857C-E1625083AEE4}" destId="{2C9A8623-9EC6-4C0D-871B-9935EB51943A}" srcOrd="0" destOrd="0" presId="urn:microsoft.com/office/officeart/2005/8/layout/hierarchy3"/>
    <dgm:cxn modelId="{A141179B-BFFC-470E-B2DD-F4D1EAE92F78}" type="presOf" srcId="{46EE8929-6DFB-460E-9446-2F4F9BD3FD42}" destId="{D7EC6AC0-7137-445C-AD9A-EB1B88B13B56}" srcOrd="0" destOrd="0" presId="urn:microsoft.com/office/officeart/2005/8/layout/hierarchy3"/>
    <dgm:cxn modelId="{F9C6D9A4-D7CD-4EBA-A14D-7CAF613F0A2F}" srcId="{46EE8929-6DFB-460E-9446-2F4F9BD3FD42}" destId="{FA4728B7-D12B-4A78-AC0B-750572E3A022}" srcOrd="1" destOrd="0" parTransId="{BE90A95F-3F93-42DC-A493-B797D92AE151}" sibTransId="{D100E520-780F-4EDE-9FE0-F11E9DD42EA8}"/>
    <dgm:cxn modelId="{500CEEB2-78DE-4C47-AC7C-EA99AD95067A}" type="presOf" srcId="{0B69CCBC-DE51-46D9-8D46-DA32D8CAE82E}" destId="{2EF93AF7-6DDF-4DA9-9957-82A8F65B5877}" srcOrd="0" destOrd="0" presId="urn:microsoft.com/office/officeart/2005/8/layout/hierarchy3"/>
    <dgm:cxn modelId="{EC7360C0-2E72-445C-9F7A-9D4070CC0514}" type="presOf" srcId="{BE90A95F-3F93-42DC-A493-B797D92AE151}" destId="{8B931AA3-DC3B-4434-BB6D-ABD06970EB60}" srcOrd="0" destOrd="0" presId="urn:microsoft.com/office/officeart/2005/8/layout/hierarchy3"/>
    <dgm:cxn modelId="{B7B82AD1-AC5F-48E3-803C-6BDD69902FD9}" srcId="{49179063-6AB7-4C55-AD79-655F6C339E05}" destId="{D3C14D45-987C-4F73-8F08-C5E13C420F22}" srcOrd="1" destOrd="0" parTransId="{3DC55FBA-2176-4F99-A78B-BA6CEFC4144A}" sibTransId="{A4A22BBD-B1CA-4EED-B510-FF8C5057DA40}"/>
    <dgm:cxn modelId="{875B49F1-59E2-49D6-9C86-D5AC8E8E7184}" type="presOf" srcId="{64408F01-8913-4113-B955-7E448258B352}" destId="{9BDF9540-23BD-4AE9-B143-5B65A338725C}" srcOrd="0" destOrd="0" presId="urn:microsoft.com/office/officeart/2005/8/layout/hierarchy3"/>
    <dgm:cxn modelId="{C1AD6484-25F6-4FA7-8675-E585FE6107F1}" type="presParOf" srcId="{8D270ED3-8CA4-477B-99CF-7F802E20D46B}" destId="{7DC6A8BC-1B2A-4B31-BA90-31B0928CC07B}" srcOrd="0" destOrd="0" presId="urn:microsoft.com/office/officeart/2005/8/layout/hierarchy3"/>
    <dgm:cxn modelId="{2B2491EA-3C04-4E3E-8C93-6E379238CCE0}" type="presParOf" srcId="{7DC6A8BC-1B2A-4B31-BA90-31B0928CC07B}" destId="{A1414F3C-2294-4968-97E7-BC1947689E10}" srcOrd="0" destOrd="0" presId="urn:microsoft.com/office/officeart/2005/8/layout/hierarchy3"/>
    <dgm:cxn modelId="{B5948E39-6B34-479C-A5D5-D2F259210A21}" type="presParOf" srcId="{A1414F3C-2294-4968-97E7-BC1947689E10}" destId="{B83DF0B5-9299-432B-BFFA-37F8A8957408}" srcOrd="0" destOrd="0" presId="urn:microsoft.com/office/officeart/2005/8/layout/hierarchy3"/>
    <dgm:cxn modelId="{0232180D-1D57-475F-8E7D-CB5CACD1E91A}" type="presParOf" srcId="{A1414F3C-2294-4968-97E7-BC1947689E10}" destId="{4EF30101-8999-44D4-A137-E61DBEC7086C}" srcOrd="1" destOrd="0" presId="urn:microsoft.com/office/officeart/2005/8/layout/hierarchy3"/>
    <dgm:cxn modelId="{1973E75B-60C8-4580-ACBE-7D10951D077C}" type="presParOf" srcId="{7DC6A8BC-1B2A-4B31-BA90-31B0928CC07B}" destId="{0EB02465-18B1-4A87-A34F-F912E6DECD4C}" srcOrd="1" destOrd="0" presId="urn:microsoft.com/office/officeart/2005/8/layout/hierarchy3"/>
    <dgm:cxn modelId="{079AF76E-753D-48C8-BFA7-55D15A79B00B}" type="presParOf" srcId="{0EB02465-18B1-4A87-A34F-F912E6DECD4C}" destId="{2C9A8623-9EC6-4C0D-871B-9935EB51943A}" srcOrd="0" destOrd="0" presId="urn:microsoft.com/office/officeart/2005/8/layout/hierarchy3"/>
    <dgm:cxn modelId="{390E8714-B041-4E47-8671-AA42D55D271A}" type="presParOf" srcId="{0EB02465-18B1-4A87-A34F-F912E6DECD4C}" destId="{9BDF9540-23BD-4AE9-B143-5B65A338725C}" srcOrd="1" destOrd="0" presId="urn:microsoft.com/office/officeart/2005/8/layout/hierarchy3"/>
    <dgm:cxn modelId="{7C41C1FA-DED2-4DDF-B485-62E2F4561784}" type="presParOf" srcId="{0EB02465-18B1-4A87-A34F-F912E6DECD4C}" destId="{595FF7CF-6CFA-4911-BF76-AB61B8D6E252}" srcOrd="2" destOrd="0" presId="urn:microsoft.com/office/officeart/2005/8/layout/hierarchy3"/>
    <dgm:cxn modelId="{A6E7DFF8-94AB-4EA0-B2D7-DE29DBD47D39}" type="presParOf" srcId="{0EB02465-18B1-4A87-A34F-F912E6DECD4C}" destId="{63A14EAF-44B0-4657-9B99-D5CB573D426E}" srcOrd="3" destOrd="0" presId="urn:microsoft.com/office/officeart/2005/8/layout/hierarchy3"/>
    <dgm:cxn modelId="{A43FA676-F85E-4BC7-941D-2BA13053BE9E}" type="presParOf" srcId="{8D270ED3-8CA4-477B-99CF-7F802E20D46B}" destId="{88C2804B-3914-4FB4-96ED-F9180FC90E9A}" srcOrd="1" destOrd="0" presId="urn:microsoft.com/office/officeart/2005/8/layout/hierarchy3"/>
    <dgm:cxn modelId="{CA876B5B-5FCC-4DB6-BA7A-8F0236EC86EB}" type="presParOf" srcId="{88C2804B-3914-4FB4-96ED-F9180FC90E9A}" destId="{7AD828DA-D581-4E22-9265-51DF354BF4CF}" srcOrd="0" destOrd="0" presId="urn:microsoft.com/office/officeart/2005/8/layout/hierarchy3"/>
    <dgm:cxn modelId="{A148AD07-25A3-43D7-8AC0-7EC88BD84CAE}" type="presParOf" srcId="{7AD828DA-D581-4E22-9265-51DF354BF4CF}" destId="{D7EC6AC0-7137-445C-AD9A-EB1B88B13B56}" srcOrd="0" destOrd="0" presId="urn:microsoft.com/office/officeart/2005/8/layout/hierarchy3"/>
    <dgm:cxn modelId="{F9565B7D-1BFF-40CB-88B2-E046E69AD93F}" type="presParOf" srcId="{7AD828DA-D581-4E22-9265-51DF354BF4CF}" destId="{023DD033-77D5-402D-8B95-5EFF084CB3AA}" srcOrd="1" destOrd="0" presId="urn:microsoft.com/office/officeart/2005/8/layout/hierarchy3"/>
    <dgm:cxn modelId="{980183C0-A103-4A28-966B-4DF96AE8A42E}" type="presParOf" srcId="{88C2804B-3914-4FB4-96ED-F9180FC90E9A}" destId="{E4019F67-7A84-4E17-89D2-E30CAA889B91}" srcOrd="1" destOrd="0" presId="urn:microsoft.com/office/officeart/2005/8/layout/hierarchy3"/>
    <dgm:cxn modelId="{7EAB5904-4C5E-4609-BD53-E0970D035A53}" type="presParOf" srcId="{E4019F67-7A84-4E17-89D2-E30CAA889B91}" destId="{E06BB72E-B8AF-4678-86AB-F42B8121C672}" srcOrd="0" destOrd="0" presId="urn:microsoft.com/office/officeart/2005/8/layout/hierarchy3"/>
    <dgm:cxn modelId="{226C542A-8D04-4D49-A9E5-3938710445D0}" type="presParOf" srcId="{E4019F67-7A84-4E17-89D2-E30CAA889B91}" destId="{2EF93AF7-6DDF-4DA9-9957-82A8F65B5877}" srcOrd="1" destOrd="0" presId="urn:microsoft.com/office/officeart/2005/8/layout/hierarchy3"/>
    <dgm:cxn modelId="{BBD34BD9-206D-4744-9FED-5D4A80049F69}" type="presParOf" srcId="{E4019F67-7A84-4E17-89D2-E30CAA889B91}" destId="{8B931AA3-DC3B-4434-BB6D-ABD06970EB60}" srcOrd="2" destOrd="0" presId="urn:microsoft.com/office/officeart/2005/8/layout/hierarchy3"/>
    <dgm:cxn modelId="{7B73D44E-7697-4F96-82E7-6785E362FB17}" type="presParOf" srcId="{E4019F67-7A84-4E17-89D2-E30CAA889B91}" destId="{2F6DB7E1-B43A-482B-9E22-0FCD92F25F2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37911F-4462-48E6-8346-B7A202D08DE6}" type="doc">
      <dgm:prSet loTypeId="urn:microsoft.com/office/officeart/2005/8/layout/hierarchy3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9179063-6AB7-4C55-AD79-655F6C339E05}">
      <dgm:prSet phldrT="[Text]"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Year 1</a:t>
          </a:r>
        </a:p>
      </dgm:t>
    </dgm:pt>
    <dgm:pt modelId="{8D68ECC0-6289-4CD6-96D2-D283D476AE13}" type="parTrans" cxnId="{E987C880-B206-4182-87BE-0665EAB2AB4E}">
      <dgm:prSet/>
      <dgm:spPr/>
      <dgm:t>
        <a:bodyPr/>
        <a:lstStyle/>
        <a:p>
          <a:endParaRPr lang="en-US"/>
        </a:p>
      </dgm:t>
    </dgm:pt>
    <dgm:pt modelId="{6E8E8D66-2D81-4118-8222-ED490E6066FE}" type="sibTrans" cxnId="{E987C880-B206-4182-87BE-0665EAB2AB4E}">
      <dgm:prSet/>
      <dgm:spPr/>
      <dgm:t>
        <a:bodyPr/>
        <a:lstStyle/>
        <a:p>
          <a:endParaRPr lang="en-US"/>
        </a:p>
      </dgm:t>
    </dgm:pt>
    <dgm:pt modelId="{64408F01-8913-4113-B955-7E448258B352}">
      <dgm:prSet phldrT="[Text]" custT="1"/>
      <dgm:spPr/>
      <dgm:t>
        <a:bodyPr/>
        <a:lstStyle/>
        <a:p>
          <a:r>
            <a:rPr lang="en-US" sz="1800" dirty="0">
              <a:latin typeface="Century Gothic" panose="020B0502020202020204" pitchFamily="34" charset="0"/>
            </a:rPr>
            <a:t>Biological Molecules</a:t>
          </a:r>
        </a:p>
        <a:p>
          <a:r>
            <a:rPr lang="en-US" sz="1800" dirty="0">
              <a:latin typeface="Century Gothic" panose="020B0502020202020204" pitchFamily="34" charset="0"/>
            </a:rPr>
            <a:t>Immune System </a:t>
          </a:r>
        </a:p>
        <a:p>
          <a:r>
            <a:rPr lang="en-US" sz="1800" dirty="0">
              <a:latin typeface="Century Gothic" panose="020B0502020202020204" pitchFamily="34" charset="0"/>
            </a:rPr>
            <a:t>Mass Transport in Animals and Plants</a:t>
          </a:r>
          <a:endParaRPr lang="en-US" sz="1400" dirty="0">
            <a:latin typeface="Century Gothic" panose="020B0502020202020204" pitchFamily="34" charset="0"/>
          </a:endParaRPr>
        </a:p>
        <a:p>
          <a:endParaRPr lang="en-US" sz="1400" dirty="0">
            <a:latin typeface="Century Gothic" panose="020B0502020202020204" pitchFamily="34" charset="0"/>
          </a:endParaRPr>
        </a:p>
      </dgm:t>
    </dgm:pt>
    <dgm:pt modelId="{C15ED119-CF00-4B18-857C-E1625083AEE4}" type="parTrans" cxnId="{5B239A0C-399C-46F1-938E-79853A181FC5}">
      <dgm:prSet/>
      <dgm:spPr/>
      <dgm:t>
        <a:bodyPr/>
        <a:lstStyle/>
        <a:p>
          <a:endParaRPr lang="en-US"/>
        </a:p>
      </dgm:t>
    </dgm:pt>
    <dgm:pt modelId="{F79CE902-C286-4AFA-A7D4-B13F7B29BED6}" type="sibTrans" cxnId="{5B239A0C-399C-46F1-938E-79853A181FC5}">
      <dgm:prSet/>
      <dgm:spPr/>
      <dgm:t>
        <a:bodyPr/>
        <a:lstStyle/>
        <a:p>
          <a:endParaRPr lang="en-US"/>
        </a:p>
      </dgm:t>
    </dgm:pt>
    <dgm:pt modelId="{D3C14D45-987C-4F73-8F08-C5E13C420F22}">
      <dgm:prSet phldrT="[Text]" custT="1"/>
      <dgm:spPr/>
      <dgm:t>
        <a:bodyPr/>
        <a:lstStyle/>
        <a:p>
          <a:r>
            <a:rPr lang="en-US" sz="1600" dirty="0">
              <a:latin typeface="Century Gothic" panose="020B0502020202020204" pitchFamily="34" charset="0"/>
            </a:rPr>
            <a:t>Cell Structure</a:t>
          </a:r>
        </a:p>
        <a:p>
          <a:r>
            <a:rPr lang="en-US" sz="1600" dirty="0">
              <a:latin typeface="Century Gothic" panose="020B0502020202020204" pitchFamily="34" charset="0"/>
            </a:rPr>
            <a:t>Cell Membranes</a:t>
          </a:r>
        </a:p>
        <a:p>
          <a:r>
            <a:rPr lang="en-US" sz="1600" dirty="0">
              <a:latin typeface="Century Gothic" panose="020B0502020202020204" pitchFamily="34" charset="0"/>
            </a:rPr>
            <a:t>DNA,RNA and Proteinsynthesis </a:t>
          </a:r>
        </a:p>
        <a:p>
          <a:r>
            <a:rPr lang="en-US" sz="1600" dirty="0">
              <a:latin typeface="Century Gothic" panose="020B0502020202020204" pitchFamily="34" charset="0"/>
            </a:rPr>
            <a:t>Diversity, Classification and Variation  </a:t>
          </a:r>
        </a:p>
      </dgm:t>
    </dgm:pt>
    <dgm:pt modelId="{3DC55FBA-2176-4F99-A78B-BA6CEFC4144A}" type="parTrans" cxnId="{B7B82AD1-AC5F-48E3-803C-6BDD69902FD9}">
      <dgm:prSet/>
      <dgm:spPr/>
      <dgm:t>
        <a:bodyPr/>
        <a:lstStyle/>
        <a:p>
          <a:endParaRPr lang="en-US"/>
        </a:p>
      </dgm:t>
    </dgm:pt>
    <dgm:pt modelId="{A4A22BBD-B1CA-4EED-B510-FF8C5057DA40}" type="sibTrans" cxnId="{B7B82AD1-AC5F-48E3-803C-6BDD69902FD9}">
      <dgm:prSet/>
      <dgm:spPr/>
      <dgm:t>
        <a:bodyPr/>
        <a:lstStyle/>
        <a:p>
          <a:endParaRPr lang="en-US"/>
        </a:p>
      </dgm:t>
    </dgm:pt>
    <dgm:pt modelId="{46EE8929-6DFB-460E-9446-2F4F9BD3FD42}">
      <dgm:prSet phldrT="[Text]"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Year 2</a:t>
          </a:r>
        </a:p>
      </dgm:t>
    </dgm:pt>
    <dgm:pt modelId="{9D090FAE-E0F8-4559-AD06-6091281EEB19}" type="parTrans" cxnId="{43FA8F0C-A606-4CB2-8123-4D8D154DCF61}">
      <dgm:prSet/>
      <dgm:spPr/>
      <dgm:t>
        <a:bodyPr/>
        <a:lstStyle/>
        <a:p>
          <a:endParaRPr lang="en-US"/>
        </a:p>
      </dgm:t>
    </dgm:pt>
    <dgm:pt modelId="{7BC027FD-0ABC-45B6-A37C-EA57F21A0D3A}" type="sibTrans" cxnId="{43FA8F0C-A606-4CB2-8123-4D8D154DCF61}">
      <dgm:prSet/>
      <dgm:spPr/>
      <dgm:t>
        <a:bodyPr/>
        <a:lstStyle/>
        <a:p>
          <a:endParaRPr lang="en-US"/>
        </a:p>
      </dgm:t>
    </dgm:pt>
    <dgm:pt modelId="{0B69CCBC-DE51-46D9-8D46-DA32D8CAE82E}">
      <dgm:prSet phldrT="[Text]" custT="1"/>
      <dgm:spPr/>
      <dgm:t>
        <a:bodyPr/>
        <a:lstStyle/>
        <a:p>
          <a:r>
            <a:rPr lang="en-US" sz="1800" dirty="0">
              <a:latin typeface="Century Gothic" panose="020B0502020202020204" pitchFamily="34" charset="0"/>
            </a:rPr>
            <a:t>Photosynthesis </a:t>
          </a:r>
        </a:p>
        <a:p>
          <a:r>
            <a:rPr lang="en-US" sz="1800" dirty="0">
              <a:latin typeface="Century Gothic" panose="020B0502020202020204" pitchFamily="34" charset="0"/>
            </a:rPr>
            <a:t>Nutrient Cycles</a:t>
          </a:r>
        </a:p>
        <a:p>
          <a:r>
            <a:rPr lang="en-US" sz="1800" dirty="0">
              <a:latin typeface="Century Gothic" panose="020B0502020202020204" pitchFamily="34" charset="0"/>
            </a:rPr>
            <a:t>Ecosystems  </a:t>
          </a:r>
        </a:p>
        <a:p>
          <a:r>
            <a:rPr lang="en-US" sz="1800" dirty="0">
              <a:latin typeface="Century Gothic" panose="020B0502020202020204" pitchFamily="34" charset="0"/>
            </a:rPr>
            <a:t>Muscle Contraction Homeostasis </a:t>
          </a:r>
        </a:p>
      </dgm:t>
    </dgm:pt>
    <dgm:pt modelId="{D35B7438-6F44-47B1-BA41-DD88E199F517}" type="parTrans" cxnId="{5498B685-039B-4BE9-BBE9-4109A78AA64A}">
      <dgm:prSet/>
      <dgm:spPr/>
      <dgm:t>
        <a:bodyPr/>
        <a:lstStyle/>
        <a:p>
          <a:endParaRPr lang="en-US"/>
        </a:p>
      </dgm:t>
    </dgm:pt>
    <dgm:pt modelId="{AA76F82A-6A7D-47D8-8015-95E2689CC493}" type="sibTrans" cxnId="{5498B685-039B-4BE9-BBE9-4109A78AA64A}">
      <dgm:prSet/>
      <dgm:spPr/>
      <dgm:t>
        <a:bodyPr/>
        <a:lstStyle/>
        <a:p>
          <a:endParaRPr lang="en-US"/>
        </a:p>
      </dgm:t>
    </dgm:pt>
    <dgm:pt modelId="{FA4728B7-D12B-4A78-AC0B-750572E3A022}">
      <dgm:prSet phldrT="[Text]" custT="1"/>
      <dgm:spPr/>
      <dgm:t>
        <a:bodyPr/>
        <a:lstStyle/>
        <a:p>
          <a:r>
            <a:rPr lang="en-US" sz="1800" dirty="0">
              <a:latin typeface="Century Gothic" panose="020B0502020202020204" pitchFamily="34" charset="0"/>
            </a:rPr>
            <a:t>Respiration </a:t>
          </a:r>
        </a:p>
        <a:p>
          <a:r>
            <a:rPr lang="en-US" sz="1800" dirty="0">
              <a:latin typeface="Century Gothic" panose="020B0502020202020204" pitchFamily="34" charset="0"/>
            </a:rPr>
            <a:t>Nervous Response </a:t>
          </a:r>
        </a:p>
        <a:p>
          <a:r>
            <a:rPr lang="en-US" sz="1800" dirty="0">
              <a:latin typeface="Century Gothic" panose="020B0502020202020204" pitchFamily="34" charset="0"/>
            </a:rPr>
            <a:t>Inheritance and Genetics</a:t>
          </a:r>
        </a:p>
        <a:p>
          <a:r>
            <a:rPr lang="en-US" sz="1800" dirty="0">
              <a:latin typeface="Century Gothic" panose="020B0502020202020204" pitchFamily="34" charset="0"/>
            </a:rPr>
            <a:t>Genomes and Evolution </a:t>
          </a:r>
        </a:p>
      </dgm:t>
    </dgm:pt>
    <dgm:pt modelId="{BE90A95F-3F93-42DC-A493-B797D92AE151}" type="parTrans" cxnId="{F9C6D9A4-D7CD-4EBA-A14D-7CAF613F0A2F}">
      <dgm:prSet/>
      <dgm:spPr/>
      <dgm:t>
        <a:bodyPr/>
        <a:lstStyle/>
        <a:p>
          <a:endParaRPr lang="en-US"/>
        </a:p>
      </dgm:t>
    </dgm:pt>
    <dgm:pt modelId="{D100E520-780F-4EDE-9FE0-F11E9DD42EA8}" type="sibTrans" cxnId="{F9C6D9A4-D7CD-4EBA-A14D-7CAF613F0A2F}">
      <dgm:prSet/>
      <dgm:spPr/>
      <dgm:t>
        <a:bodyPr/>
        <a:lstStyle/>
        <a:p>
          <a:endParaRPr lang="en-US"/>
        </a:p>
      </dgm:t>
    </dgm:pt>
    <dgm:pt modelId="{8D270ED3-8CA4-477B-99CF-7F802E20D46B}" type="pres">
      <dgm:prSet presAssocID="{4237911F-4462-48E6-8346-B7A202D08DE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DC6A8BC-1B2A-4B31-BA90-31B0928CC07B}" type="pres">
      <dgm:prSet presAssocID="{49179063-6AB7-4C55-AD79-655F6C339E05}" presName="root" presStyleCnt="0"/>
      <dgm:spPr/>
    </dgm:pt>
    <dgm:pt modelId="{A1414F3C-2294-4968-97E7-BC1947689E10}" type="pres">
      <dgm:prSet presAssocID="{49179063-6AB7-4C55-AD79-655F6C339E05}" presName="rootComposite" presStyleCnt="0"/>
      <dgm:spPr/>
    </dgm:pt>
    <dgm:pt modelId="{B83DF0B5-9299-432B-BFFA-37F8A8957408}" type="pres">
      <dgm:prSet presAssocID="{49179063-6AB7-4C55-AD79-655F6C339E05}" presName="rootText" presStyleLbl="node1" presStyleIdx="0" presStyleCnt="2" custScaleY="58491"/>
      <dgm:spPr/>
    </dgm:pt>
    <dgm:pt modelId="{4EF30101-8999-44D4-A137-E61DBEC7086C}" type="pres">
      <dgm:prSet presAssocID="{49179063-6AB7-4C55-AD79-655F6C339E05}" presName="rootConnector" presStyleLbl="node1" presStyleIdx="0" presStyleCnt="2"/>
      <dgm:spPr/>
    </dgm:pt>
    <dgm:pt modelId="{0EB02465-18B1-4A87-A34F-F912E6DECD4C}" type="pres">
      <dgm:prSet presAssocID="{49179063-6AB7-4C55-AD79-655F6C339E05}" presName="childShape" presStyleCnt="0"/>
      <dgm:spPr/>
    </dgm:pt>
    <dgm:pt modelId="{2C9A8623-9EC6-4C0D-871B-9935EB51943A}" type="pres">
      <dgm:prSet presAssocID="{C15ED119-CF00-4B18-857C-E1625083AEE4}" presName="Name13" presStyleLbl="parChTrans1D2" presStyleIdx="0" presStyleCnt="4"/>
      <dgm:spPr/>
    </dgm:pt>
    <dgm:pt modelId="{9BDF9540-23BD-4AE9-B143-5B65A338725C}" type="pres">
      <dgm:prSet presAssocID="{64408F01-8913-4113-B955-7E448258B352}" presName="childText" presStyleLbl="bgAcc1" presStyleIdx="0" presStyleCnt="4" custScaleY="156109">
        <dgm:presLayoutVars>
          <dgm:bulletEnabled val="1"/>
        </dgm:presLayoutVars>
      </dgm:prSet>
      <dgm:spPr/>
    </dgm:pt>
    <dgm:pt modelId="{595FF7CF-6CFA-4911-BF76-AB61B8D6E252}" type="pres">
      <dgm:prSet presAssocID="{3DC55FBA-2176-4F99-A78B-BA6CEFC4144A}" presName="Name13" presStyleLbl="parChTrans1D2" presStyleIdx="1" presStyleCnt="4"/>
      <dgm:spPr/>
    </dgm:pt>
    <dgm:pt modelId="{63A14EAF-44B0-4657-9B99-D5CB573D426E}" type="pres">
      <dgm:prSet presAssocID="{D3C14D45-987C-4F73-8F08-C5E13C420F22}" presName="childText" presStyleLbl="bgAcc1" presStyleIdx="1" presStyleCnt="4" custScaleY="151529">
        <dgm:presLayoutVars>
          <dgm:bulletEnabled val="1"/>
        </dgm:presLayoutVars>
      </dgm:prSet>
      <dgm:spPr/>
    </dgm:pt>
    <dgm:pt modelId="{88C2804B-3914-4FB4-96ED-F9180FC90E9A}" type="pres">
      <dgm:prSet presAssocID="{46EE8929-6DFB-460E-9446-2F4F9BD3FD42}" presName="root" presStyleCnt="0"/>
      <dgm:spPr/>
    </dgm:pt>
    <dgm:pt modelId="{7AD828DA-D581-4E22-9265-51DF354BF4CF}" type="pres">
      <dgm:prSet presAssocID="{46EE8929-6DFB-460E-9446-2F4F9BD3FD42}" presName="rootComposite" presStyleCnt="0"/>
      <dgm:spPr/>
    </dgm:pt>
    <dgm:pt modelId="{D7EC6AC0-7137-445C-AD9A-EB1B88B13B56}" type="pres">
      <dgm:prSet presAssocID="{46EE8929-6DFB-460E-9446-2F4F9BD3FD42}" presName="rootText" presStyleLbl="node1" presStyleIdx="1" presStyleCnt="2" custScaleY="51481"/>
      <dgm:spPr/>
    </dgm:pt>
    <dgm:pt modelId="{023DD033-77D5-402D-8B95-5EFF084CB3AA}" type="pres">
      <dgm:prSet presAssocID="{46EE8929-6DFB-460E-9446-2F4F9BD3FD42}" presName="rootConnector" presStyleLbl="node1" presStyleIdx="1" presStyleCnt="2"/>
      <dgm:spPr/>
    </dgm:pt>
    <dgm:pt modelId="{E4019F67-7A84-4E17-89D2-E30CAA889B91}" type="pres">
      <dgm:prSet presAssocID="{46EE8929-6DFB-460E-9446-2F4F9BD3FD42}" presName="childShape" presStyleCnt="0"/>
      <dgm:spPr/>
    </dgm:pt>
    <dgm:pt modelId="{E06BB72E-B8AF-4678-86AB-F42B8121C672}" type="pres">
      <dgm:prSet presAssocID="{D35B7438-6F44-47B1-BA41-DD88E199F517}" presName="Name13" presStyleLbl="parChTrans1D2" presStyleIdx="2" presStyleCnt="4"/>
      <dgm:spPr/>
    </dgm:pt>
    <dgm:pt modelId="{2EF93AF7-6DDF-4DA9-9957-82A8F65B5877}" type="pres">
      <dgm:prSet presAssocID="{0B69CCBC-DE51-46D9-8D46-DA32D8CAE82E}" presName="childText" presStyleLbl="bgAcc1" presStyleIdx="2" presStyleCnt="4" custScaleY="160294">
        <dgm:presLayoutVars>
          <dgm:bulletEnabled val="1"/>
        </dgm:presLayoutVars>
      </dgm:prSet>
      <dgm:spPr/>
    </dgm:pt>
    <dgm:pt modelId="{8B931AA3-DC3B-4434-BB6D-ABD06970EB60}" type="pres">
      <dgm:prSet presAssocID="{BE90A95F-3F93-42DC-A493-B797D92AE151}" presName="Name13" presStyleLbl="parChTrans1D2" presStyleIdx="3" presStyleCnt="4"/>
      <dgm:spPr/>
    </dgm:pt>
    <dgm:pt modelId="{2F6DB7E1-B43A-482B-9E22-0FCD92F25F2A}" type="pres">
      <dgm:prSet presAssocID="{FA4728B7-D12B-4A78-AC0B-750572E3A022}" presName="childText" presStyleLbl="bgAcc1" presStyleIdx="3" presStyleCnt="4" custScaleY="165409">
        <dgm:presLayoutVars>
          <dgm:bulletEnabled val="1"/>
        </dgm:presLayoutVars>
      </dgm:prSet>
      <dgm:spPr/>
    </dgm:pt>
  </dgm:ptLst>
  <dgm:cxnLst>
    <dgm:cxn modelId="{FB7B4404-AA9A-4600-83E7-B421FA7E6690}" type="presOf" srcId="{4237911F-4462-48E6-8346-B7A202D08DE6}" destId="{8D270ED3-8CA4-477B-99CF-7F802E20D46B}" srcOrd="0" destOrd="0" presId="urn:microsoft.com/office/officeart/2005/8/layout/hierarchy3"/>
    <dgm:cxn modelId="{43FA8F0C-A606-4CB2-8123-4D8D154DCF61}" srcId="{4237911F-4462-48E6-8346-B7A202D08DE6}" destId="{46EE8929-6DFB-460E-9446-2F4F9BD3FD42}" srcOrd="1" destOrd="0" parTransId="{9D090FAE-E0F8-4559-AD06-6091281EEB19}" sibTransId="{7BC027FD-0ABC-45B6-A37C-EA57F21A0D3A}"/>
    <dgm:cxn modelId="{5B239A0C-399C-46F1-938E-79853A181FC5}" srcId="{49179063-6AB7-4C55-AD79-655F6C339E05}" destId="{64408F01-8913-4113-B955-7E448258B352}" srcOrd="0" destOrd="0" parTransId="{C15ED119-CF00-4B18-857C-E1625083AEE4}" sibTransId="{F79CE902-C286-4AFA-A7D4-B13F7B29BED6}"/>
    <dgm:cxn modelId="{2394B524-F48F-41CB-AB88-68F976A2DF0C}" type="presOf" srcId="{D35B7438-6F44-47B1-BA41-DD88E199F517}" destId="{E06BB72E-B8AF-4678-86AB-F42B8121C672}" srcOrd="0" destOrd="0" presId="urn:microsoft.com/office/officeart/2005/8/layout/hierarchy3"/>
    <dgm:cxn modelId="{D2778E32-4C8B-454B-BC90-7351BBDB8BA3}" type="presOf" srcId="{3DC55FBA-2176-4F99-A78B-BA6CEFC4144A}" destId="{595FF7CF-6CFA-4911-BF76-AB61B8D6E252}" srcOrd="0" destOrd="0" presId="urn:microsoft.com/office/officeart/2005/8/layout/hierarchy3"/>
    <dgm:cxn modelId="{BE72143B-E145-4FF5-9D79-5D472E3ECDE7}" type="presOf" srcId="{46EE8929-6DFB-460E-9446-2F4F9BD3FD42}" destId="{023DD033-77D5-402D-8B95-5EFF084CB3AA}" srcOrd="1" destOrd="0" presId="urn:microsoft.com/office/officeart/2005/8/layout/hierarchy3"/>
    <dgm:cxn modelId="{ACB1BA3D-7F5C-4030-B44D-5AC7AE2FF053}" type="presOf" srcId="{FA4728B7-D12B-4A78-AC0B-750572E3A022}" destId="{2F6DB7E1-B43A-482B-9E22-0FCD92F25F2A}" srcOrd="0" destOrd="0" presId="urn:microsoft.com/office/officeart/2005/8/layout/hierarchy3"/>
    <dgm:cxn modelId="{F8E10D68-D617-4225-AEAA-7EB9D5261253}" type="presOf" srcId="{D3C14D45-987C-4F73-8F08-C5E13C420F22}" destId="{63A14EAF-44B0-4657-9B99-D5CB573D426E}" srcOrd="0" destOrd="0" presId="urn:microsoft.com/office/officeart/2005/8/layout/hierarchy3"/>
    <dgm:cxn modelId="{4304F051-DC17-4135-B3B0-6F65D354FC65}" type="presOf" srcId="{49179063-6AB7-4C55-AD79-655F6C339E05}" destId="{4EF30101-8999-44D4-A137-E61DBEC7086C}" srcOrd="1" destOrd="0" presId="urn:microsoft.com/office/officeart/2005/8/layout/hierarchy3"/>
    <dgm:cxn modelId="{E987C880-B206-4182-87BE-0665EAB2AB4E}" srcId="{4237911F-4462-48E6-8346-B7A202D08DE6}" destId="{49179063-6AB7-4C55-AD79-655F6C339E05}" srcOrd="0" destOrd="0" parTransId="{8D68ECC0-6289-4CD6-96D2-D283D476AE13}" sibTransId="{6E8E8D66-2D81-4118-8222-ED490E6066FE}"/>
    <dgm:cxn modelId="{5498B685-039B-4BE9-BBE9-4109A78AA64A}" srcId="{46EE8929-6DFB-460E-9446-2F4F9BD3FD42}" destId="{0B69CCBC-DE51-46D9-8D46-DA32D8CAE82E}" srcOrd="0" destOrd="0" parTransId="{D35B7438-6F44-47B1-BA41-DD88E199F517}" sibTransId="{AA76F82A-6A7D-47D8-8015-95E2689CC493}"/>
    <dgm:cxn modelId="{6D013191-A2BF-43B8-AD97-49A420EB6566}" type="presOf" srcId="{49179063-6AB7-4C55-AD79-655F6C339E05}" destId="{B83DF0B5-9299-432B-BFFA-37F8A8957408}" srcOrd="0" destOrd="0" presId="urn:microsoft.com/office/officeart/2005/8/layout/hierarchy3"/>
    <dgm:cxn modelId="{AD8E8A94-B7BB-4F33-B5C9-9DDA17C1DF6E}" type="presOf" srcId="{C15ED119-CF00-4B18-857C-E1625083AEE4}" destId="{2C9A8623-9EC6-4C0D-871B-9935EB51943A}" srcOrd="0" destOrd="0" presId="urn:microsoft.com/office/officeart/2005/8/layout/hierarchy3"/>
    <dgm:cxn modelId="{A141179B-BFFC-470E-B2DD-F4D1EAE92F78}" type="presOf" srcId="{46EE8929-6DFB-460E-9446-2F4F9BD3FD42}" destId="{D7EC6AC0-7137-445C-AD9A-EB1B88B13B56}" srcOrd="0" destOrd="0" presId="urn:microsoft.com/office/officeart/2005/8/layout/hierarchy3"/>
    <dgm:cxn modelId="{F9C6D9A4-D7CD-4EBA-A14D-7CAF613F0A2F}" srcId="{46EE8929-6DFB-460E-9446-2F4F9BD3FD42}" destId="{FA4728B7-D12B-4A78-AC0B-750572E3A022}" srcOrd="1" destOrd="0" parTransId="{BE90A95F-3F93-42DC-A493-B797D92AE151}" sibTransId="{D100E520-780F-4EDE-9FE0-F11E9DD42EA8}"/>
    <dgm:cxn modelId="{500CEEB2-78DE-4C47-AC7C-EA99AD95067A}" type="presOf" srcId="{0B69CCBC-DE51-46D9-8D46-DA32D8CAE82E}" destId="{2EF93AF7-6DDF-4DA9-9957-82A8F65B5877}" srcOrd="0" destOrd="0" presId="urn:microsoft.com/office/officeart/2005/8/layout/hierarchy3"/>
    <dgm:cxn modelId="{EC7360C0-2E72-445C-9F7A-9D4070CC0514}" type="presOf" srcId="{BE90A95F-3F93-42DC-A493-B797D92AE151}" destId="{8B931AA3-DC3B-4434-BB6D-ABD06970EB60}" srcOrd="0" destOrd="0" presId="urn:microsoft.com/office/officeart/2005/8/layout/hierarchy3"/>
    <dgm:cxn modelId="{B7B82AD1-AC5F-48E3-803C-6BDD69902FD9}" srcId="{49179063-6AB7-4C55-AD79-655F6C339E05}" destId="{D3C14D45-987C-4F73-8F08-C5E13C420F22}" srcOrd="1" destOrd="0" parTransId="{3DC55FBA-2176-4F99-A78B-BA6CEFC4144A}" sibTransId="{A4A22BBD-B1CA-4EED-B510-FF8C5057DA40}"/>
    <dgm:cxn modelId="{875B49F1-59E2-49D6-9C86-D5AC8E8E7184}" type="presOf" srcId="{64408F01-8913-4113-B955-7E448258B352}" destId="{9BDF9540-23BD-4AE9-B143-5B65A338725C}" srcOrd="0" destOrd="0" presId="urn:microsoft.com/office/officeart/2005/8/layout/hierarchy3"/>
    <dgm:cxn modelId="{C1AD6484-25F6-4FA7-8675-E585FE6107F1}" type="presParOf" srcId="{8D270ED3-8CA4-477B-99CF-7F802E20D46B}" destId="{7DC6A8BC-1B2A-4B31-BA90-31B0928CC07B}" srcOrd="0" destOrd="0" presId="urn:microsoft.com/office/officeart/2005/8/layout/hierarchy3"/>
    <dgm:cxn modelId="{2B2491EA-3C04-4E3E-8C93-6E379238CCE0}" type="presParOf" srcId="{7DC6A8BC-1B2A-4B31-BA90-31B0928CC07B}" destId="{A1414F3C-2294-4968-97E7-BC1947689E10}" srcOrd="0" destOrd="0" presId="urn:microsoft.com/office/officeart/2005/8/layout/hierarchy3"/>
    <dgm:cxn modelId="{B5948E39-6B34-479C-A5D5-D2F259210A21}" type="presParOf" srcId="{A1414F3C-2294-4968-97E7-BC1947689E10}" destId="{B83DF0B5-9299-432B-BFFA-37F8A8957408}" srcOrd="0" destOrd="0" presId="urn:microsoft.com/office/officeart/2005/8/layout/hierarchy3"/>
    <dgm:cxn modelId="{0232180D-1D57-475F-8E7D-CB5CACD1E91A}" type="presParOf" srcId="{A1414F3C-2294-4968-97E7-BC1947689E10}" destId="{4EF30101-8999-44D4-A137-E61DBEC7086C}" srcOrd="1" destOrd="0" presId="urn:microsoft.com/office/officeart/2005/8/layout/hierarchy3"/>
    <dgm:cxn modelId="{1973E75B-60C8-4580-ACBE-7D10951D077C}" type="presParOf" srcId="{7DC6A8BC-1B2A-4B31-BA90-31B0928CC07B}" destId="{0EB02465-18B1-4A87-A34F-F912E6DECD4C}" srcOrd="1" destOrd="0" presId="urn:microsoft.com/office/officeart/2005/8/layout/hierarchy3"/>
    <dgm:cxn modelId="{079AF76E-753D-48C8-BFA7-55D15A79B00B}" type="presParOf" srcId="{0EB02465-18B1-4A87-A34F-F912E6DECD4C}" destId="{2C9A8623-9EC6-4C0D-871B-9935EB51943A}" srcOrd="0" destOrd="0" presId="urn:microsoft.com/office/officeart/2005/8/layout/hierarchy3"/>
    <dgm:cxn modelId="{390E8714-B041-4E47-8671-AA42D55D271A}" type="presParOf" srcId="{0EB02465-18B1-4A87-A34F-F912E6DECD4C}" destId="{9BDF9540-23BD-4AE9-B143-5B65A338725C}" srcOrd="1" destOrd="0" presId="urn:microsoft.com/office/officeart/2005/8/layout/hierarchy3"/>
    <dgm:cxn modelId="{7C41C1FA-DED2-4DDF-B485-62E2F4561784}" type="presParOf" srcId="{0EB02465-18B1-4A87-A34F-F912E6DECD4C}" destId="{595FF7CF-6CFA-4911-BF76-AB61B8D6E252}" srcOrd="2" destOrd="0" presId="urn:microsoft.com/office/officeart/2005/8/layout/hierarchy3"/>
    <dgm:cxn modelId="{A6E7DFF8-94AB-4EA0-B2D7-DE29DBD47D39}" type="presParOf" srcId="{0EB02465-18B1-4A87-A34F-F912E6DECD4C}" destId="{63A14EAF-44B0-4657-9B99-D5CB573D426E}" srcOrd="3" destOrd="0" presId="urn:microsoft.com/office/officeart/2005/8/layout/hierarchy3"/>
    <dgm:cxn modelId="{A43FA676-F85E-4BC7-941D-2BA13053BE9E}" type="presParOf" srcId="{8D270ED3-8CA4-477B-99CF-7F802E20D46B}" destId="{88C2804B-3914-4FB4-96ED-F9180FC90E9A}" srcOrd="1" destOrd="0" presId="urn:microsoft.com/office/officeart/2005/8/layout/hierarchy3"/>
    <dgm:cxn modelId="{CA876B5B-5FCC-4DB6-BA7A-8F0236EC86EB}" type="presParOf" srcId="{88C2804B-3914-4FB4-96ED-F9180FC90E9A}" destId="{7AD828DA-D581-4E22-9265-51DF354BF4CF}" srcOrd="0" destOrd="0" presId="urn:microsoft.com/office/officeart/2005/8/layout/hierarchy3"/>
    <dgm:cxn modelId="{A148AD07-25A3-43D7-8AC0-7EC88BD84CAE}" type="presParOf" srcId="{7AD828DA-D581-4E22-9265-51DF354BF4CF}" destId="{D7EC6AC0-7137-445C-AD9A-EB1B88B13B56}" srcOrd="0" destOrd="0" presId="urn:microsoft.com/office/officeart/2005/8/layout/hierarchy3"/>
    <dgm:cxn modelId="{F9565B7D-1BFF-40CB-88B2-E046E69AD93F}" type="presParOf" srcId="{7AD828DA-D581-4E22-9265-51DF354BF4CF}" destId="{023DD033-77D5-402D-8B95-5EFF084CB3AA}" srcOrd="1" destOrd="0" presId="urn:microsoft.com/office/officeart/2005/8/layout/hierarchy3"/>
    <dgm:cxn modelId="{980183C0-A103-4A28-966B-4DF96AE8A42E}" type="presParOf" srcId="{88C2804B-3914-4FB4-96ED-F9180FC90E9A}" destId="{E4019F67-7A84-4E17-89D2-E30CAA889B91}" srcOrd="1" destOrd="0" presId="urn:microsoft.com/office/officeart/2005/8/layout/hierarchy3"/>
    <dgm:cxn modelId="{7EAB5904-4C5E-4609-BD53-E0970D035A53}" type="presParOf" srcId="{E4019F67-7A84-4E17-89D2-E30CAA889B91}" destId="{E06BB72E-B8AF-4678-86AB-F42B8121C672}" srcOrd="0" destOrd="0" presId="urn:microsoft.com/office/officeart/2005/8/layout/hierarchy3"/>
    <dgm:cxn modelId="{226C542A-8D04-4D49-A9E5-3938710445D0}" type="presParOf" srcId="{E4019F67-7A84-4E17-89D2-E30CAA889B91}" destId="{2EF93AF7-6DDF-4DA9-9957-82A8F65B5877}" srcOrd="1" destOrd="0" presId="urn:microsoft.com/office/officeart/2005/8/layout/hierarchy3"/>
    <dgm:cxn modelId="{BBD34BD9-206D-4744-9FED-5D4A80049F69}" type="presParOf" srcId="{E4019F67-7A84-4E17-89D2-E30CAA889B91}" destId="{8B931AA3-DC3B-4434-BB6D-ABD06970EB60}" srcOrd="2" destOrd="0" presId="urn:microsoft.com/office/officeart/2005/8/layout/hierarchy3"/>
    <dgm:cxn modelId="{7B73D44E-7697-4F96-82E7-6785E362FB17}" type="presParOf" srcId="{E4019F67-7A84-4E17-89D2-E30CAA889B91}" destId="{2F6DB7E1-B43A-482B-9E22-0FCD92F25F2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37911F-4462-48E6-8346-B7A202D08DE6}" type="doc">
      <dgm:prSet loTypeId="urn:microsoft.com/office/officeart/2005/8/layout/hierarchy3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9179063-6AB7-4C55-AD79-655F6C339E05}">
      <dgm:prSet phldrT="[Text]"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Year 1</a:t>
          </a:r>
        </a:p>
      </dgm:t>
    </dgm:pt>
    <dgm:pt modelId="{8D68ECC0-6289-4CD6-96D2-D283D476AE13}" type="parTrans" cxnId="{E987C880-B206-4182-87BE-0665EAB2AB4E}">
      <dgm:prSet/>
      <dgm:spPr/>
      <dgm:t>
        <a:bodyPr/>
        <a:lstStyle/>
        <a:p>
          <a:endParaRPr lang="en-US"/>
        </a:p>
      </dgm:t>
    </dgm:pt>
    <dgm:pt modelId="{6E8E8D66-2D81-4118-8222-ED490E6066FE}" type="sibTrans" cxnId="{E987C880-B206-4182-87BE-0665EAB2AB4E}">
      <dgm:prSet/>
      <dgm:spPr/>
      <dgm:t>
        <a:bodyPr/>
        <a:lstStyle/>
        <a:p>
          <a:endParaRPr lang="en-US"/>
        </a:p>
      </dgm:t>
    </dgm:pt>
    <dgm:pt modelId="{64408F01-8913-4113-B955-7E448258B352}">
      <dgm:prSet phldrT="[Text]" custT="1"/>
      <dgm:spPr/>
      <dgm:t>
        <a:bodyPr/>
        <a:lstStyle/>
        <a:p>
          <a:r>
            <a:rPr lang="en-US" sz="1800" dirty="0">
              <a:latin typeface="Century Gothic" panose="020B0502020202020204" pitchFamily="34" charset="0"/>
            </a:rPr>
            <a:t>Biological Molecules</a:t>
          </a:r>
        </a:p>
        <a:p>
          <a:r>
            <a:rPr lang="en-US" sz="1800" dirty="0">
              <a:latin typeface="Century Gothic" panose="020B0502020202020204" pitchFamily="34" charset="0"/>
            </a:rPr>
            <a:t>Immune System </a:t>
          </a:r>
        </a:p>
        <a:p>
          <a:r>
            <a:rPr lang="en-US" sz="1800" dirty="0">
              <a:latin typeface="Century Gothic" panose="020B0502020202020204" pitchFamily="34" charset="0"/>
            </a:rPr>
            <a:t>Mass Transport in Animals and Plants</a:t>
          </a:r>
          <a:endParaRPr lang="en-US" sz="1400" dirty="0">
            <a:latin typeface="Century Gothic" panose="020B0502020202020204" pitchFamily="34" charset="0"/>
          </a:endParaRPr>
        </a:p>
        <a:p>
          <a:endParaRPr lang="en-US" sz="1400" dirty="0">
            <a:latin typeface="Century Gothic" panose="020B0502020202020204" pitchFamily="34" charset="0"/>
          </a:endParaRPr>
        </a:p>
      </dgm:t>
    </dgm:pt>
    <dgm:pt modelId="{C15ED119-CF00-4B18-857C-E1625083AEE4}" type="parTrans" cxnId="{5B239A0C-399C-46F1-938E-79853A181FC5}">
      <dgm:prSet/>
      <dgm:spPr/>
      <dgm:t>
        <a:bodyPr/>
        <a:lstStyle/>
        <a:p>
          <a:endParaRPr lang="en-US"/>
        </a:p>
      </dgm:t>
    </dgm:pt>
    <dgm:pt modelId="{F79CE902-C286-4AFA-A7D4-B13F7B29BED6}" type="sibTrans" cxnId="{5B239A0C-399C-46F1-938E-79853A181FC5}">
      <dgm:prSet/>
      <dgm:spPr/>
      <dgm:t>
        <a:bodyPr/>
        <a:lstStyle/>
        <a:p>
          <a:endParaRPr lang="en-US"/>
        </a:p>
      </dgm:t>
    </dgm:pt>
    <dgm:pt modelId="{D3C14D45-987C-4F73-8F08-C5E13C420F22}">
      <dgm:prSet phldrT="[Text]" custT="1"/>
      <dgm:spPr/>
      <dgm:t>
        <a:bodyPr/>
        <a:lstStyle/>
        <a:p>
          <a:r>
            <a:rPr lang="en-US" sz="1600" dirty="0">
              <a:latin typeface="Century Gothic" panose="020B0502020202020204" pitchFamily="34" charset="0"/>
            </a:rPr>
            <a:t>Cell Structure</a:t>
          </a:r>
        </a:p>
        <a:p>
          <a:r>
            <a:rPr lang="en-US" sz="1600" dirty="0">
              <a:latin typeface="Century Gothic" panose="020B0502020202020204" pitchFamily="34" charset="0"/>
            </a:rPr>
            <a:t>Cell Membranes</a:t>
          </a:r>
        </a:p>
        <a:p>
          <a:r>
            <a:rPr lang="en-US" sz="1600" dirty="0">
              <a:latin typeface="Century Gothic" panose="020B0502020202020204" pitchFamily="34" charset="0"/>
            </a:rPr>
            <a:t>DNA,RNA and Proteinsynthesis </a:t>
          </a:r>
        </a:p>
        <a:p>
          <a:r>
            <a:rPr lang="en-US" sz="1600" dirty="0">
              <a:latin typeface="Century Gothic" panose="020B0502020202020204" pitchFamily="34" charset="0"/>
            </a:rPr>
            <a:t>Diversity, Classification and Variation  </a:t>
          </a:r>
        </a:p>
      </dgm:t>
    </dgm:pt>
    <dgm:pt modelId="{3DC55FBA-2176-4F99-A78B-BA6CEFC4144A}" type="parTrans" cxnId="{B7B82AD1-AC5F-48E3-803C-6BDD69902FD9}">
      <dgm:prSet/>
      <dgm:spPr/>
      <dgm:t>
        <a:bodyPr/>
        <a:lstStyle/>
        <a:p>
          <a:endParaRPr lang="en-US"/>
        </a:p>
      </dgm:t>
    </dgm:pt>
    <dgm:pt modelId="{A4A22BBD-B1CA-4EED-B510-FF8C5057DA40}" type="sibTrans" cxnId="{B7B82AD1-AC5F-48E3-803C-6BDD69902FD9}">
      <dgm:prSet/>
      <dgm:spPr/>
      <dgm:t>
        <a:bodyPr/>
        <a:lstStyle/>
        <a:p>
          <a:endParaRPr lang="en-US"/>
        </a:p>
      </dgm:t>
    </dgm:pt>
    <dgm:pt modelId="{46EE8929-6DFB-460E-9446-2F4F9BD3FD42}">
      <dgm:prSet phldrT="[Text]"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Year 2</a:t>
          </a:r>
        </a:p>
      </dgm:t>
    </dgm:pt>
    <dgm:pt modelId="{9D090FAE-E0F8-4559-AD06-6091281EEB19}" type="parTrans" cxnId="{43FA8F0C-A606-4CB2-8123-4D8D154DCF61}">
      <dgm:prSet/>
      <dgm:spPr/>
      <dgm:t>
        <a:bodyPr/>
        <a:lstStyle/>
        <a:p>
          <a:endParaRPr lang="en-US"/>
        </a:p>
      </dgm:t>
    </dgm:pt>
    <dgm:pt modelId="{7BC027FD-0ABC-45B6-A37C-EA57F21A0D3A}" type="sibTrans" cxnId="{43FA8F0C-A606-4CB2-8123-4D8D154DCF61}">
      <dgm:prSet/>
      <dgm:spPr/>
      <dgm:t>
        <a:bodyPr/>
        <a:lstStyle/>
        <a:p>
          <a:endParaRPr lang="en-US"/>
        </a:p>
      </dgm:t>
    </dgm:pt>
    <dgm:pt modelId="{0B69CCBC-DE51-46D9-8D46-DA32D8CAE82E}">
      <dgm:prSet phldrT="[Text]" custT="1"/>
      <dgm:spPr/>
      <dgm:t>
        <a:bodyPr/>
        <a:lstStyle/>
        <a:p>
          <a:r>
            <a:rPr lang="en-US" sz="1800" dirty="0">
              <a:latin typeface="Century Gothic" panose="020B0502020202020204" pitchFamily="34" charset="0"/>
            </a:rPr>
            <a:t>Photosynthesis </a:t>
          </a:r>
        </a:p>
        <a:p>
          <a:r>
            <a:rPr lang="en-US" sz="1800" dirty="0">
              <a:latin typeface="Century Gothic" panose="020B0502020202020204" pitchFamily="34" charset="0"/>
            </a:rPr>
            <a:t>Nutrient Cycles</a:t>
          </a:r>
        </a:p>
        <a:p>
          <a:r>
            <a:rPr lang="en-US" sz="1800" dirty="0">
              <a:latin typeface="Century Gothic" panose="020B0502020202020204" pitchFamily="34" charset="0"/>
            </a:rPr>
            <a:t>Ecosystems  </a:t>
          </a:r>
        </a:p>
        <a:p>
          <a:r>
            <a:rPr lang="en-US" sz="1800" dirty="0">
              <a:latin typeface="Century Gothic" panose="020B0502020202020204" pitchFamily="34" charset="0"/>
            </a:rPr>
            <a:t>Muscle Contraction Homeostasis </a:t>
          </a:r>
        </a:p>
      </dgm:t>
    </dgm:pt>
    <dgm:pt modelId="{D35B7438-6F44-47B1-BA41-DD88E199F517}" type="parTrans" cxnId="{5498B685-039B-4BE9-BBE9-4109A78AA64A}">
      <dgm:prSet/>
      <dgm:spPr/>
      <dgm:t>
        <a:bodyPr/>
        <a:lstStyle/>
        <a:p>
          <a:endParaRPr lang="en-US"/>
        </a:p>
      </dgm:t>
    </dgm:pt>
    <dgm:pt modelId="{AA76F82A-6A7D-47D8-8015-95E2689CC493}" type="sibTrans" cxnId="{5498B685-039B-4BE9-BBE9-4109A78AA64A}">
      <dgm:prSet/>
      <dgm:spPr/>
      <dgm:t>
        <a:bodyPr/>
        <a:lstStyle/>
        <a:p>
          <a:endParaRPr lang="en-US"/>
        </a:p>
      </dgm:t>
    </dgm:pt>
    <dgm:pt modelId="{FA4728B7-D12B-4A78-AC0B-750572E3A022}">
      <dgm:prSet phldrT="[Text]" custT="1"/>
      <dgm:spPr/>
      <dgm:t>
        <a:bodyPr/>
        <a:lstStyle/>
        <a:p>
          <a:r>
            <a:rPr lang="en-US" sz="1800" dirty="0">
              <a:latin typeface="Century Gothic" panose="020B0502020202020204" pitchFamily="34" charset="0"/>
            </a:rPr>
            <a:t>Respiration </a:t>
          </a:r>
        </a:p>
        <a:p>
          <a:r>
            <a:rPr lang="en-US" sz="1800" dirty="0">
              <a:latin typeface="Century Gothic" panose="020B0502020202020204" pitchFamily="34" charset="0"/>
            </a:rPr>
            <a:t>Nervous Response </a:t>
          </a:r>
        </a:p>
        <a:p>
          <a:r>
            <a:rPr lang="en-US" sz="1800" dirty="0">
              <a:latin typeface="Century Gothic" panose="020B0502020202020204" pitchFamily="34" charset="0"/>
            </a:rPr>
            <a:t>Inheritance and Genetics</a:t>
          </a:r>
        </a:p>
        <a:p>
          <a:r>
            <a:rPr lang="en-US" sz="1800" dirty="0">
              <a:latin typeface="Century Gothic" panose="020B0502020202020204" pitchFamily="34" charset="0"/>
            </a:rPr>
            <a:t>Genomes and Evolution </a:t>
          </a:r>
        </a:p>
      </dgm:t>
    </dgm:pt>
    <dgm:pt modelId="{BE90A95F-3F93-42DC-A493-B797D92AE151}" type="parTrans" cxnId="{F9C6D9A4-D7CD-4EBA-A14D-7CAF613F0A2F}">
      <dgm:prSet/>
      <dgm:spPr/>
      <dgm:t>
        <a:bodyPr/>
        <a:lstStyle/>
        <a:p>
          <a:endParaRPr lang="en-US"/>
        </a:p>
      </dgm:t>
    </dgm:pt>
    <dgm:pt modelId="{D100E520-780F-4EDE-9FE0-F11E9DD42EA8}" type="sibTrans" cxnId="{F9C6D9A4-D7CD-4EBA-A14D-7CAF613F0A2F}">
      <dgm:prSet/>
      <dgm:spPr/>
      <dgm:t>
        <a:bodyPr/>
        <a:lstStyle/>
        <a:p>
          <a:endParaRPr lang="en-US"/>
        </a:p>
      </dgm:t>
    </dgm:pt>
    <dgm:pt modelId="{8D270ED3-8CA4-477B-99CF-7F802E20D46B}" type="pres">
      <dgm:prSet presAssocID="{4237911F-4462-48E6-8346-B7A202D08DE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DC6A8BC-1B2A-4B31-BA90-31B0928CC07B}" type="pres">
      <dgm:prSet presAssocID="{49179063-6AB7-4C55-AD79-655F6C339E05}" presName="root" presStyleCnt="0"/>
      <dgm:spPr/>
    </dgm:pt>
    <dgm:pt modelId="{A1414F3C-2294-4968-97E7-BC1947689E10}" type="pres">
      <dgm:prSet presAssocID="{49179063-6AB7-4C55-AD79-655F6C339E05}" presName="rootComposite" presStyleCnt="0"/>
      <dgm:spPr/>
    </dgm:pt>
    <dgm:pt modelId="{B83DF0B5-9299-432B-BFFA-37F8A8957408}" type="pres">
      <dgm:prSet presAssocID="{49179063-6AB7-4C55-AD79-655F6C339E05}" presName="rootText" presStyleLbl="node1" presStyleIdx="0" presStyleCnt="2" custScaleY="58491"/>
      <dgm:spPr/>
    </dgm:pt>
    <dgm:pt modelId="{4EF30101-8999-44D4-A137-E61DBEC7086C}" type="pres">
      <dgm:prSet presAssocID="{49179063-6AB7-4C55-AD79-655F6C339E05}" presName="rootConnector" presStyleLbl="node1" presStyleIdx="0" presStyleCnt="2"/>
      <dgm:spPr/>
    </dgm:pt>
    <dgm:pt modelId="{0EB02465-18B1-4A87-A34F-F912E6DECD4C}" type="pres">
      <dgm:prSet presAssocID="{49179063-6AB7-4C55-AD79-655F6C339E05}" presName="childShape" presStyleCnt="0"/>
      <dgm:spPr/>
    </dgm:pt>
    <dgm:pt modelId="{2C9A8623-9EC6-4C0D-871B-9935EB51943A}" type="pres">
      <dgm:prSet presAssocID="{C15ED119-CF00-4B18-857C-E1625083AEE4}" presName="Name13" presStyleLbl="parChTrans1D2" presStyleIdx="0" presStyleCnt="4"/>
      <dgm:spPr/>
    </dgm:pt>
    <dgm:pt modelId="{9BDF9540-23BD-4AE9-B143-5B65A338725C}" type="pres">
      <dgm:prSet presAssocID="{64408F01-8913-4113-B955-7E448258B352}" presName="childText" presStyleLbl="bgAcc1" presStyleIdx="0" presStyleCnt="4" custScaleY="156109">
        <dgm:presLayoutVars>
          <dgm:bulletEnabled val="1"/>
        </dgm:presLayoutVars>
      </dgm:prSet>
      <dgm:spPr/>
    </dgm:pt>
    <dgm:pt modelId="{595FF7CF-6CFA-4911-BF76-AB61B8D6E252}" type="pres">
      <dgm:prSet presAssocID="{3DC55FBA-2176-4F99-A78B-BA6CEFC4144A}" presName="Name13" presStyleLbl="parChTrans1D2" presStyleIdx="1" presStyleCnt="4"/>
      <dgm:spPr/>
    </dgm:pt>
    <dgm:pt modelId="{63A14EAF-44B0-4657-9B99-D5CB573D426E}" type="pres">
      <dgm:prSet presAssocID="{D3C14D45-987C-4F73-8F08-C5E13C420F22}" presName="childText" presStyleLbl="bgAcc1" presStyleIdx="1" presStyleCnt="4" custScaleY="151529">
        <dgm:presLayoutVars>
          <dgm:bulletEnabled val="1"/>
        </dgm:presLayoutVars>
      </dgm:prSet>
      <dgm:spPr/>
    </dgm:pt>
    <dgm:pt modelId="{88C2804B-3914-4FB4-96ED-F9180FC90E9A}" type="pres">
      <dgm:prSet presAssocID="{46EE8929-6DFB-460E-9446-2F4F9BD3FD42}" presName="root" presStyleCnt="0"/>
      <dgm:spPr/>
    </dgm:pt>
    <dgm:pt modelId="{7AD828DA-D581-4E22-9265-51DF354BF4CF}" type="pres">
      <dgm:prSet presAssocID="{46EE8929-6DFB-460E-9446-2F4F9BD3FD42}" presName="rootComposite" presStyleCnt="0"/>
      <dgm:spPr/>
    </dgm:pt>
    <dgm:pt modelId="{D7EC6AC0-7137-445C-AD9A-EB1B88B13B56}" type="pres">
      <dgm:prSet presAssocID="{46EE8929-6DFB-460E-9446-2F4F9BD3FD42}" presName="rootText" presStyleLbl="node1" presStyleIdx="1" presStyleCnt="2" custScaleY="51481"/>
      <dgm:spPr/>
    </dgm:pt>
    <dgm:pt modelId="{023DD033-77D5-402D-8B95-5EFF084CB3AA}" type="pres">
      <dgm:prSet presAssocID="{46EE8929-6DFB-460E-9446-2F4F9BD3FD42}" presName="rootConnector" presStyleLbl="node1" presStyleIdx="1" presStyleCnt="2"/>
      <dgm:spPr/>
    </dgm:pt>
    <dgm:pt modelId="{E4019F67-7A84-4E17-89D2-E30CAA889B91}" type="pres">
      <dgm:prSet presAssocID="{46EE8929-6DFB-460E-9446-2F4F9BD3FD42}" presName="childShape" presStyleCnt="0"/>
      <dgm:spPr/>
    </dgm:pt>
    <dgm:pt modelId="{E06BB72E-B8AF-4678-86AB-F42B8121C672}" type="pres">
      <dgm:prSet presAssocID="{D35B7438-6F44-47B1-BA41-DD88E199F517}" presName="Name13" presStyleLbl="parChTrans1D2" presStyleIdx="2" presStyleCnt="4"/>
      <dgm:spPr/>
    </dgm:pt>
    <dgm:pt modelId="{2EF93AF7-6DDF-4DA9-9957-82A8F65B5877}" type="pres">
      <dgm:prSet presAssocID="{0B69CCBC-DE51-46D9-8D46-DA32D8CAE82E}" presName="childText" presStyleLbl="bgAcc1" presStyleIdx="2" presStyleCnt="4" custScaleY="160294">
        <dgm:presLayoutVars>
          <dgm:bulletEnabled val="1"/>
        </dgm:presLayoutVars>
      </dgm:prSet>
      <dgm:spPr/>
    </dgm:pt>
    <dgm:pt modelId="{8B931AA3-DC3B-4434-BB6D-ABD06970EB60}" type="pres">
      <dgm:prSet presAssocID="{BE90A95F-3F93-42DC-A493-B797D92AE151}" presName="Name13" presStyleLbl="parChTrans1D2" presStyleIdx="3" presStyleCnt="4"/>
      <dgm:spPr/>
    </dgm:pt>
    <dgm:pt modelId="{2F6DB7E1-B43A-482B-9E22-0FCD92F25F2A}" type="pres">
      <dgm:prSet presAssocID="{FA4728B7-D12B-4A78-AC0B-750572E3A022}" presName="childText" presStyleLbl="bgAcc1" presStyleIdx="3" presStyleCnt="4" custScaleY="165409">
        <dgm:presLayoutVars>
          <dgm:bulletEnabled val="1"/>
        </dgm:presLayoutVars>
      </dgm:prSet>
      <dgm:spPr/>
    </dgm:pt>
  </dgm:ptLst>
  <dgm:cxnLst>
    <dgm:cxn modelId="{FB7B4404-AA9A-4600-83E7-B421FA7E6690}" type="presOf" srcId="{4237911F-4462-48E6-8346-B7A202D08DE6}" destId="{8D270ED3-8CA4-477B-99CF-7F802E20D46B}" srcOrd="0" destOrd="0" presId="urn:microsoft.com/office/officeart/2005/8/layout/hierarchy3"/>
    <dgm:cxn modelId="{43FA8F0C-A606-4CB2-8123-4D8D154DCF61}" srcId="{4237911F-4462-48E6-8346-B7A202D08DE6}" destId="{46EE8929-6DFB-460E-9446-2F4F9BD3FD42}" srcOrd="1" destOrd="0" parTransId="{9D090FAE-E0F8-4559-AD06-6091281EEB19}" sibTransId="{7BC027FD-0ABC-45B6-A37C-EA57F21A0D3A}"/>
    <dgm:cxn modelId="{5B239A0C-399C-46F1-938E-79853A181FC5}" srcId="{49179063-6AB7-4C55-AD79-655F6C339E05}" destId="{64408F01-8913-4113-B955-7E448258B352}" srcOrd="0" destOrd="0" parTransId="{C15ED119-CF00-4B18-857C-E1625083AEE4}" sibTransId="{F79CE902-C286-4AFA-A7D4-B13F7B29BED6}"/>
    <dgm:cxn modelId="{2394B524-F48F-41CB-AB88-68F976A2DF0C}" type="presOf" srcId="{D35B7438-6F44-47B1-BA41-DD88E199F517}" destId="{E06BB72E-B8AF-4678-86AB-F42B8121C672}" srcOrd="0" destOrd="0" presId="urn:microsoft.com/office/officeart/2005/8/layout/hierarchy3"/>
    <dgm:cxn modelId="{D2778E32-4C8B-454B-BC90-7351BBDB8BA3}" type="presOf" srcId="{3DC55FBA-2176-4F99-A78B-BA6CEFC4144A}" destId="{595FF7CF-6CFA-4911-BF76-AB61B8D6E252}" srcOrd="0" destOrd="0" presId="urn:microsoft.com/office/officeart/2005/8/layout/hierarchy3"/>
    <dgm:cxn modelId="{BE72143B-E145-4FF5-9D79-5D472E3ECDE7}" type="presOf" srcId="{46EE8929-6DFB-460E-9446-2F4F9BD3FD42}" destId="{023DD033-77D5-402D-8B95-5EFF084CB3AA}" srcOrd="1" destOrd="0" presId="urn:microsoft.com/office/officeart/2005/8/layout/hierarchy3"/>
    <dgm:cxn modelId="{ACB1BA3D-7F5C-4030-B44D-5AC7AE2FF053}" type="presOf" srcId="{FA4728B7-D12B-4A78-AC0B-750572E3A022}" destId="{2F6DB7E1-B43A-482B-9E22-0FCD92F25F2A}" srcOrd="0" destOrd="0" presId="urn:microsoft.com/office/officeart/2005/8/layout/hierarchy3"/>
    <dgm:cxn modelId="{F8E10D68-D617-4225-AEAA-7EB9D5261253}" type="presOf" srcId="{D3C14D45-987C-4F73-8F08-C5E13C420F22}" destId="{63A14EAF-44B0-4657-9B99-D5CB573D426E}" srcOrd="0" destOrd="0" presId="urn:microsoft.com/office/officeart/2005/8/layout/hierarchy3"/>
    <dgm:cxn modelId="{4304F051-DC17-4135-B3B0-6F65D354FC65}" type="presOf" srcId="{49179063-6AB7-4C55-AD79-655F6C339E05}" destId="{4EF30101-8999-44D4-A137-E61DBEC7086C}" srcOrd="1" destOrd="0" presId="urn:microsoft.com/office/officeart/2005/8/layout/hierarchy3"/>
    <dgm:cxn modelId="{E987C880-B206-4182-87BE-0665EAB2AB4E}" srcId="{4237911F-4462-48E6-8346-B7A202D08DE6}" destId="{49179063-6AB7-4C55-AD79-655F6C339E05}" srcOrd="0" destOrd="0" parTransId="{8D68ECC0-6289-4CD6-96D2-D283D476AE13}" sibTransId="{6E8E8D66-2D81-4118-8222-ED490E6066FE}"/>
    <dgm:cxn modelId="{5498B685-039B-4BE9-BBE9-4109A78AA64A}" srcId="{46EE8929-6DFB-460E-9446-2F4F9BD3FD42}" destId="{0B69CCBC-DE51-46D9-8D46-DA32D8CAE82E}" srcOrd="0" destOrd="0" parTransId="{D35B7438-6F44-47B1-BA41-DD88E199F517}" sibTransId="{AA76F82A-6A7D-47D8-8015-95E2689CC493}"/>
    <dgm:cxn modelId="{6D013191-A2BF-43B8-AD97-49A420EB6566}" type="presOf" srcId="{49179063-6AB7-4C55-AD79-655F6C339E05}" destId="{B83DF0B5-9299-432B-BFFA-37F8A8957408}" srcOrd="0" destOrd="0" presId="urn:microsoft.com/office/officeart/2005/8/layout/hierarchy3"/>
    <dgm:cxn modelId="{AD8E8A94-B7BB-4F33-B5C9-9DDA17C1DF6E}" type="presOf" srcId="{C15ED119-CF00-4B18-857C-E1625083AEE4}" destId="{2C9A8623-9EC6-4C0D-871B-9935EB51943A}" srcOrd="0" destOrd="0" presId="urn:microsoft.com/office/officeart/2005/8/layout/hierarchy3"/>
    <dgm:cxn modelId="{A141179B-BFFC-470E-B2DD-F4D1EAE92F78}" type="presOf" srcId="{46EE8929-6DFB-460E-9446-2F4F9BD3FD42}" destId="{D7EC6AC0-7137-445C-AD9A-EB1B88B13B56}" srcOrd="0" destOrd="0" presId="urn:microsoft.com/office/officeart/2005/8/layout/hierarchy3"/>
    <dgm:cxn modelId="{F9C6D9A4-D7CD-4EBA-A14D-7CAF613F0A2F}" srcId="{46EE8929-6DFB-460E-9446-2F4F9BD3FD42}" destId="{FA4728B7-D12B-4A78-AC0B-750572E3A022}" srcOrd="1" destOrd="0" parTransId="{BE90A95F-3F93-42DC-A493-B797D92AE151}" sibTransId="{D100E520-780F-4EDE-9FE0-F11E9DD42EA8}"/>
    <dgm:cxn modelId="{500CEEB2-78DE-4C47-AC7C-EA99AD95067A}" type="presOf" srcId="{0B69CCBC-DE51-46D9-8D46-DA32D8CAE82E}" destId="{2EF93AF7-6DDF-4DA9-9957-82A8F65B5877}" srcOrd="0" destOrd="0" presId="urn:microsoft.com/office/officeart/2005/8/layout/hierarchy3"/>
    <dgm:cxn modelId="{EC7360C0-2E72-445C-9F7A-9D4070CC0514}" type="presOf" srcId="{BE90A95F-3F93-42DC-A493-B797D92AE151}" destId="{8B931AA3-DC3B-4434-BB6D-ABD06970EB60}" srcOrd="0" destOrd="0" presId="urn:microsoft.com/office/officeart/2005/8/layout/hierarchy3"/>
    <dgm:cxn modelId="{B7B82AD1-AC5F-48E3-803C-6BDD69902FD9}" srcId="{49179063-6AB7-4C55-AD79-655F6C339E05}" destId="{D3C14D45-987C-4F73-8F08-C5E13C420F22}" srcOrd="1" destOrd="0" parTransId="{3DC55FBA-2176-4F99-A78B-BA6CEFC4144A}" sibTransId="{A4A22BBD-B1CA-4EED-B510-FF8C5057DA40}"/>
    <dgm:cxn modelId="{875B49F1-59E2-49D6-9C86-D5AC8E8E7184}" type="presOf" srcId="{64408F01-8913-4113-B955-7E448258B352}" destId="{9BDF9540-23BD-4AE9-B143-5B65A338725C}" srcOrd="0" destOrd="0" presId="urn:microsoft.com/office/officeart/2005/8/layout/hierarchy3"/>
    <dgm:cxn modelId="{C1AD6484-25F6-4FA7-8675-E585FE6107F1}" type="presParOf" srcId="{8D270ED3-8CA4-477B-99CF-7F802E20D46B}" destId="{7DC6A8BC-1B2A-4B31-BA90-31B0928CC07B}" srcOrd="0" destOrd="0" presId="urn:microsoft.com/office/officeart/2005/8/layout/hierarchy3"/>
    <dgm:cxn modelId="{2B2491EA-3C04-4E3E-8C93-6E379238CCE0}" type="presParOf" srcId="{7DC6A8BC-1B2A-4B31-BA90-31B0928CC07B}" destId="{A1414F3C-2294-4968-97E7-BC1947689E10}" srcOrd="0" destOrd="0" presId="urn:microsoft.com/office/officeart/2005/8/layout/hierarchy3"/>
    <dgm:cxn modelId="{B5948E39-6B34-479C-A5D5-D2F259210A21}" type="presParOf" srcId="{A1414F3C-2294-4968-97E7-BC1947689E10}" destId="{B83DF0B5-9299-432B-BFFA-37F8A8957408}" srcOrd="0" destOrd="0" presId="urn:microsoft.com/office/officeart/2005/8/layout/hierarchy3"/>
    <dgm:cxn modelId="{0232180D-1D57-475F-8E7D-CB5CACD1E91A}" type="presParOf" srcId="{A1414F3C-2294-4968-97E7-BC1947689E10}" destId="{4EF30101-8999-44D4-A137-E61DBEC7086C}" srcOrd="1" destOrd="0" presId="urn:microsoft.com/office/officeart/2005/8/layout/hierarchy3"/>
    <dgm:cxn modelId="{1973E75B-60C8-4580-ACBE-7D10951D077C}" type="presParOf" srcId="{7DC6A8BC-1B2A-4B31-BA90-31B0928CC07B}" destId="{0EB02465-18B1-4A87-A34F-F912E6DECD4C}" srcOrd="1" destOrd="0" presId="urn:microsoft.com/office/officeart/2005/8/layout/hierarchy3"/>
    <dgm:cxn modelId="{079AF76E-753D-48C8-BFA7-55D15A79B00B}" type="presParOf" srcId="{0EB02465-18B1-4A87-A34F-F912E6DECD4C}" destId="{2C9A8623-9EC6-4C0D-871B-9935EB51943A}" srcOrd="0" destOrd="0" presId="urn:microsoft.com/office/officeart/2005/8/layout/hierarchy3"/>
    <dgm:cxn modelId="{390E8714-B041-4E47-8671-AA42D55D271A}" type="presParOf" srcId="{0EB02465-18B1-4A87-A34F-F912E6DECD4C}" destId="{9BDF9540-23BD-4AE9-B143-5B65A338725C}" srcOrd="1" destOrd="0" presId="urn:microsoft.com/office/officeart/2005/8/layout/hierarchy3"/>
    <dgm:cxn modelId="{7C41C1FA-DED2-4DDF-B485-62E2F4561784}" type="presParOf" srcId="{0EB02465-18B1-4A87-A34F-F912E6DECD4C}" destId="{595FF7CF-6CFA-4911-BF76-AB61B8D6E252}" srcOrd="2" destOrd="0" presId="urn:microsoft.com/office/officeart/2005/8/layout/hierarchy3"/>
    <dgm:cxn modelId="{A6E7DFF8-94AB-4EA0-B2D7-DE29DBD47D39}" type="presParOf" srcId="{0EB02465-18B1-4A87-A34F-F912E6DECD4C}" destId="{63A14EAF-44B0-4657-9B99-D5CB573D426E}" srcOrd="3" destOrd="0" presId="urn:microsoft.com/office/officeart/2005/8/layout/hierarchy3"/>
    <dgm:cxn modelId="{A43FA676-F85E-4BC7-941D-2BA13053BE9E}" type="presParOf" srcId="{8D270ED3-8CA4-477B-99CF-7F802E20D46B}" destId="{88C2804B-3914-4FB4-96ED-F9180FC90E9A}" srcOrd="1" destOrd="0" presId="urn:microsoft.com/office/officeart/2005/8/layout/hierarchy3"/>
    <dgm:cxn modelId="{CA876B5B-5FCC-4DB6-BA7A-8F0236EC86EB}" type="presParOf" srcId="{88C2804B-3914-4FB4-96ED-F9180FC90E9A}" destId="{7AD828DA-D581-4E22-9265-51DF354BF4CF}" srcOrd="0" destOrd="0" presId="urn:microsoft.com/office/officeart/2005/8/layout/hierarchy3"/>
    <dgm:cxn modelId="{A148AD07-25A3-43D7-8AC0-7EC88BD84CAE}" type="presParOf" srcId="{7AD828DA-D581-4E22-9265-51DF354BF4CF}" destId="{D7EC6AC0-7137-445C-AD9A-EB1B88B13B56}" srcOrd="0" destOrd="0" presId="urn:microsoft.com/office/officeart/2005/8/layout/hierarchy3"/>
    <dgm:cxn modelId="{F9565B7D-1BFF-40CB-88B2-E046E69AD93F}" type="presParOf" srcId="{7AD828DA-D581-4E22-9265-51DF354BF4CF}" destId="{023DD033-77D5-402D-8B95-5EFF084CB3AA}" srcOrd="1" destOrd="0" presId="urn:microsoft.com/office/officeart/2005/8/layout/hierarchy3"/>
    <dgm:cxn modelId="{980183C0-A103-4A28-966B-4DF96AE8A42E}" type="presParOf" srcId="{88C2804B-3914-4FB4-96ED-F9180FC90E9A}" destId="{E4019F67-7A84-4E17-89D2-E30CAA889B91}" srcOrd="1" destOrd="0" presId="urn:microsoft.com/office/officeart/2005/8/layout/hierarchy3"/>
    <dgm:cxn modelId="{7EAB5904-4C5E-4609-BD53-E0970D035A53}" type="presParOf" srcId="{E4019F67-7A84-4E17-89D2-E30CAA889B91}" destId="{E06BB72E-B8AF-4678-86AB-F42B8121C672}" srcOrd="0" destOrd="0" presId="urn:microsoft.com/office/officeart/2005/8/layout/hierarchy3"/>
    <dgm:cxn modelId="{226C542A-8D04-4D49-A9E5-3938710445D0}" type="presParOf" srcId="{E4019F67-7A84-4E17-89D2-E30CAA889B91}" destId="{2EF93AF7-6DDF-4DA9-9957-82A8F65B5877}" srcOrd="1" destOrd="0" presId="urn:microsoft.com/office/officeart/2005/8/layout/hierarchy3"/>
    <dgm:cxn modelId="{BBD34BD9-206D-4744-9FED-5D4A80049F69}" type="presParOf" srcId="{E4019F67-7A84-4E17-89D2-E30CAA889B91}" destId="{8B931AA3-DC3B-4434-BB6D-ABD06970EB60}" srcOrd="2" destOrd="0" presId="urn:microsoft.com/office/officeart/2005/8/layout/hierarchy3"/>
    <dgm:cxn modelId="{7B73D44E-7697-4F96-82E7-6785E362FB17}" type="presParOf" srcId="{E4019F67-7A84-4E17-89D2-E30CAA889B91}" destId="{2F6DB7E1-B43A-482B-9E22-0FCD92F25F2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37911F-4462-48E6-8346-B7A202D08DE6}" type="doc">
      <dgm:prSet loTypeId="urn:microsoft.com/office/officeart/2005/8/layout/hierarchy3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9179063-6AB7-4C55-AD79-655F6C339E05}">
      <dgm:prSet phldrT="[Text]"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Year 1</a:t>
          </a:r>
        </a:p>
      </dgm:t>
    </dgm:pt>
    <dgm:pt modelId="{8D68ECC0-6289-4CD6-96D2-D283D476AE13}" type="parTrans" cxnId="{E987C880-B206-4182-87BE-0665EAB2AB4E}">
      <dgm:prSet/>
      <dgm:spPr/>
      <dgm:t>
        <a:bodyPr/>
        <a:lstStyle/>
        <a:p>
          <a:endParaRPr lang="en-US"/>
        </a:p>
      </dgm:t>
    </dgm:pt>
    <dgm:pt modelId="{6E8E8D66-2D81-4118-8222-ED490E6066FE}" type="sibTrans" cxnId="{E987C880-B206-4182-87BE-0665EAB2AB4E}">
      <dgm:prSet/>
      <dgm:spPr/>
      <dgm:t>
        <a:bodyPr/>
        <a:lstStyle/>
        <a:p>
          <a:endParaRPr lang="en-US"/>
        </a:p>
      </dgm:t>
    </dgm:pt>
    <dgm:pt modelId="{64408F01-8913-4113-B955-7E448258B352}">
      <dgm:prSet phldrT="[Text]" custT="1"/>
      <dgm:spPr/>
      <dgm:t>
        <a:bodyPr/>
        <a:lstStyle/>
        <a:p>
          <a:r>
            <a:rPr lang="en-US" sz="1800" dirty="0">
              <a:latin typeface="Century Gothic" panose="020B0502020202020204" pitchFamily="34" charset="0"/>
            </a:rPr>
            <a:t>Biological Molecules</a:t>
          </a:r>
        </a:p>
        <a:p>
          <a:r>
            <a:rPr lang="en-US" sz="1800" dirty="0">
              <a:latin typeface="Century Gothic" panose="020B0502020202020204" pitchFamily="34" charset="0"/>
            </a:rPr>
            <a:t>Immune System </a:t>
          </a:r>
        </a:p>
        <a:p>
          <a:r>
            <a:rPr lang="en-US" sz="1800" dirty="0">
              <a:latin typeface="Century Gothic" panose="020B0502020202020204" pitchFamily="34" charset="0"/>
            </a:rPr>
            <a:t>Mass Transport in Animals and Plants</a:t>
          </a:r>
          <a:endParaRPr lang="en-US" sz="1400" dirty="0">
            <a:latin typeface="Century Gothic" panose="020B0502020202020204" pitchFamily="34" charset="0"/>
          </a:endParaRPr>
        </a:p>
        <a:p>
          <a:endParaRPr lang="en-US" sz="1400" dirty="0">
            <a:latin typeface="Century Gothic" panose="020B0502020202020204" pitchFamily="34" charset="0"/>
          </a:endParaRPr>
        </a:p>
      </dgm:t>
    </dgm:pt>
    <dgm:pt modelId="{C15ED119-CF00-4B18-857C-E1625083AEE4}" type="parTrans" cxnId="{5B239A0C-399C-46F1-938E-79853A181FC5}">
      <dgm:prSet/>
      <dgm:spPr/>
      <dgm:t>
        <a:bodyPr/>
        <a:lstStyle/>
        <a:p>
          <a:endParaRPr lang="en-US"/>
        </a:p>
      </dgm:t>
    </dgm:pt>
    <dgm:pt modelId="{F79CE902-C286-4AFA-A7D4-B13F7B29BED6}" type="sibTrans" cxnId="{5B239A0C-399C-46F1-938E-79853A181FC5}">
      <dgm:prSet/>
      <dgm:spPr/>
      <dgm:t>
        <a:bodyPr/>
        <a:lstStyle/>
        <a:p>
          <a:endParaRPr lang="en-US"/>
        </a:p>
      </dgm:t>
    </dgm:pt>
    <dgm:pt modelId="{D3C14D45-987C-4F73-8F08-C5E13C420F22}">
      <dgm:prSet phldrT="[Text]" custT="1"/>
      <dgm:spPr/>
      <dgm:t>
        <a:bodyPr/>
        <a:lstStyle/>
        <a:p>
          <a:r>
            <a:rPr lang="en-US" sz="1600" dirty="0">
              <a:latin typeface="Century Gothic" panose="020B0502020202020204" pitchFamily="34" charset="0"/>
            </a:rPr>
            <a:t>Cell Structure</a:t>
          </a:r>
        </a:p>
        <a:p>
          <a:r>
            <a:rPr lang="en-US" sz="1600" dirty="0">
              <a:latin typeface="Century Gothic" panose="020B0502020202020204" pitchFamily="34" charset="0"/>
            </a:rPr>
            <a:t>Cell Membranes</a:t>
          </a:r>
        </a:p>
        <a:p>
          <a:r>
            <a:rPr lang="en-US" sz="1600" dirty="0">
              <a:latin typeface="Century Gothic" panose="020B0502020202020204" pitchFamily="34" charset="0"/>
            </a:rPr>
            <a:t>DNA,RNA and Proteinsynthesis </a:t>
          </a:r>
        </a:p>
        <a:p>
          <a:r>
            <a:rPr lang="en-US" sz="1600" dirty="0">
              <a:latin typeface="Century Gothic" panose="020B0502020202020204" pitchFamily="34" charset="0"/>
            </a:rPr>
            <a:t>Diversity, Classification and Variation  </a:t>
          </a:r>
        </a:p>
      </dgm:t>
    </dgm:pt>
    <dgm:pt modelId="{3DC55FBA-2176-4F99-A78B-BA6CEFC4144A}" type="parTrans" cxnId="{B7B82AD1-AC5F-48E3-803C-6BDD69902FD9}">
      <dgm:prSet/>
      <dgm:spPr/>
      <dgm:t>
        <a:bodyPr/>
        <a:lstStyle/>
        <a:p>
          <a:endParaRPr lang="en-US"/>
        </a:p>
      </dgm:t>
    </dgm:pt>
    <dgm:pt modelId="{A4A22BBD-B1CA-4EED-B510-FF8C5057DA40}" type="sibTrans" cxnId="{B7B82AD1-AC5F-48E3-803C-6BDD69902FD9}">
      <dgm:prSet/>
      <dgm:spPr/>
      <dgm:t>
        <a:bodyPr/>
        <a:lstStyle/>
        <a:p>
          <a:endParaRPr lang="en-US"/>
        </a:p>
      </dgm:t>
    </dgm:pt>
    <dgm:pt modelId="{46EE8929-6DFB-460E-9446-2F4F9BD3FD42}">
      <dgm:prSet phldrT="[Text]"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Year 2</a:t>
          </a:r>
        </a:p>
      </dgm:t>
    </dgm:pt>
    <dgm:pt modelId="{9D090FAE-E0F8-4559-AD06-6091281EEB19}" type="parTrans" cxnId="{43FA8F0C-A606-4CB2-8123-4D8D154DCF61}">
      <dgm:prSet/>
      <dgm:spPr/>
      <dgm:t>
        <a:bodyPr/>
        <a:lstStyle/>
        <a:p>
          <a:endParaRPr lang="en-US"/>
        </a:p>
      </dgm:t>
    </dgm:pt>
    <dgm:pt modelId="{7BC027FD-0ABC-45B6-A37C-EA57F21A0D3A}" type="sibTrans" cxnId="{43FA8F0C-A606-4CB2-8123-4D8D154DCF61}">
      <dgm:prSet/>
      <dgm:spPr/>
      <dgm:t>
        <a:bodyPr/>
        <a:lstStyle/>
        <a:p>
          <a:endParaRPr lang="en-US"/>
        </a:p>
      </dgm:t>
    </dgm:pt>
    <dgm:pt modelId="{0B69CCBC-DE51-46D9-8D46-DA32D8CAE82E}">
      <dgm:prSet phldrT="[Text]" custT="1"/>
      <dgm:spPr/>
      <dgm:t>
        <a:bodyPr/>
        <a:lstStyle/>
        <a:p>
          <a:r>
            <a:rPr lang="en-US" sz="1800" dirty="0">
              <a:latin typeface="Century Gothic" panose="020B0502020202020204" pitchFamily="34" charset="0"/>
            </a:rPr>
            <a:t>Photosynthesis </a:t>
          </a:r>
        </a:p>
        <a:p>
          <a:r>
            <a:rPr lang="en-US" sz="1800" dirty="0">
              <a:latin typeface="Century Gothic" panose="020B0502020202020204" pitchFamily="34" charset="0"/>
            </a:rPr>
            <a:t>Nutrient Cycles</a:t>
          </a:r>
        </a:p>
        <a:p>
          <a:r>
            <a:rPr lang="en-US" sz="1800" dirty="0">
              <a:latin typeface="Century Gothic" panose="020B0502020202020204" pitchFamily="34" charset="0"/>
            </a:rPr>
            <a:t>Ecosystems  </a:t>
          </a:r>
        </a:p>
        <a:p>
          <a:r>
            <a:rPr lang="en-US" sz="1800" dirty="0">
              <a:latin typeface="Century Gothic" panose="020B0502020202020204" pitchFamily="34" charset="0"/>
            </a:rPr>
            <a:t>Muscle Contraction Homeostasis </a:t>
          </a:r>
        </a:p>
      </dgm:t>
    </dgm:pt>
    <dgm:pt modelId="{D35B7438-6F44-47B1-BA41-DD88E199F517}" type="parTrans" cxnId="{5498B685-039B-4BE9-BBE9-4109A78AA64A}">
      <dgm:prSet/>
      <dgm:spPr/>
      <dgm:t>
        <a:bodyPr/>
        <a:lstStyle/>
        <a:p>
          <a:endParaRPr lang="en-US"/>
        </a:p>
      </dgm:t>
    </dgm:pt>
    <dgm:pt modelId="{AA76F82A-6A7D-47D8-8015-95E2689CC493}" type="sibTrans" cxnId="{5498B685-039B-4BE9-BBE9-4109A78AA64A}">
      <dgm:prSet/>
      <dgm:spPr/>
      <dgm:t>
        <a:bodyPr/>
        <a:lstStyle/>
        <a:p>
          <a:endParaRPr lang="en-US"/>
        </a:p>
      </dgm:t>
    </dgm:pt>
    <dgm:pt modelId="{FA4728B7-D12B-4A78-AC0B-750572E3A022}">
      <dgm:prSet phldrT="[Text]" custT="1"/>
      <dgm:spPr/>
      <dgm:t>
        <a:bodyPr/>
        <a:lstStyle/>
        <a:p>
          <a:r>
            <a:rPr lang="en-US" sz="1800" dirty="0">
              <a:latin typeface="Century Gothic" panose="020B0502020202020204" pitchFamily="34" charset="0"/>
            </a:rPr>
            <a:t>Respiration </a:t>
          </a:r>
        </a:p>
        <a:p>
          <a:r>
            <a:rPr lang="en-US" sz="1800" dirty="0">
              <a:latin typeface="Century Gothic" panose="020B0502020202020204" pitchFamily="34" charset="0"/>
            </a:rPr>
            <a:t>Nervous Response </a:t>
          </a:r>
        </a:p>
        <a:p>
          <a:r>
            <a:rPr lang="en-US" sz="1800" dirty="0">
              <a:latin typeface="Century Gothic" panose="020B0502020202020204" pitchFamily="34" charset="0"/>
            </a:rPr>
            <a:t>Inheritance and Genetics</a:t>
          </a:r>
        </a:p>
        <a:p>
          <a:r>
            <a:rPr lang="en-US" sz="1800" dirty="0">
              <a:latin typeface="Century Gothic" panose="020B0502020202020204" pitchFamily="34" charset="0"/>
            </a:rPr>
            <a:t>Genomes and Evolution </a:t>
          </a:r>
        </a:p>
      </dgm:t>
    </dgm:pt>
    <dgm:pt modelId="{BE90A95F-3F93-42DC-A493-B797D92AE151}" type="parTrans" cxnId="{F9C6D9A4-D7CD-4EBA-A14D-7CAF613F0A2F}">
      <dgm:prSet/>
      <dgm:spPr/>
      <dgm:t>
        <a:bodyPr/>
        <a:lstStyle/>
        <a:p>
          <a:endParaRPr lang="en-US"/>
        </a:p>
      </dgm:t>
    </dgm:pt>
    <dgm:pt modelId="{D100E520-780F-4EDE-9FE0-F11E9DD42EA8}" type="sibTrans" cxnId="{F9C6D9A4-D7CD-4EBA-A14D-7CAF613F0A2F}">
      <dgm:prSet/>
      <dgm:spPr/>
      <dgm:t>
        <a:bodyPr/>
        <a:lstStyle/>
        <a:p>
          <a:endParaRPr lang="en-US"/>
        </a:p>
      </dgm:t>
    </dgm:pt>
    <dgm:pt modelId="{8D270ED3-8CA4-477B-99CF-7F802E20D46B}" type="pres">
      <dgm:prSet presAssocID="{4237911F-4462-48E6-8346-B7A202D08DE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DC6A8BC-1B2A-4B31-BA90-31B0928CC07B}" type="pres">
      <dgm:prSet presAssocID="{49179063-6AB7-4C55-AD79-655F6C339E05}" presName="root" presStyleCnt="0"/>
      <dgm:spPr/>
    </dgm:pt>
    <dgm:pt modelId="{A1414F3C-2294-4968-97E7-BC1947689E10}" type="pres">
      <dgm:prSet presAssocID="{49179063-6AB7-4C55-AD79-655F6C339E05}" presName="rootComposite" presStyleCnt="0"/>
      <dgm:spPr/>
    </dgm:pt>
    <dgm:pt modelId="{B83DF0B5-9299-432B-BFFA-37F8A8957408}" type="pres">
      <dgm:prSet presAssocID="{49179063-6AB7-4C55-AD79-655F6C339E05}" presName="rootText" presStyleLbl="node1" presStyleIdx="0" presStyleCnt="2" custScaleY="58491"/>
      <dgm:spPr/>
    </dgm:pt>
    <dgm:pt modelId="{4EF30101-8999-44D4-A137-E61DBEC7086C}" type="pres">
      <dgm:prSet presAssocID="{49179063-6AB7-4C55-AD79-655F6C339E05}" presName="rootConnector" presStyleLbl="node1" presStyleIdx="0" presStyleCnt="2"/>
      <dgm:spPr/>
    </dgm:pt>
    <dgm:pt modelId="{0EB02465-18B1-4A87-A34F-F912E6DECD4C}" type="pres">
      <dgm:prSet presAssocID="{49179063-6AB7-4C55-AD79-655F6C339E05}" presName="childShape" presStyleCnt="0"/>
      <dgm:spPr/>
    </dgm:pt>
    <dgm:pt modelId="{2C9A8623-9EC6-4C0D-871B-9935EB51943A}" type="pres">
      <dgm:prSet presAssocID="{C15ED119-CF00-4B18-857C-E1625083AEE4}" presName="Name13" presStyleLbl="parChTrans1D2" presStyleIdx="0" presStyleCnt="4"/>
      <dgm:spPr/>
    </dgm:pt>
    <dgm:pt modelId="{9BDF9540-23BD-4AE9-B143-5B65A338725C}" type="pres">
      <dgm:prSet presAssocID="{64408F01-8913-4113-B955-7E448258B352}" presName="childText" presStyleLbl="bgAcc1" presStyleIdx="0" presStyleCnt="4" custScaleY="156109">
        <dgm:presLayoutVars>
          <dgm:bulletEnabled val="1"/>
        </dgm:presLayoutVars>
      </dgm:prSet>
      <dgm:spPr/>
    </dgm:pt>
    <dgm:pt modelId="{595FF7CF-6CFA-4911-BF76-AB61B8D6E252}" type="pres">
      <dgm:prSet presAssocID="{3DC55FBA-2176-4F99-A78B-BA6CEFC4144A}" presName="Name13" presStyleLbl="parChTrans1D2" presStyleIdx="1" presStyleCnt="4"/>
      <dgm:spPr/>
    </dgm:pt>
    <dgm:pt modelId="{63A14EAF-44B0-4657-9B99-D5CB573D426E}" type="pres">
      <dgm:prSet presAssocID="{D3C14D45-987C-4F73-8F08-C5E13C420F22}" presName="childText" presStyleLbl="bgAcc1" presStyleIdx="1" presStyleCnt="4" custScaleY="151529">
        <dgm:presLayoutVars>
          <dgm:bulletEnabled val="1"/>
        </dgm:presLayoutVars>
      </dgm:prSet>
      <dgm:spPr/>
    </dgm:pt>
    <dgm:pt modelId="{88C2804B-3914-4FB4-96ED-F9180FC90E9A}" type="pres">
      <dgm:prSet presAssocID="{46EE8929-6DFB-460E-9446-2F4F9BD3FD42}" presName="root" presStyleCnt="0"/>
      <dgm:spPr/>
    </dgm:pt>
    <dgm:pt modelId="{7AD828DA-D581-4E22-9265-51DF354BF4CF}" type="pres">
      <dgm:prSet presAssocID="{46EE8929-6DFB-460E-9446-2F4F9BD3FD42}" presName="rootComposite" presStyleCnt="0"/>
      <dgm:spPr/>
    </dgm:pt>
    <dgm:pt modelId="{D7EC6AC0-7137-445C-AD9A-EB1B88B13B56}" type="pres">
      <dgm:prSet presAssocID="{46EE8929-6DFB-460E-9446-2F4F9BD3FD42}" presName="rootText" presStyleLbl="node1" presStyleIdx="1" presStyleCnt="2" custScaleY="51481"/>
      <dgm:spPr/>
    </dgm:pt>
    <dgm:pt modelId="{023DD033-77D5-402D-8B95-5EFF084CB3AA}" type="pres">
      <dgm:prSet presAssocID="{46EE8929-6DFB-460E-9446-2F4F9BD3FD42}" presName="rootConnector" presStyleLbl="node1" presStyleIdx="1" presStyleCnt="2"/>
      <dgm:spPr/>
    </dgm:pt>
    <dgm:pt modelId="{E4019F67-7A84-4E17-89D2-E30CAA889B91}" type="pres">
      <dgm:prSet presAssocID="{46EE8929-6DFB-460E-9446-2F4F9BD3FD42}" presName="childShape" presStyleCnt="0"/>
      <dgm:spPr/>
    </dgm:pt>
    <dgm:pt modelId="{E06BB72E-B8AF-4678-86AB-F42B8121C672}" type="pres">
      <dgm:prSet presAssocID="{D35B7438-6F44-47B1-BA41-DD88E199F517}" presName="Name13" presStyleLbl="parChTrans1D2" presStyleIdx="2" presStyleCnt="4"/>
      <dgm:spPr/>
    </dgm:pt>
    <dgm:pt modelId="{2EF93AF7-6DDF-4DA9-9957-82A8F65B5877}" type="pres">
      <dgm:prSet presAssocID="{0B69CCBC-DE51-46D9-8D46-DA32D8CAE82E}" presName="childText" presStyleLbl="bgAcc1" presStyleIdx="2" presStyleCnt="4" custScaleY="160294">
        <dgm:presLayoutVars>
          <dgm:bulletEnabled val="1"/>
        </dgm:presLayoutVars>
      </dgm:prSet>
      <dgm:spPr/>
    </dgm:pt>
    <dgm:pt modelId="{8B931AA3-DC3B-4434-BB6D-ABD06970EB60}" type="pres">
      <dgm:prSet presAssocID="{BE90A95F-3F93-42DC-A493-B797D92AE151}" presName="Name13" presStyleLbl="parChTrans1D2" presStyleIdx="3" presStyleCnt="4"/>
      <dgm:spPr/>
    </dgm:pt>
    <dgm:pt modelId="{2F6DB7E1-B43A-482B-9E22-0FCD92F25F2A}" type="pres">
      <dgm:prSet presAssocID="{FA4728B7-D12B-4A78-AC0B-750572E3A022}" presName="childText" presStyleLbl="bgAcc1" presStyleIdx="3" presStyleCnt="4" custScaleY="165409">
        <dgm:presLayoutVars>
          <dgm:bulletEnabled val="1"/>
        </dgm:presLayoutVars>
      </dgm:prSet>
      <dgm:spPr/>
    </dgm:pt>
  </dgm:ptLst>
  <dgm:cxnLst>
    <dgm:cxn modelId="{FB7B4404-AA9A-4600-83E7-B421FA7E6690}" type="presOf" srcId="{4237911F-4462-48E6-8346-B7A202D08DE6}" destId="{8D270ED3-8CA4-477B-99CF-7F802E20D46B}" srcOrd="0" destOrd="0" presId="urn:microsoft.com/office/officeart/2005/8/layout/hierarchy3"/>
    <dgm:cxn modelId="{43FA8F0C-A606-4CB2-8123-4D8D154DCF61}" srcId="{4237911F-4462-48E6-8346-B7A202D08DE6}" destId="{46EE8929-6DFB-460E-9446-2F4F9BD3FD42}" srcOrd="1" destOrd="0" parTransId="{9D090FAE-E0F8-4559-AD06-6091281EEB19}" sibTransId="{7BC027FD-0ABC-45B6-A37C-EA57F21A0D3A}"/>
    <dgm:cxn modelId="{5B239A0C-399C-46F1-938E-79853A181FC5}" srcId="{49179063-6AB7-4C55-AD79-655F6C339E05}" destId="{64408F01-8913-4113-B955-7E448258B352}" srcOrd="0" destOrd="0" parTransId="{C15ED119-CF00-4B18-857C-E1625083AEE4}" sibTransId="{F79CE902-C286-4AFA-A7D4-B13F7B29BED6}"/>
    <dgm:cxn modelId="{2394B524-F48F-41CB-AB88-68F976A2DF0C}" type="presOf" srcId="{D35B7438-6F44-47B1-BA41-DD88E199F517}" destId="{E06BB72E-B8AF-4678-86AB-F42B8121C672}" srcOrd="0" destOrd="0" presId="urn:microsoft.com/office/officeart/2005/8/layout/hierarchy3"/>
    <dgm:cxn modelId="{D2778E32-4C8B-454B-BC90-7351BBDB8BA3}" type="presOf" srcId="{3DC55FBA-2176-4F99-A78B-BA6CEFC4144A}" destId="{595FF7CF-6CFA-4911-BF76-AB61B8D6E252}" srcOrd="0" destOrd="0" presId="urn:microsoft.com/office/officeart/2005/8/layout/hierarchy3"/>
    <dgm:cxn modelId="{BE72143B-E145-4FF5-9D79-5D472E3ECDE7}" type="presOf" srcId="{46EE8929-6DFB-460E-9446-2F4F9BD3FD42}" destId="{023DD033-77D5-402D-8B95-5EFF084CB3AA}" srcOrd="1" destOrd="0" presId="urn:microsoft.com/office/officeart/2005/8/layout/hierarchy3"/>
    <dgm:cxn modelId="{ACB1BA3D-7F5C-4030-B44D-5AC7AE2FF053}" type="presOf" srcId="{FA4728B7-D12B-4A78-AC0B-750572E3A022}" destId="{2F6DB7E1-B43A-482B-9E22-0FCD92F25F2A}" srcOrd="0" destOrd="0" presId="urn:microsoft.com/office/officeart/2005/8/layout/hierarchy3"/>
    <dgm:cxn modelId="{F8E10D68-D617-4225-AEAA-7EB9D5261253}" type="presOf" srcId="{D3C14D45-987C-4F73-8F08-C5E13C420F22}" destId="{63A14EAF-44B0-4657-9B99-D5CB573D426E}" srcOrd="0" destOrd="0" presId="urn:microsoft.com/office/officeart/2005/8/layout/hierarchy3"/>
    <dgm:cxn modelId="{4304F051-DC17-4135-B3B0-6F65D354FC65}" type="presOf" srcId="{49179063-6AB7-4C55-AD79-655F6C339E05}" destId="{4EF30101-8999-44D4-A137-E61DBEC7086C}" srcOrd="1" destOrd="0" presId="urn:microsoft.com/office/officeart/2005/8/layout/hierarchy3"/>
    <dgm:cxn modelId="{E987C880-B206-4182-87BE-0665EAB2AB4E}" srcId="{4237911F-4462-48E6-8346-B7A202D08DE6}" destId="{49179063-6AB7-4C55-AD79-655F6C339E05}" srcOrd="0" destOrd="0" parTransId="{8D68ECC0-6289-4CD6-96D2-D283D476AE13}" sibTransId="{6E8E8D66-2D81-4118-8222-ED490E6066FE}"/>
    <dgm:cxn modelId="{5498B685-039B-4BE9-BBE9-4109A78AA64A}" srcId="{46EE8929-6DFB-460E-9446-2F4F9BD3FD42}" destId="{0B69CCBC-DE51-46D9-8D46-DA32D8CAE82E}" srcOrd="0" destOrd="0" parTransId="{D35B7438-6F44-47B1-BA41-DD88E199F517}" sibTransId="{AA76F82A-6A7D-47D8-8015-95E2689CC493}"/>
    <dgm:cxn modelId="{6D013191-A2BF-43B8-AD97-49A420EB6566}" type="presOf" srcId="{49179063-6AB7-4C55-AD79-655F6C339E05}" destId="{B83DF0B5-9299-432B-BFFA-37F8A8957408}" srcOrd="0" destOrd="0" presId="urn:microsoft.com/office/officeart/2005/8/layout/hierarchy3"/>
    <dgm:cxn modelId="{AD8E8A94-B7BB-4F33-B5C9-9DDA17C1DF6E}" type="presOf" srcId="{C15ED119-CF00-4B18-857C-E1625083AEE4}" destId="{2C9A8623-9EC6-4C0D-871B-9935EB51943A}" srcOrd="0" destOrd="0" presId="urn:microsoft.com/office/officeart/2005/8/layout/hierarchy3"/>
    <dgm:cxn modelId="{A141179B-BFFC-470E-B2DD-F4D1EAE92F78}" type="presOf" srcId="{46EE8929-6DFB-460E-9446-2F4F9BD3FD42}" destId="{D7EC6AC0-7137-445C-AD9A-EB1B88B13B56}" srcOrd="0" destOrd="0" presId="urn:microsoft.com/office/officeart/2005/8/layout/hierarchy3"/>
    <dgm:cxn modelId="{F9C6D9A4-D7CD-4EBA-A14D-7CAF613F0A2F}" srcId="{46EE8929-6DFB-460E-9446-2F4F9BD3FD42}" destId="{FA4728B7-D12B-4A78-AC0B-750572E3A022}" srcOrd="1" destOrd="0" parTransId="{BE90A95F-3F93-42DC-A493-B797D92AE151}" sibTransId="{D100E520-780F-4EDE-9FE0-F11E9DD42EA8}"/>
    <dgm:cxn modelId="{500CEEB2-78DE-4C47-AC7C-EA99AD95067A}" type="presOf" srcId="{0B69CCBC-DE51-46D9-8D46-DA32D8CAE82E}" destId="{2EF93AF7-6DDF-4DA9-9957-82A8F65B5877}" srcOrd="0" destOrd="0" presId="urn:microsoft.com/office/officeart/2005/8/layout/hierarchy3"/>
    <dgm:cxn modelId="{EC7360C0-2E72-445C-9F7A-9D4070CC0514}" type="presOf" srcId="{BE90A95F-3F93-42DC-A493-B797D92AE151}" destId="{8B931AA3-DC3B-4434-BB6D-ABD06970EB60}" srcOrd="0" destOrd="0" presId="urn:microsoft.com/office/officeart/2005/8/layout/hierarchy3"/>
    <dgm:cxn modelId="{B7B82AD1-AC5F-48E3-803C-6BDD69902FD9}" srcId="{49179063-6AB7-4C55-AD79-655F6C339E05}" destId="{D3C14D45-987C-4F73-8F08-C5E13C420F22}" srcOrd="1" destOrd="0" parTransId="{3DC55FBA-2176-4F99-A78B-BA6CEFC4144A}" sibTransId="{A4A22BBD-B1CA-4EED-B510-FF8C5057DA40}"/>
    <dgm:cxn modelId="{875B49F1-59E2-49D6-9C86-D5AC8E8E7184}" type="presOf" srcId="{64408F01-8913-4113-B955-7E448258B352}" destId="{9BDF9540-23BD-4AE9-B143-5B65A338725C}" srcOrd="0" destOrd="0" presId="urn:microsoft.com/office/officeart/2005/8/layout/hierarchy3"/>
    <dgm:cxn modelId="{C1AD6484-25F6-4FA7-8675-E585FE6107F1}" type="presParOf" srcId="{8D270ED3-8CA4-477B-99CF-7F802E20D46B}" destId="{7DC6A8BC-1B2A-4B31-BA90-31B0928CC07B}" srcOrd="0" destOrd="0" presId="urn:microsoft.com/office/officeart/2005/8/layout/hierarchy3"/>
    <dgm:cxn modelId="{2B2491EA-3C04-4E3E-8C93-6E379238CCE0}" type="presParOf" srcId="{7DC6A8BC-1B2A-4B31-BA90-31B0928CC07B}" destId="{A1414F3C-2294-4968-97E7-BC1947689E10}" srcOrd="0" destOrd="0" presId="urn:microsoft.com/office/officeart/2005/8/layout/hierarchy3"/>
    <dgm:cxn modelId="{B5948E39-6B34-479C-A5D5-D2F259210A21}" type="presParOf" srcId="{A1414F3C-2294-4968-97E7-BC1947689E10}" destId="{B83DF0B5-9299-432B-BFFA-37F8A8957408}" srcOrd="0" destOrd="0" presId="urn:microsoft.com/office/officeart/2005/8/layout/hierarchy3"/>
    <dgm:cxn modelId="{0232180D-1D57-475F-8E7D-CB5CACD1E91A}" type="presParOf" srcId="{A1414F3C-2294-4968-97E7-BC1947689E10}" destId="{4EF30101-8999-44D4-A137-E61DBEC7086C}" srcOrd="1" destOrd="0" presId="urn:microsoft.com/office/officeart/2005/8/layout/hierarchy3"/>
    <dgm:cxn modelId="{1973E75B-60C8-4580-ACBE-7D10951D077C}" type="presParOf" srcId="{7DC6A8BC-1B2A-4B31-BA90-31B0928CC07B}" destId="{0EB02465-18B1-4A87-A34F-F912E6DECD4C}" srcOrd="1" destOrd="0" presId="urn:microsoft.com/office/officeart/2005/8/layout/hierarchy3"/>
    <dgm:cxn modelId="{079AF76E-753D-48C8-BFA7-55D15A79B00B}" type="presParOf" srcId="{0EB02465-18B1-4A87-A34F-F912E6DECD4C}" destId="{2C9A8623-9EC6-4C0D-871B-9935EB51943A}" srcOrd="0" destOrd="0" presId="urn:microsoft.com/office/officeart/2005/8/layout/hierarchy3"/>
    <dgm:cxn modelId="{390E8714-B041-4E47-8671-AA42D55D271A}" type="presParOf" srcId="{0EB02465-18B1-4A87-A34F-F912E6DECD4C}" destId="{9BDF9540-23BD-4AE9-B143-5B65A338725C}" srcOrd="1" destOrd="0" presId="urn:microsoft.com/office/officeart/2005/8/layout/hierarchy3"/>
    <dgm:cxn modelId="{7C41C1FA-DED2-4DDF-B485-62E2F4561784}" type="presParOf" srcId="{0EB02465-18B1-4A87-A34F-F912E6DECD4C}" destId="{595FF7CF-6CFA-4911-BF76-AB61B8D6E252}" srcOrd="2" destOrd="0" presId="urn:microsoft.com/office/officeart/2005/8/layout/hierarchy3"/>
    <dgm:cxn modelId="{A6E7DFF8-94AB-4EA0-B2D7-DE29DBD47D39}" type="presParOf" srcId="{0EB02465-18B1-4A87-A34F-F912E6DECD4C}" destId="{63A14EAF-44B0-4657-9B99-D5CB573D426E}" srcOrd="3" destOrd="0" presId="urn:microsoft.com/office/officeart/2005/8/layout/hierarchy3"/>
    <dgm:cxn modelId="{A43FA676-F85E-4BC7-941D-2BA13053BE9E}" type="presParOf" srcId="{8D270ED3-8CA4-477B-99CF-7F802E20D46B}" destId="{88C2804B-3914-4FB4-96ED-F9180FC90E9A}" srcOrd="1" destOrd="0" presId="urn:microsoft.com/office/officeart/2005/8/layout/hierarchy3"/>
    <dgm:cxn modelId="{CA876B5B-5FCC-4DB6-BA7A-8F0236EC86EB}" type="presParOf" srcId="{88C2804B-3914-4FB4-96ED-F9180FC90E9A}" destId="{7AD828DA-D581-4E22-9265-51DF354BF4CF}" srcOrd="0" destOrd="0" presId="urn:microsoft.com/office/officeart/2005/8/layout/hierarchy3"/>
    <dgm:cxn modelId="{A148AD07-25A3-43D7-8AC0-7EC88BD84CAE}" type="presParOf" srcId="{7AD828DA-D581-4E22-9265-51DF354BF4CF}" destId="{D7EC6AC0-7137-445C-AD9A-EB1B88B13B56}" srcOrd="0" destOrd="0" presId="urn:microsoft.com/office/officeart/2005/8/layout/hierarchy3"/>
    <dgm:cxn modelId="{F9565B7D-1BFF-40CB-88B2-E046E69AD93F}" type="presParOf" srcId="{7AD828DA-D581-4E22-9265-51DF354BF4CF}" destId="{023DD033-77D5-402D-8B95-5EFF084CB3AA}" srcOrd="1" destOrd="0" presId="urn:microsoft.com/office/officeart/2005/8/layout/hierarchy3"/>
    <dgm:cxn modelId="{980183C0-A103-4A28-966B-4DF96AE8A42E}" type="presParOf" srcId="{88C2804B-3914-4FB4-96ED-F9180FC90E9A}" destId="{E4019F67-7A84-4E17-89D2-E30CAA889B91}" srcOrd="1" destOrd="0" presId="urn:microsoft.com/office/officeart/2005/8/layout/hierarchy3"/>
    <dgm:cxn modelId="{7EAB5904-4C5E-4609-BD53-E0970D035A53}" type="presParOf" srcId="{E4019F67-7A84-4E17-89D2-E30CAA889B91}" destId="{E06BB72E-B8AF-4678-86AB-F42B8121C672}" srcOrd="0" destOrd="0" presId="urn:microsoft.com/office/officeart/2005/8/layout/hierarchy3"/>
    <dgm:cxn modelId="{226C542A-8D04-4D49-A9E5-3938710445D0}" type="presParOf" srcId="{E4019F67-7A84-4E17-89D2-E30CAA889B91}" destId="{2EF93AF7-6DDF-4DA9-9957-82A8F65B5877}" srcOrd="1" destOrd="0" presId="urn:microsoft.com/office/officeart/2005/8/layout/hierarchy3"/>
    <dgm:cxn modelId="{BBD34BD9-206D-4744-9FED-5D4A80049F69}" type="presParOf" srcId="{E4019F67-7A84-4E17-89D2-E30CAA889B91}" destId="{8B931AA3-DC3B-4434-BB6D-ABD06970EB60}" srcOrd="2" destOrd="0" presId="urn:microsoft.com/office/officeart/2005/8/layout/hierarchy3"/>
    <dgm:cxn modelId="{7B73D44E-7697-4F96-82E7-6785E362FB17}" type="presParOf" srcId="{E4019F67-7A84-4E17-89D2-E30CAA889B91}" destId="{2F6DB7E1-B43A-482B-9E22-0FCD92F25F2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37911F-4462-48E6-8346-B7A202D08DE6}" type="doc">
      <dgm:prSet loTypeId="urn:microsoft.com/office/officeart/2005/8/layout/hierarchy3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9179063-6AB7-4C55-AD79-655F6C339E05}">
      <dgm:prSet phldrT="[Text]"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Year 1</a:t>
          </a:r>
        </a:p>
      </dgm:t>
    </dgm:pt>
    <dgm:pt modelId="{8D68ECC0-6289-4CD6-96D2-D283D476AE13}" type="parTrans" cxnId="{E987C880-B206-4182-87BE-0665EAB2AB4E}">
      <dgm:prSet/>
      <dgm:spPr/>
      <dgm:t>
        <a:bodyPr/>
        <a:lstStyle/>
        <a:p>
          <a:endParaRPr lang="en-US"/>
        </a:p>
      </dgm:t>
    </dgm:pt>
    <dgm:pt modelId="{6E8E8D66-2D81-4118-8222-ED490E6066FE}" type="sibTrans" cxnId="{E987C880-B206-4182-87BE-0665EAB2AB4E}">
      <dgm:prSet/>
      <dgm:spPr/>
      <dgm:t>
        <a:bodyPr/>
        <a:lstStyle/>
        <a:p>
          <a:endParaRPr lang="en-US"/>
        </a:p>
      </dgm:t>
    </dgm:pt>
    <dgm:pt modelId="{64408F01-8913-4113-B955-7E448258B352}">
      <dgm:prSet phldrT="[Text]" custT="1"/>
      <dgm:spPr/>
      <dgm:t>
        <a:bodyPr/>
        <a:lstStyle/>
        <a:p>
          <a:r>
            <a:rPr lang="en-US" sz="1800" dirty="0">
              <a:latin typeface="Century Gothic" panose="020B0502020202020204" pitchFamily="34" charset="0"/>
            </a:rPr>
            <a:t>Biological Molecules</a:t>
          </a:r>
        </a:p>
        <a:p>
          <a:r>
            <a:rPr lang="en-US" sz="1800" dirty="0">
              <a:latin typeface="Century Gothic" panose="020B0502020202020204" pitchFamily="34" charset="0"/>
            </a:rPr>
            <a:t>Immune System </a:t>
          </a:r>
        </a:p>
        <a:p>
          <a:r>
            <a:rPr lang="en-US" sz="1800" dirty="0">
              <a:latin typeface="Century Gothic" panose="020B0502020202020204" pitchFamily="34" charset="0"/>
            </a:rPr>
            <a:t>Mass Transport in Animals and Plants</a:t>
          </a:r>
          <a:endParaRPr lang="en-US" sz="1400" dirty="0">
            <a:latin typeface="Century Gothic" panose="020B0502020202020204" pitchFamily="34" charset="0"/>
          </a:endParaRPr>
        </a:p>
        <a:p>
          <a:endParaRPr lang="en-US" sz="1400" dirty="0">
            <a:latin typeface="Century Gothic" panose="020B0502020202020204" pitchFamily="34" charset="0"/>
          </a:endParaRPr>
        </a:p>
      </dgm:t>
    </dgm:pt>
    <dgm:pt modelId="{C15ED119-CF00-4B18-857C-E1625083AEE4}" type="parTrans" cxnId="{5B239A0C-399C-46F1-938E-79853A181FC5}">
      <dgm:prSet/>
      <dgm:spPr/>
      <dgm:t>
        <a:bodyPr/>
        <a:lstStyle/>
        <a:p>
          <a:endParaRPr lang="en-US"/>
        </a:p>
      </dgm:t>
    </dgm:pt>
    <dgm:pt modelId="{F79CE902-C286-4AFA-A7D4-B13F7B29BED6}" type="sibTrans" cxnId="{5B239A0C-399C-46F1-938E-79853A181FC5}">
      <dgm:prSet/>
      <dgm:spPr/>
      <dgm:t>
        <a:bodyPr/>
        <a:lstStyle/>
        <a:p>
          <a:endParaRPr lang="en-US"/>
        </a:p>
      </dgm:t>
    </dgm:pt>
    <dgm:pt modelId="{D3C14D45-987C-4F73-8F08-C5E13C420F22}">
      <dgm:prSet phldrT="[Text]" custT="1"/>
      <dgm:spPr/>
      <dgm:t>
        <a:bodyPr/>
        <a:lstStyle/>
        <a:p>
          <a:r>
            <a:rPr lang="en-US" sz="1600" dirty="0">
              <a:latin typeface="Century Gothic" panose="020B0502020202020204" pitchFamily="34" charset="0"/>
            </a:rPr>
            <a:t>Cell Structure</a:t>
          </a:r>
        </a:p>
        <a:p>
          <a:r>
            <a:rPr lang="en-US" sz="1600" dirty="0">
              <a:latin typeface="Century Gothic" panose="020B0502020202020204" pitchFamily="34" charset="0"/>
            </a:rPr>
            <a:t>Cell Membranes</a:t>
          </a:r>
        </a:p>
        <a:p>
          <a:r>
            <a:rPr lang="en-US" sz="1600" dirty="0">
              <a:latin typeface="Century Gothic" panose="020B0502020202020204" pitchFamily="34" charset="0"/>
            </a:rPr>
            <a:t>DNA,RNA and Proteinsynthesis </a:t>
          </a:r>
        </a:p>
        <a:p>
          <a:r>
            <a:rPr lang="en-US" sz="1600" dirty="0">
              <a:latin typeface="Century Gothic" panose="020B0502020202020204" pitchFamily="34" charset="0"/>
            </a:rPr>
            <a:t>Diversity, Classification and Variation  </a:t>
          </a:r>
        </a:p>
      </dgm:t>
    </dgm:pt>
    <dgm:pt modelId="{3DC55FBA-2176-4F99-A78B-BA6CEFC4144A}" type="parTrans" cxnId="{B7B82AD1-AC5F-48E3-803C-6BDD69902FD9}">
      <dgm:prSet/>
      <dgm:spPr/>
      <dgm:t>
        <a:bodyPr/>
        <a:lstStyle/>
        <a:p>
          <a:endParaRPr lang="en-US"/>
        </a:p>
      </dgm:t>
    </dgm:pt>
    <dgm:pt modelId="{A4A22BBD-B1CA-4EED-B510-FF8C5057DA40}" type="sibTrans" cxnId="{B7B82AD1-AC5F-48E3-803C-6BDD69902FD9}">
      <dgm:prSet/>
      <dgm:spPr/>
      <dgm:t>
        <a:bodyPr/>
        <a:lstStyle/>
        <a:p>
          <a:endParaRPr lang="en-US"/>
        </a:p>
      </dgm:t>
    </dgm:pt>
    <dgm:pt modelId="{46EE8929-6DFB-460E-9446-2F4F9BD3FD42}">
      <dgm:prSet phldrT="[Text]"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Year 2</a:t>
          </a:r>
        </a:p>
      </dgm:t>
    </dgm:pt>
    <dgm:pt modelId="{9D090FAE-E0F8-4559-AD06-6091281EEB19}" type="parTrans" cxnId="{43FA8F0C-A606-4CB2-8123-4D8D154DCF61}">
      <dgm:prSet/>
      <dgm:spPr/>
      <dgm:t>
        <a:bodyPr/>
        <a:lstStyle/>
        <a:p>
          <a:endParaRPr lang="en-US"/>
        </a:p>
      </dgm:t>
    </dgm:pt>
    <dgm:pt modelId="{7BC027FD-0ABC-45B6-A37C-EA57F21A0D3A}" type="sibTrans" cxnId="{43FA8F0C-A606-4CB2-8123-4D8D154DCF61}">
      <dgm:prSet/>
      <dgm:spPr/>
      <dgm:t>
        <a:bodyPr/>
        <a:lstStyle/>
        <a:p>
          <a:endParaRPr lang="en-US"/>
        </a:p>
      </dgm:t>
    </dgm:pt>
    <dgm:pt modelId="{0B69CCBC-DE51-46D9-8D46-DA32D8CAE82E}">
      <dgm:prSet phldrT="[Text]" custT="1"/>
      <dgm:spPr/>
      <dgm:t>
        <a:bodyPr/>
        <a:lstStyle/>
        <a:p>
          <a:r>
            <a:rPr lang="en-US" sz="1800" dirty="0">
              <a:latin typeface="Century Gothic" panose="020B0502020202020204" pitchFamily="34" charset="0"/>
            </a:rPr>
            <a:t>Photosynthesis </a:t>
          </a:r>
        </a:p>
        <a:p>
          <a:r>
            <a:rPr lang="en-US" sz="1800" dirty="0">
              <a:latin typeface="Century Gothic" panose="020B0502020202020204" pitchFamily="34" charset="0"/>
            </a:rPr>
            <a:t>Nutrient Cycles</a:t>
          </a:r>
        </a:p>
        <a:p>
          <a:r>
            <a:rPr lang="en-US" sz="1800" dirty="0">
              <a:latin typeface="Century Gothic" panose="020B0502020202020204" pitchFamily="34" charset="0"/>
            </a:rPr>
            <a:t>Ecosystems  </a:t>
          </a:r>
        </a:p>
        <a:p>
          <a:r>
            <a:rPr lang="en-US" sz="1800" dirty="0">
              <a:latin typeface="Century Gothic" panose="020B0502020202020204" pitchFamily="34" charset="0"/>
            </a:rPr>
            <a:t>Muscle Contraction Homeostasis </a:t>
          </a:r>
        </a:p>
      </dgm:t>
    </dgm:pt>
    <dgm:pt modelId="{D35B7438-6F44-47B1-BA41-DD88E199F517}" type="parTrans" cxnId="{5498B685-039B-4BE9-BBE9-4109A78AA64A}">
      <dgm:prSet/>
      <dgm:spPr/>
      <dgm:t>
        <a:bodyPr/>
        <a:lstStyle/>
        <a:p>
          <a:endParaRPr lang="en-US"/>
        </a:p>
      </dgm:t>
    </dgm:pt>
    <dgm:pt modelId="{AA76F82A-6A7D-47D8-8015-95E2689CC493}" type="sibTrans" cxnId="{5498B685-039B-4BE9-BBE9-4109A78AA64A}">
      <dgm:prSet/>
      <dgm:spPr/>
      <dgm:t>
        <a:bodyPr/>
        <a:lstStyle/>
        <a:p>
          <a:endParaRPr lang="en-US"/>
        </a:p>
      </dgm:t>
    </dgm:pt>
    <dgm:pt modelId="{FA4728B7-D12B-4A78-AC0B-750572E3A022}">
      <dgm:prSet phldrT="[Text]" custT="1"/>
      <dgm:spPr/>
      <dgm:t>
        <a:bodyPr/>
        <a:lstStyle/>
        <a:p>
          <a:r>
            <a:rPr lang="en-US" sz="1800" dirty="0">
              <a:latin typeface="Century Gothic" panose="020B0502020202020204" pitchFamily="34" charset="0"/>
            </a:rPr>
            <a:t>Respiration </a:t>
          </a:r>
        </a:p>
        <a:p>
          <a:r>
            <a:rPr lang="en-US" sz="1800" dirty="0">
              <a:latin typeface="Century Gothic" panose="020B0502020202020204" pitchFamily="34" charset="0"/>
            </a:rPr>
            <a:t>Nervous Response </a:t>
          </a:r>
        </a:p>
        <a:p>
          <a:r>
            <a:rPr lang="en-US" sz="1800" dirty="0">
              <a:latin typeface="Century Gothic" panose="020B0502020202020204" pitchFamily="34" charset="0"/>
            </a:rPr>
            <a:t>Inheritance and Genetics</a:t>
          </a:r>
        </a:p>
        <a:p>
          <a:r>
            <a:rPr lang="en-US" sz="1800" dirty="0">
              <a:latin typeface="Century Gothic" panose="020B0502020202020204" pitchFamily="34" charset="0"/>
            </a:rPr>
            <a:t>Genomes and Evolution </a:t>
          </a:r>
        </a:p>
      </dgm:t>
    </dgm:pt>
    <dgm:pt modelId="{BE90A95F-3F93-42DC-A493-B797D92AE151}" type="parTrans" cxnId="{F9C6D9A4-D7CD-4EBA-A14D-7CAF613F0A2F}">
      <dgm:prSet/>
      <dgm:spPr/>
      <dgm:t>
        <a:bodyPr/>
        <a:lstStyle/>
        <a:p>
          <a:endParaRPr lang="en-US"/>
        </a:p>
      </dgm:t>
    </dgm:pt>
    <dgm:pt modelId="{D100E520-780F-4EDE-9FE0-F11E9DD42EA8}" type="sibTrans" cxnId="{F9C6D9A4-D7CD-4EBA-A14D-7CAF613F0A2F}">
      <dgm:prSet/>
      <dgm:spPr/>
      <dgm:t>
        <a:bodyPr/>
        <a:lstStyle/>
        <a:p>
          <a:endParaRPr lang="en-US"/>
        </a:p>
      </dgm:t>
    </dgm:pt>
    <dgm:pt modelId="{8D270ED3-8CA4-477B-99CF-7F802E20D46B}" type="pres">
      <dgm:prSet presAssocID="{4237911F-4462-48E6-8346-B7A202D08DE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DC6A8BC-1B2A-4B31-BA90-31B0928CC07B}" type="pres">
      <dgm:prSet presAssocID="{49179063-6AB7-4C55-AD79-655F6C339E05}" presName="root" presStyleCnt="0"/>
      <dgm:spPr/>
    </dgm:pt>
    <dgm:pt modelId="{A1414F3C-2294-4968-97E7-BC1947689E10}" type="pres">
      <dgm:prSet presAssocID="{49179063-6AB7-4C55-AD79-655F6C339E05}" presName="rootComposite" presStyleCnt="0"/>
      <dgm:spPr/>
    </dgm:pt>
    <dgm:pt modelId="{B83DF0B5-9299-432B-BFFA-37F8A8957408}" type="pres">
      <dgm:prSet presAssocID="{49179063-6AB7-4C55-AD79-655F6C339E05}" presName="rootText" presStyleLbl="node1" presStyleIdx="0" presStyleCnt="2" custScaleY="58491"/>
      <dgm:spPr/>
    </dgm:pt>
    <dgm:pt modelId="{4EF30101-8999-44D4-A137-E61DBEC7086C}" type="pres">
      <dgm:prSet presAssocID="{49179063-6AB7-4C55-AD79-655F6C339E05}" presName="rootConnector" presStyleLbl="node1" presStyleIdx="0" presStyleCnt="2"/>
      <dgm:spPr/>
    </dgm:pt>
    <dgm:pt modelId="{0EB02465-18B1-4A87-A34F-F912E6DECD4C}" type="pres">
      <dgm:prSet presAssocID="{49179063-6AB7-4C55-AD79-655F6C339E05}" presName="childShape" presStyleCnt="0"/>
      <dgm:spPr/>
    </dgm:pt>
    <dgm:pt modelId="{2C9A8623-9EC6-4C0D-871B-9935EB51943A}" type="pres">
      <dgm:prSet presAssocID="{C15ED119-CF00-4B18-857C-E1625083AEE4}" presName="Name13" presStyleLbl="parChTrans1D2" presStyleIdx="0" presStyleCnt="4"/>
      <dgm:spPr/>
    </dgm:pt>
    <dgm:pt modelId="{9BDF9540-23BD-4AE9-B143-5B65A338725C}" type="pres">
      <dgm:prSet presAssocID="{64408F01-8913-4113-B955-7E448258B352}" presName="childText" presStyleLbl="bgAcc1" presStyleIdx="0" presStyleCnt="4" custScaleY="156109">
        <dgm:presLayoutVars>
          <dgm:bulletEnabled val="1"/>
        </dgm:presLayoutVars>
      </dgm:prSet>
      <dgm:spPr/>
    </dgm:pt>
    <dgm:pt modelId="{595FF7CF-6CFA-4911-BF76-AB61B8D6E252}" type="pres">
      <dgm:prSet presAssocID="{3DC55FBA-2176-4F99-A78B-BA6CEFC4144A}" presName="Name13" presStyleLbl="parChTrans1D2" presStyleIdx="1" presStyleCnt="4"/>
      <dgm:spPr/>
    </dgm:pt>
    <dgm:pt modelId="{63A14EAF-44B0-4657-9B99-D5CB573D426E}" type="pres">
      <dgm:prSet presAssocID="{D3C14D45-987C-4F73-8F08-C5E13C420F22}" presName="childText" presStyleLbl="bgAcc1" presStyleIdx="1" presStyleCnt="4" custScaleY="151529">
        <dgm:presLayoutVars>
          <dgm:bulletEnabled val="1"/>
        </dgm:presLayoutVars>
      </dgm:prSet>
      <dgm:spPr/>
    </dgm:pt>
    <dgm:pt modelId="{88C2804B-3914-4FB4-96ED-F9180FC90E9A}" type="pres">
      <dgm:prSet presAssocID="{46EE8929-6DFB-460E-9446-2F4F9BD3FD42}" presName="root" presStyleCnt="0"/>
      <dgm:spPr/>
    </dgm:pt>
    <dgm:pt modelId="{7AD828DA-D581-4E22-9265-51DF354BF4CF}" type="pres">
      <dgm:prSet presAssocID="{46EE8929-6DFB-460E-9446-2F4F9BD3FD42}" presName="rootComposite" presStyleCnt="0"/>
      <dgm:spPr/>
    </dgm:pt>
    <dgm:pt modelId="{D7EC6AC0-7137-445C-AD9A-EB1B88B13B56}" type="pres">
      <dgm:prSet presAssocID="{46EE8929-6DFB-460E-9446-2F4F9BD3FD42}" presName="rootText" presStyleLbl="node1" presStyleIdx="1" presStyleCnt="2" custScaleY="51481"/>
      <dgm:spPr/>
    </dgm:pt>
    <dgm:pt modelId="{023DD033-77D5-402D-8B95-5EFF084CB3AA}" type="pres">
      <dgm:prSet presAssocID="{46EE8929-6DFB-460E-9446-2F4F9BD3FD42}" presName="rootConnector" presStyleLbl="node1" presStyleIdx="1" presStyleCnt="2"/>
      <dgm:spPr/>
    </dgm:pt>
    <dgm:pt modelId="{E4019F67-7A84-4E17-89D2-E30CAA889B91}" type="pres">
      <dgm:prSet presAssocID="{46EE8929-6DFB-460E-9446-2F4F9BD3FD42}" presName="childShape" presStyleCnt="0"/>
      <dgm:spPr/>
    </dgm:pt>
    <dgm:pt modelId="{E06BB72E-B8AF-4678-86AB-F42B8121C672}" type="pres">
      <dgm:prSet presAssocID="{D35B7438-6F44-47B1-BA41-DD88E199F517}" presName="Name13" presStyleLbl="parChTrans1D2" presStyleIdx="2" presStyleCnt="4"/>
      <dgm:spPr/>
    </dgm:pt>
    <dgm:pt modelId="{2EF93AF7-6DDF-4DA9-9957-82A8F65B5877}" type="pres">
      <dgm:prSet presAssocID="{0B69CCBC-DE51-46D9-8D46-DA32D8CAE82E}" presName="childText" presStyleLbl="bgAcc1" presStyleIdx="2" presStyleCnt="4" custScaleY="160294">
        <dgm:presLayoutVars>
          <dgm:bulletEnabled val="1"/>
        </dgm:presLayoutVars>
      </dgm:prSet>
      <dgm:spPr/>
    </dgm:pt>
    <dgm:pt modelId="{8B931AA3-DC3B-4434-BB6D-ABD06970EB60}" type="pres">
      <dgm:prSet presAssocID="{BE90A95F-3F93-42DC-A493-B797D92AE151}" presName="Name13" presStyleLbl="parChTrans1D2" presStyleIdx="3" presStyleCnt="4"/>
      <dgm:spPr/>
    </dgm:pt>
    <dgm:pt modelId="{2F6DB7E1-B43A-482B-9E22-0FCD92F25F2A}" type="pres">
      <dgm:prSet presAssocID="{FA4728B7-D12B-4A78-AC0B-750572E3A022}" presName="childText" presStyleLbl="bgAcc1" presStyleIdx="3" presStyleCnt="4" custScaleY="165409">
        <dgm:presLayoutVars>
          <dgm:bulletEnabled val="1"/>
        </dgm:presLayoutVars>
      </dgm:prSet>
      <dgm:spPr/>
    </dgm:pt>
  </dgm:ptLst>
  <dgm:cxnLst>
    <dgm:cxn modelId="{FB7B4404-AA9A-4600-83E7-B421FA7E6690}" type="presOf" srcId="{4237911F-4462-48E6-8346-B7A202D08DE6}" destId="{8D270ED3-8CA4-477B-99CF-7F802E20D46B}" srcOrd="0" destOrd="0" presId="urn:microsoft.com/office/officeart/2005/8/layout/hierarchy3"/>
    <dgm:cxn modelId="{43FA8F0C-A606-4CB2-8123-4D8D154DCF61}" srcId="{4237911F-4462-48E6-8346-B7A202D08DE6}" destId="{46EE8929-6DFB-460E-9446-2F4F9BD3FD42}" srcOrd="1" destOrd="0" parTransId="{9D090FAE-E0F8-4559-AD06-6091281EEB19}" sibTransId="{7BC027FD-0ABC-45B6-A37C-EA57F21A0D3A}"/>
    <dgm:cxn modelId="{5B239A0C-399C-46F1-938E-79853A181FC5}" srcId="{49179063-6AB7-4C55-AD79-655F6C339E05}" destId="{64408F01-8913-4113-B955-7E448258B352}" srcOrd="0" destOrd="0" parTransId="{C15ED119-CF00-4B18-857C-E1625083AEE4}" sibTransId="{F79CE902-C286-4AFA-A7D4-B13F7B29BED6}"/>
    <dgm:cxn modelId="{2394B524-F48F-41CB-AB88-68F976A2DF0C}" type="presOf" srcId="{D35B7438-6F44-47B1-BA41-DD88E199F517}" destId="{E06BB72E-B8AF-4678-86AB-F42B8121C672}" srcOrd="0" destOrd="0" presId="urn:microsoft.com/office/officeart/2005/8/layout/hierarchy3"/>
    <dgm:cxn modelId="{D2778E32-4C8B-454B-BC90-7351BBDB8BA3}" type="presOf" srcId="{3DC55FBA-2176-4F99-A78B-BA6CEFC4144A}" destId="{595FF7CF-6CFA-4911-BF76-AB61B8D6E252}" srcOrd="0" destOrd="0" presId="urn:microsoft.com/office/officeart/2005/8/layout/hierarchy3"/>
    <dgm:cxn modelId="{BE72143B-E145-4FF5-9D79-5D472E3ECDE7}" type="presOf" srcId="{46EE8929-6DFB-460E-9446-2F4F9BD3FD42}" destId="{023DD033-77D5-402D-8B95-5EFF084CB3AA}" srcOrd="1" destOrd="0" presId="urn:microsoft.com/office/officeart/2005/8/layout/hierarchy3"/>
    <dgm:cxn modelId="{ACB1BA3D-7F5C-4030-B44D-5AC7AE2FF053}" type="presOf" srcId="{FA4728B7-D12B-4A78-AC0B-750572E3A022}" destId="{2F6DB7E1-B43A-482B-9E22-0FCD92F25F2A}" srcOrd="0" destOrd="0" presId="urn:microsoft.com/office/officeart/2005/8/layout/hierarchy3"/>
    <dgm:cxn modelId="{F8E10D68-D617-4225-AEAA-7EB9D5261253}" type="presOf" srcId="{D3C14D45-987C-4F73-8F08-C5E13C420F22}" destId="{63A14EAF-44B0-4657-9B99-D5CB573D426E}" srcOrd="0" destOrd="0" presId="urn:microsoft.com/office/officeart/2005/8/layout/hierarchy3"/>
    <dgm:cxn modelId="{4304F051-DC17-4135-B3B0-6F65D354FC65}" type="presOf" srcId="{49179063-6AB7-4C55-AD79-655F6C339E05}" destId="{4EF30101-8999-44D4-A137-E61DBEC7086C}" srcOrd="1" destOrd="0" presId="urn:microsoft.com/office/officeart/2005/8/layout/hierarchy3"/>
    <dgm:cxn modelId="{E987C880-B206-4182-87BE-0665EAB2AB4E}" srcId="{4237911F-4462-48E6-8346-B7A202D08DE6}" destId="{49179063-6AB7-4C55-AD79-655F6C339E05}" srcOrd="0" destOrd="0" parTransId="{8D68ECC0-6289-4CD6-96D2-D283D476AE13}" sibTransId="{6E8E8D66-2D81-4118-8222-ED490E6066FE}"/>
    <dgm:cxn modelId="{5498B685-039B-4BE9-BBE9-4109A78AA64A}" srcId="{46EE8929-6DFB-460E-9446-2F4F9BD3FD42}" destId="{0B69CCBC-DE51-46D9-8D46-DA32D8CAE82E}" srcOrd="0" destOrd="0" parTransId="{D35B7438-6F44-47B1-BA41-DD88E199F517}" sibTransId="{AA76F82A-6A7D-47D8-8015-95E2689CC493}"/>
    <dgm:cxn modelId="{6D013191-A2BF-43B8-AD97-49A420EB6566}" type="presOf" srcId="{49179063-6AB7-4C55-AD79-655F6C339E05}" destId="{B83DF0B5-9299-432B-BFFA-37F8A8957408}" srcOrd="0" destOrd="0" presId="urn:microsoft.com/office/officeart/2005/8/layout/hierarchy3"/>
    <dgm:cxn modelId="{AD8E8A94-B7BB-4F33-B5C9-9DDA17C1DF6E}" type="presOf" srcId="{C15ED119-CF00-4B18-857C-E1625083AEE4}" destId="{2C9A8623-9EC6-4C0D-871B-9935EB51943A}" srcOrd="0" destOrd="0" presId="urn:microsoft.com/office/officeart/2005/8/layout/hierarchy3"/>
    <dgm:cxn modelId="{A141179B-BFFC-470E-B2DD-F4D1EAE92F78}" type="presOf" srcId="{46EE8929-6DFB-460E-9446-2F4F9BD3FD42}" destId="{D7EC6AC0-7137-445C-AD9A-EB1B88B13B56}" srcOrd="0" destOrd="0" presId="urn:microsoft.com/office/officeart/2005/8/layout/hierarchy3"/>
    <dgm:cxn modelId="{F9C6D9A4-D7CD-4EBA-A14D-7CAF613F0A2F}" srcId="{46EE8929-6DFB-460E-9446-2F4F9BD3FD42}" destId="{FA4728B7-D12B-4A78-AC0B-750572E3A022}" srcOrd="1" destOrd="0" parTransId="{BE90A95F-3F93-42DC-A493-B797D92AE151}" sibTransId="{D100E520-780F-4EDE-9FE0-F11E9DD42EA8}"/>
    <dgm:cxn modelId="{500CEEB2-78DE-4C47-AC7C-EA99AD95067A}" type="presOf" srcId="{0B69CCBC-DE51-46D9-8D46-DA32D8CAE82E}" destId="{2EF93AF7-6DDF-4DA9-9957-82A8F65B5877}" srcOrd="0" destOrd="0" presId="urn:microsoft.com/office/officeart/2005/8/layout/hierarchy3"/>
    <dgm:cxn modelId="{EC7360C0-2E72-445C-9F7A-9D4070CC0514}" type="presOf" srcId="{BE90A95F-3F93-42DC-A493-B797D92AE151}" destId="{8B931AA3-DC3B-4434-BB6D-ABD06970EB60}" srcOrd="0" destOrd="0" presId="urn:microsoft.com/office/officeart/2005/8/layout/hierarchy3"/>
    <dgm:cxn modelId="{B7B82AD1-AC5F-48E3-803C-6BDD69902FD9}" srcId="{49179063-6AB7-4C55-AD79-655F6C339E05}" destId="{D3C14D45-987C-4F73-8F08-C5E13C420F22}" srcOrd="1" destOrd="0" parTransId="{3DC55FBA-2176-4F99-A78B-BA6CEFC4144A}" sibTransId="{A4A22BBD-B1CA-4EED-B510-FF8C5057DA40}"/>
    <dgm:cxn modelId="{875B49F1-59E2-49D6-9C86-D5AC8E8E7184}" type="presOf" srcId="{64408F01-8913-4113-B955-7E448258B352}" destId="{9BDF9540-23BD-4AE9-B143-5B65A338725C}" srcOrd="0" destOrd="0" presId="urn:microsoft.com/office/officeart/2005/8/layout/hierarchy3"/>
    <dgm:cxn modelId="{C1AD6484-25F6-4FA7-8675-E585FE6107F1}" type="presParOf" srcId="{8D270ED3-8CA4-477B-99CF-7F802E20D46B}" destId="{7DC6A8BC-1B2A-4B31-BA90-31B0928CC07B}" srcOrd="0" destOrd="0" presId="urn:microsoft.com/office/officeart/2005/8/layout/hierarchy3"/>
    <dgm:cxn modelId="{2B2491EA-3C04-4E3E-8C93-6E379238CCE0}" type="presParOf" srcId="{7DC6A8BC-1B2A-4B31-BA90-31B0928CC07B}" destId="{A1414F3C-2294-4968-97E7-BC1947689E10}" srcOrd="0" destOrd="0" presId="urn:microsoft.com/office/officeart/2005/8/layout/hierarchy3"/>
    <dgm:cxn modelId="{B5948E39-6B34-479C-A5D5-D2F259210A21}" type="presParOf" srcId="{A1414F3C-2294-4968-97E7-BC1947689E10}" destId="{B83DF0B5-9299-432B-BFFA-37F8A8957408}" srcOrd="0" destOrd="0" presId="urn:microsoft.com/office/officeart/2005/8/layout/hierarchy3"/>
    <dgm:cxn modelId="{0232180D-1D57-475F-8E7D-CB5CACD1E91A}" type="presParOf" srcId="{A1414F3C-2294-4968-97E7-BC1947689E10}" destId="{4EF30101-8999-44D4-A137-E61DBEC7086C}" srcOrd="1" destOrd="0" presId="urn:microsoft.com/office/officeart/2005/8/layout/hierarchy3"/>
    <dgm:cxn modelId="{1973E75B-60C8-4580-ACBE-7D10951D077C}" type="presParOf" srcId="{7DC6A8BC-1B2A-4B31-BA90-31B0928CC07B}" destId="{0EB02465-18B1-4A87-A34F-F912E6DECD4C}" srcOrd="1" destOrd="0" presId="urn:microsoft.com/office/officeart/2005/8/layout/hierarchy3"/>
    <dgm:cxn modelId="{079AF76E-753D-48C8-BFA7-55D15A79B00B}" type="presParOf" srcId="{0EB02465-18B1-4A87-A34F-F912E6DECD4C}" destId="{2C9A8623-9EC6-4C0D-871B-9935EB51943A}" srcOrd="0" destOrd="0" presId="urn:microsoft.com/office/officeart/2005/8/layout/hierarchy3"/>
    <dgm:cxn modelId="{390E8714-B041-4E47-8671-AA42D55D271A}" type="presParOf" srcId="{0EB02465-18B1-4A87-A34F-F912E6DECD4C}" destId="{9BDF9540-23BD-4AE9-B143-5B65A338725C}" srcOrd="1" destOrd="0" presId="urn:microsoft.com/office/officeart/2005/8/layout/hierarchy3"/>
    <dgm:cxn modelId="{7C41C1FA-DED2-4DDF-B485-62E2F4561784}" type="presParOf" srcId="{0EB02465-18B1-4A87-A34F-F912E6DECD4C}" destId="{595FF7CF-6CFA-4911-BF76-AB61B8D6E252}" srcOrd="2" destOrd="0" presId="urn:microsoft.com/office/officeart/2005/8/layout/hierarchy3"/>
    <dgm:cxn modelId="{A6E7DFF8-94AB-4EA0-B2D7-DE29DBD47D39}" type="presParOf" srcId="{0EB02465-18B1-4A87-A34F-F912E6DECD4C}" destId="{63A14EAF-44B0-4657-9B99-D5CB573D426E}" srcOrd="3" destOrd="0" presId="urn:microsoft.com/office/officeart/2005/8/layout/hierarchy3"/>
    <dgm:cxn modelId="{A43FA676-F85E-4BC7-941D-2BA13053BE9E}" type="presParOf" srcId="{8D270ED3-8CA4-477B-99CF-7F802E20D46B}" destId="{88C2804B-3914-4FB4-96ED-F9180FC90E9A}" srcOrd="1" destOrd="0" presId="urn:microsoft.com/office/officeart/2005/8/layout/hierarchy3"/>
    <dgm:cxn modelId="{CA876B5B-5FCC-4DB6-BA7A-8F0236EC86EB}" type="presParOf" srcId="{88C2804B-3914-4FB4-96ED-F9180FC90E9A}" destId="{7AD828DA-D581-4E22-9265-51DF354BF4CF}" srcOrd="0" destOrd="0" presId="urn:microsoft.com/office/officeart/2005/8/layout/hierarchy3"/>
    <dgm:cxn modelId="{A148AD07-25A3-43D7-8AC0-7EC88BD84CAE}" type="presParOf" srcId="{7AD828DA-D581-4E22-9265-51DF354BF4CF}" destId="{D7EC6AC0-7137-445C-AD9A-EB1B88B13B56}" srcOrd="0" destOrd="0" presId="urn:microsoft.com/office/officeart/2005/8/layout/hierarchy3"/>
    <dgm:cxn modelId="{F9565B7D-1BFF-40CB-88B2-E046E69AD93F}" type="presParOf" srcId="{7AD828DA-D581-4E22-9265-51DF354BF4CF}" destId="{023DD033-77D5-402D-8B95-5EFF084CB3AA}" srcOrd="1" destOrd="0" presId="urn:microsoft.com/office/officeart/2005/8/layout/hierarchy3"/>
    <dgm:cxn modelId="{980183C0-A103-4A28-966B-4DF96AE8A42E}" type="presParOf" srcId="{88C2804B-3914-4FB4-96ED-F9180FC90E9A}" destId="{E4019F67-7A84-4E17-89D2-E30CAA889B91}" srcOrd="1" destOrd="0" presId="urn:microsoft.com/office/officeart/2005/8/layout/hierarchy3"/>
    <dgm:cxn modelId="{7EAB5904-4C5E-4609-BD53-E0970D035A53}" type="presParOf" srcId="{E4019F67-7A84-4E17-89D2-E30CAA889B91}" destId="{E06BB72E-B8AF-4678-86AB-F42B8121C672}" srcOrd="0" destOrd="0" presId="urn:microsoft.com/office/officeart/2005/8/layout/hierarchy3"/>
    <dgm:cxn modelId="{226C542A-8D04-4D49-A9E5-3938710445D0}" type="presParOf" srcId="{E4019F67-7A84-4E17-89D2-E30CAA889B91}" destId="{2EF93AF7-6DDF-4DA9-9957-82A8F65B5877}" srcOrd="1" destOrd="0" presId="urn:microsoft.com/office/officeart/2005/8/layout/hierarchy3"/>
    <dgm:cxn modelId="{BBD34BD9-206D-4744-9FED-5D4A80049F69}" type="presParOf" srcId="{E4019F67-7A84-4E17-89D2-E30CAA889B91}" destId="{8B931AA3-DC3B-4434-BB6D-ABD06970EB60}" srcOrd="2" destOrd="0" presId="urn:microsoft.com/office/officeart/2005/8/layout/hierarchy3"/>
    <dgm:cxn modelId="{7B73D44E-7697-4F96-82E7-6785E362FB17}" type="presParOf" srcId="{E4019F67-7A84-4E17-89D2-E30CAA889B91}" destId="{2F6DB7E1-B43A-482B-9E22-0FCD92F25F2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37911F-4462-48E6-8346-B7A202D08DE6}" type="doc">
      <dgm:prSet loTypeId="urn:microsoft.com/office/officeart/2005/8/layout/hierarchy3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9179063-6AB7-4C55-AD79-655F6C339E05}">
      <dgm:prSet phldrT="[Text]"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Year 1</a:t>
          </a:r>
        </a:p>
      </dgm:t>
    </dgm:pt>
    <dgm:pt modelId="{8D68ECC0-6289-4CD6-96D2-D283D476AE13}" type="parTrans" cxnId="{E987C880-B206-4182-87BE-0665EAB2AB4E}">
      <dgm:prSet/>
      <dgm:spPr/>
      <dgm:t>
        <a:bodyPr/>
        <a:lstStyle/>
        <a:p>
          <a:endParaRPr lang="en-US"/>
        </a:p>
      </dgm:t>
    </dgm:pt>
    <dgm:pt modelId="{6E8E8D66-2D81-4118-8222-ED490E6066FE}" type="sibTrans" cxnId="{E987C880-B206-4182-87BE-0665EAB2AB4E}">
      <dgm:prSet/>
      <dgm:spPr/>
      <dgm:t>
        <a:bodyPr/>
        <a:lstStyle/>
        <a:p>
          <a:endParaRPr lang="en-US"/>
        </a:p>
      </dgm:t>
    </dgm:pt>
    <dgm:pt modelId="{64408F01-8913-4113-B955-7E448258B352}">
      <dgm:prSet phldrT="[Text]" custT="1"/>
      <dgm:spPr/>
      <dgm:t>
        <a:bodyPr/>
        <a:lstStyle/>
        <a:p>
          <a:r>
            <a:rPr lang="en-US" sz="1800" dirty="0">
              <a:latin typeface="Century Gothic" panose="020B0502020202020204" pitchFamily="34" charset="0"/>
            </a:rPr>
            <a:t>Biological Molecules</a:t>
          </a:r>
        </a:p>
        <a:p>
          <a:r>
            <a:rPr lang="en-US" sz="1800" dirty="0">
              <a:latin typeface="Century Gothic" panose="020B0502020202020204" pitchFamily="34" charset="0"/>
            </a:rPr>
            <a:t>Immune System </a:t>
          </a:r>
        </a:p>
        <a:p>
          <a:r>
            <a:rPr lang="en-US" sz="1800" dirty="0">
              <a:latin typeface="Century Gothic" panose="020B0502020202020204" pitchFamily="34" charset="0"/>
            </a:rPr>
            <a:t>Mass Transport in Animals and Plants</a:t>
          </a:r>
          <a:endParaRPr lang="en-US" sz="1400" dirty="0">
            <a:latin typeface="Century Gothic" panose="020B0502020202020204" pitchFamily="34" charset="0"/>
          </a:endParaRPr>
        </a:p>
        <a:p>
          <a:endParaRPr lang="en-US" sz="1400" dirty="0">
            <a:latin typeface="Century Gothic" panose="020B0502020202020204" pitchFamily="34" charset="0"/>
          </a:endParaRPr>
        </a:p>
      </dgm:t>
    </dgm:pt>
    <dgm:pt modelId="{C15ED119-CF00-4B18-857C-E1625083AEE4}" type="parTrans" cxnId="{5B239A0C-399C-46F1-938E-79853A181FC5}">
      <dgm:prSet/>
      <dgm:spPr/>
      <dgm:t>
        <a:bodyPr/>
        <a:lstStyle/>
        <a:p>
          <a:endParaRPr lang="en-US"/>
        </a:p>
      </dgm:t>
    </dgm:pt>
    <dgm:pt modelId="{F79CE902-C286-4AFA-A7D4-B13F7B29BED6}" type="sibTrans" cxnId="{5B239A0C-399C-46F1-938E-79853A181FC5}">
      <dgm:prSet/>
      <dgm:spPr/>
      <dgm:t>
        <a:bodyPr/>
        <a:lstStyle/>
        <a:p>
          <a:endParaRPr lang="en-US"/>
        </a:p>
      </dgm:t>
    </dgm:pt>
    <dgm:pt modelId="{D3C14D45-987C-4F73-8F08-C5E13C420F22}">
      <dgm:prSet phldrT="[Text]" custT="1"/>
      <dgm:spPr/>
      <dgm:t>
        <a:bodyPr/>
        <a:lstStyle/>
        <a:p>
          <a:r>
            <a:rPr lang="en-US" sz="1600" dirty="0">
              <a:latin typeface="Century Gothic" panose="020B0502020202020204" pitchFamily="34" charset="0"/>
            </a:rPr>
            <a:t>Cell Structure</a:t>
          </a:r>
        </a:p>
        <a:p>
          <a:r>
            <a:rPr lang="en-US" sz="1600" dirty="0">
              <a:latin typeface="Century Gothic" panose="020B0502020202020204" pitchFamily="34" charset="0"/>
            </a:rPr>
            <a:t>Cell Membranes</a:t>
          </a:r>
        </a:p>
        <a:p>
          <a:r>
            <a:rPr lang="en-US" sz="1600" dirty="0">
              <a:latin typeface="Century Gothic" panose="020B0502020202020204" pitchFamily="34" charset="0"/>
            </a:rPr>
            <a:t>DNA,RNA and Proteinsynthesis </a:t>
          </a:r>
        </a:p>
        <a:p>
          <a:r>
            <a:rPr lang="en-US" sz="1600" dirty="0">
              <a:latin typeface="Century Gothic" panose="020B0502020202020204" pitchFamily="34" charset="0"/>
            </a:rPr>
            <a:t>Diversity, Classification and Variation  </a:t>
          </a:r>
        </a:p>
      </dgm:t>
    </dgm:pt>
    <dgm:pt modelId="{3DC55FBA-2176-4F99-A78B-BA6CEFC4144A}" type="parTrans" cxnId="{B7B82AD1-AC5F-48E3-803C-6BDD69902FD9}">
      <dgm:prSet/>
      <dgm:spPr/>
      <dgm:t>
        <a:bodyPr/>
        <a:lstStyle/>
        <a:p>
          <a:endParaRPr lang="en-US"/>
        </a:p>
      </dgm:t>
    </dgm:pt>
    <dgm:pt modelId="{A4A22BBD-B1CA-4EED-B510-FF8C5057DA40}" type="sibTrans" cxnId="{B7B82AD1-AC5F-48E3-803C-6BDD69902FD9}">
      <dgm:prSet/>
      <dgm:spPr/>
      <dgm:t>
        <a:bodyPr/>
        <a:lstStyle/>
        <a:p>
          <a:endParaRPr lang="en-US"/>
        </a:p>
      </dgm:t>
    </dgm:pt>
    <dgm:pt modelId="{46EE8929-6DFB-460E-9446-2F4F9BD3FD42}">
      <dgm:prSet phldrT="[Text]"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Year 2</a:t>
          </a:r>
        </a:p>
      </dgm:t>
    </dgm:pt>
    <dgm:pt modelId="{9D090FAE-E0F8-4559-AD06-6091281EEB19}" type="parTrans" cxnId="{43FA8F0C-A606-4CB2-8123-4D8D154DCF61}">
      <dgm:prSet/>
      <dgm:spPr/>
      <dgm:t>
        <a:bodyPr/>
        <a:lstStyle/>
        <a:p>
          <a:endParaRPr lang="en-US"/>
        </a:p>
      </dgm:t>
    </dgm:pt>
    <dgm:pt modelId="{7BC027FD-0ABC-45B6-A37C-EA57F21A0D3A}" type="sibTrans" cxnId="{43FA8F0C-A606-4CB2-8123-4D8D154DCF61}">
      <dgm:prSet/>
      <dgm:spPr/>
      <dgm:t>
        <a:bodyPr/>
        <a:lstStyle/>
        <a:p>
          <a:endParaRPr lang="en-US"/>
        </a:p>
      </dgm:t>
    </dgm:pt>
    <dgm:pt modelId="{0B69CCBC-DE51-46D9-8D46-DA32D8CAE82E}">
      <dgm:prSet phldrT="[Text]" custT="1"/>
      <dgm:spPr/>
      <dgm:t>
        <a:bodyPr/>
        <a:lstStyle/>
        <a:p>
          <a:r>
            <a:rPr lang="en-US" sz="1800" dirty="0">
              <a:latin typeface="Century Gothic" panose="020B0502020202020204" pitchFamily="34" charset="0"/>
            </a:rPr>
            <a:t>Photosynthesis </a:t>
          </a:r>
        </a:p>
        <a:p>
          <a:r>
            <a:rPr lang="en-US" sz="1800" dirty="0">
              <a:latin typeface="Century Gothic" panose="020B0502020202020204" pitchFamily="34" charset="0"/>
            </a:rPr>
            <a:t>Nutrient Cycles</a:t>
          </a:r>
        </a:p>
        <a:p>
          <a:r>
            <a:rPr lang="en-US" sz="1800" dirty="0">
              <a:latin typeface="Century Gothic" panose="020B0502020202020204" pitchFamily="34" charset="0"/>
            </a:rPr>
            <a:t>Ecosystems  </a:t>
          </a:r>
        </a:p>
        <a:p>
          <a:r>
            <a:rPr lang="en-US" sz="1800" dirty="0">
              <a:latin typeface="Century Gothic" panose="020B0502020202020204" pitchFamily="34" charset="0"/>
            </a:rPr>
            <a:t>Muscle Contraction Homeostasis </a:t>
          </a:r>
        </a:p>
      </dgm:t>
    </dgm:pt>
    <dgm:pt modelId="{D35B7438-6F44-47B1-BA41-DD88E199F517}" type="parTrans" cxnId="{5498B685-039B-4BE9-BBE9-4109A78AA64A}">
      <dgm:prSet/>
      <dgm:spPr/>
      <dgm:t>
        <a:bodyPr/>
        <a:lstStyle/>
        <a:p>
          <a:endParaRPr lang="en-US"/>
        </a:p>
      </dgm:t>
    </dgm:pt>
    <dgm:pt modelId="{AA76F82A-6A7D-47D8-8015-95E2689CC493}" type="sibTrans" cxnId="{5498B685-039B-4BE9-BBE9-4109A78AA64A}">
      <dgm:prSet/>
      <dgm:spPr/>
      <dgm:t>
        <a:bodyPr/>
        <a:lstStyle/>
        <a:p>
          <a:endParaRPr lang="en-US"/>
        </a:p>
      </dgm:t>
    </dgm:pt>
    <dgm:pt modelId="{FA4728B7-D12B-4A78-AC0B-750572E3A022}">
      <dgm:prSet phldrT="[Text]" custT="1"/>
      <dgm:spPr/>
      <dgm:t>
        <a:bodyPr/>
        <a:lstStyle/>
        <a:p>
          <a:r>
            <a:rPr lang="en-US" sz="1800" dirty="0">
              <a:latin typeface="Century Gothic" panose="020B0502020202020204" pitchFamily="34" charset="0"/>
            </a:rPr>
            <a:t>Respiration </a:t>
          </a:r>
        </a:p>
        <a:p>
          <a:r>
            <a:rPr lang="en-US" sz="1800" dirty="0">
              <a:latin typeface="Century Gothic" panose="020B0502020202020204" pitchFamily="34" charset="0"/>
            </a:rPr>
            <a:t>Nervous Response </a:t>
          </a:r>
        </a:p>
        <a:p>
          <a:r>
            <a:rPr lang="en-US" sz="1800" dirty="0">
              <a:latin typeface="Century Gothic" panose="020B0502020202020204" pitchFamily="34" charset="0"/>
            </a:rPr>
            <a:t>Inheritance and Genetics</a:t>
          </a:r>
        </a:p>
        <a:p>
          <a:r>
            <a:rPr lang="en-US" sz="1800" dirty="0">
              <a:latin typeface="Century Gothic" panose="020B0502020202020204" pitchFamily="34" charset="0"/>
            </a:rPr>
            <a:t>Genomes and Evolution </a:t>
          </a:r>
        </a:p>
      </dgm:t>
    </dgm:pt>
    <dgm:pt modelId="{BE90A95F-3F93-42DC-A493-B797D92AE151}" type="parTrans" cxnId="{F9C6D9A4-D7CD-4EBA-A14D-7CAF613F0A2F}">
      <dgm:prSet/>
      <dgm:spPr/>
      <dgm:t>
        <a:bodyPr/>
        <a:lstStyle/>
        <a:p>
          <a:endParaRPr lang="en-US"/>
        </a:p>
      </dgm:t>
    </dgm:pt>
    <dgm:pt modelId="{D100E520-780F-4EDE-9FE0-F11E9DD42EA8}" type="sibTrans" cxnId="{F9C6D9A4-D7CD-4EBA-A14D-7CAF613F0A2F}">
      <dgm:prSet/>
      <dgm:spPr/>
      <dgm:t>
        <a:bodyPr/>
        <a:lstStyle/>
        <a:p>
          <a:endParaRPr lang="en-US"/>
        </a:p>
      </dgm:t>
    </dgm:pt>
    <dgm:pt modelId="{8D270ED3-8CA4-477B-99CF-7F802E20D46B}" type="pres">
      <dgm:prSet presAssocID="{4237911F-4462-48E6-8346-B7A202D08DE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DC6A8BC-1B2A-4B31-BA90-31B0928CC07B}" type="pres">
      <dgm:prSet presAssocID="{49179063-6AB7-4C55-AD79-655F6C339E05}" presName="root" presStyleCnt="0"/>
      <dgm:spPr/>
    </dgm:pt>
    <dgm:pt modelId="{A1414F3C-2294-4968-97E7-BC1947689E10}" type="pres">
      <dgm:prSet presAssocID="{49179063-6AB7-4C55-AD79-655F6C339E05}" presName="rootComposite" presStyleCnt="0"/>
      <dgm:spPr/>
    </dgm:pt>
    <dgm:pt modelId="{B83DF0B5-9299-432B-BFFA-37F8A8957408}" type="pres">
      <dgm:prSet presAssocID="{49179063-6AB7-4C55-AD79-655F6C339E05}" presName="rootText" presStyleLbl="node1" presStyleIdx="0" presStyleCnt="2" custScaleY="58491"/>
      <dgm:spPr/>
    </dgm:pt>
    <dgm:pt modelId="{4EF30101-8999-44D4-A137-E61DBEC7086C}" type="pres">
      <dgm:prSet presAssocID="{49179063-6AB7-4C55-AD79-655F6C339E05}" presName="rootConnector" presStyleLbl="node1" presStyleIdx="0" presStyleCnt="2"/>
      <dgm:spPr/>
    </dgm:pt>
    <dgm:pt modelId="{0EB02465-18B1-4A87-A34F-F912E6DECD4C}" type="pres">
      <dgm:prSet presAssocID="{49179063-6AB7-4C55-AD79-655F6C339E05}" presName="childShape" presStyleCnt="0"/>
      <dgm:spPr/>
    </dgm:pt>
    <dgm:pt modelId="{2C9A8623-9EC6-4C0D-871B-9935EB51943A}" type="pres">
      <dgm:prSet presAssocID="{C15ED119-CF00-4B18-857C-E1625083AEE4}" presName="Name13" presStyleLbl="parChTrans1D2" presStyleIdx="0" presStyleCnt="4"/>
      <dgm:spPr/>
    </dgm:pt>
    <dgm:pt modelId="{9BDF9540-23BD-4AE9-B143-5B65A338725C}" type="pres">
      <dgm:prSet presAssocID="{64408F01-8913-4113-B955-7E448258B352}" presName="childText" presStyleLbl="bgAcc1" presStyleIdx="0" presStyleCnt="4" custScaleY="156109">
        <dgm:presLayoutVars>
          <dgm:bulletEnabled val="1"/>
        </dgm:presLayoutVars>
      </dgm:prSet>
      <dgm:spPr/>
    </dgm:pt>
    <dgm:pt modelId="{595FF7CF-6CFA-4911-BF76-AB61B8D6E252}" type="pres">
      <dgm:prSet presAssocID="{3DC55FBA-2176-4F99-A78B-BA6CEFC4144A}" presName="Name13" presStyleLbl="parChTrans1D2" presStyleIdx="1" presStyleCnt="4"/>
      <dgm:spPr/>
    </dgm:pt>
    <dgm:pt modelId="{63A14EAF-44B0-4657-9B99-D5CB573D426E}" type="pres">
      <dgm:prSet presAssocID="{D3C14D45-987C-4F73-8F08-C5E13C420F22}" presName="childText" presStyleLbl="bgAcc1" presStyleIdx="1" presStyleCnt="4" custScaleY="151529">
        <dgm:presLayoutVars>
          <dgm:bulletEnabled val="1"/>
        </dgm:presLayoutVars>
      </dgm:prSet>
      <dgm:spPr/>
    </dgm:pt>
    <dgm:pt modelId="{88C2804B-3914-4FB4-96ED-F9180FC90E9A}" type="pres">
      <dgm:prSet presAssocID="{46EE8929-6DFB-460E-9446-2F4F9BD3FD42}" presName="root" presStyleCnt="0"/>
      <dgm:spPr/>
    </dgm:pt>
    <dgm:pt modelId="{7AD828DA-D581-4E22-9265-51DF354BF4CF}" type="pres">
      <dgm:prSet presAssocID="{46EE8929-6DFB-460E-9446-2F4F9BD3FD42}" presName="rootComposite" presStyleCnt="0"/>
      <dgm:spPr/>
    </dgm:pt>
    <dgm:pt modelId="{D7EC6AC0-7137-445C-AD9A-EB1B88B13B56}" type="pres">
      <dgm:prSet presAssocID="{46EE8929-6DFB-460E-9446-2F4F9BD3FD42}" presName="rootText" presStyleLbl="node1" presStyleIdx="1" presStyleCnt="2" custScaleY="51481"/>
      <dgm:spPr/>
    </dgm:pt>
    <dgm:pt modelId="{023DD033-77D5-402D-8B95-5EFF084CB3AA}" type="pres">
      <dgm:prSet presAssocID="{46EE8929-6DFB-460E-9446-2F4F9BD3FD42}" presName="rootConnector" presStyleLbl="node1" presStyleIdx="1" presStyleCnt="2"/>
      <dgm:spPr/>
    </dgm:pt>
    <dgm:pt modelId="{E4019F67-7A84-4E17-89D2-E30CAA889B91}" type="pres">
      <dgm:prSet presAssocID="{46EE8929-6DFB-460E-9446-2F4F9BD3FD42}" presName="childShape" presStyleCnt="0"/>
      <dgm:spPr/>
    </dgm:pt>
    <dgm:pt modelId="{E06BB72E-B8AF-4678-86AB-F42B8121C672}" type="pres">
      <dgm:prSet presAssocID="{D35B7438-6F44-47B1-BA41-DD88E199F517}" presName="Name13" presStyleLbl="parChTrans1D2" presStyleIdx="2" presStyleCnt="4"/>
      <dgm:spPr/>
    </dgm:pt>
    <dgm:pt modelId="{2EF93AF7-6DDF-4DA9-9957-82A8F65B5877}" type="pres">
      <dgm:prSet presAssocID="{0B69CCBC-DE51-46D9-8D46-DA32D8CAE82E}" presName="childText" presStyleLbl="bgAcc1" presStyleIdx="2" presStyleCnt="4" custScaleY="160294">
        <dgm:presLayoutVars>
          <dgm:bulletEnabled val="1"/>
        </dgm:presLayoutVars>
      </dgm:prSet>
      <dgm:spPr/>
    </dgm:pt>
    <dgm:pt modelId="{8B931AA3-DC3B-4434-BB6D-ABD06970EB60}" type="pres">
      <dgm:prSet presAssocID="{BE90A95F-3F93-42DC-A493-B797D92AE151}" presName="Name13" presStyleLbl="parChTrans1D2" presStyleIdx="3" presStyleCnt="4"/>
      <dgm:spPr/>
    </dgm:pt>
    <dgm:pt modelId="{2F6DB7E1-B43A-482B-9E22-0FCD92F25F2A}" type="pres">
      <dgm:prSet presAssocID="{FA4728B7-D12B-4A78-AC0B-750572E3A022}" presName="childText" presStyleLbl="bgAcc1" presStyleIdx="3" presStyleCnt="4" custScaleY="165409">
        <dgm:presLayoutVars>
          <dgm:bulletEnabled val="1"/>
        </dgm:presLayoutVars>
      </dgm:prSet>
      <dgm:spPr/>
    </dgm:pt>
  </dgm:ptLst>
  <dgm:cxnLst>
    <dgm:cxn modelId="{FB7B4404-AA9A-4600-83E7-B421FA7E6690}" type="presOf" srcId="{4237911F-4462-48E6-8346-B7A202D08DE6}" destId="{8D270ED3-8CA4-477B-99CF-7F802E20D46B}" srcOrd="0" destOrd="0" presId="urn:microsoft.com/office/officeart/2005/8/layout/hierarchy3"/>
    <dgm:cxn modelId="{43FA8F0C-A606-4CB2-8123-4D8D154DCF61}" srcId="{4237911F-4462-48E6-8346-B7A202D08DE6}" destId="{46EE8929-6DFB-460E-9446-2F4F9BD3FD42}" srcOrd="1" destOrd="0" parTransId="{9D090FAE-E0F8-4559-AD06-6091281EEB19}" sibTransId="{7BC027FD-0ABC-45B6-A37C-EA57F21A0D3A}"/>
    <dgm:cxn modelId="{5B239A0C-399C-46F1-938E-79853A181FC5}" srcId="{49179063-6AB7-4C55-AD79-655F6C339E05}" destId="{64408F01-8913-4113-B955-7E448258B352}" srcOrd="0" destOrd="0" parTransId="{C15ED119-CF00-4B18-857C-E1625083AEE4}" sibTransId="{F79CE902-C286-4AFA-A7D4-B13F7B29BED6}"/>
    <dgm:cxn modelId="{2394B524-F48F-41CB-AB88-68F976A2DF0C}" type="presOf" srcId="{D35B7438-6F44-47B1-BA41-DD88E199F517}" destId="{E06BB72E-B8AF-4678-86AB-F42B8121C672}" srcOrd="0" destOrd="0" presId="urn:microsoft.com/office/officeart/2005/8/layout/hierarchy3"/>
    <dgm:cxn modelId="{D2778E32-4C8B-454B-BC90-7351BBDB8BA3}" type="presOf" srcId="{3DC55FBA-2176-4F99-A78B-BA6CEFC4144A}" destId="{595FF7CF-6CFA-4911-BF76-AB61B8D6E252}" srcOrd="0" destOrd="0" presId="urn:microsoft.com/office/officeart/2005/8/layout/hierarchy3"/>
    <dgm:cxn modelId="{BE72143B-E145-4FF5-9D79-5D472E3ECDE7}" type="presOf" srcId="{46EE8929-6DFB-460E-9446-2F4F9BD3FD42}" destId="{023DD033-77D5-402D-8B95-5EFF084CB3AA}" srcOrd="1" destOrd="0" presId="urn:microsoft.com/office/officeart/2005/8/layout/hierarchy3"/>
    <dgm:cxn modelId="{ACB1BA3D-7F5C-4030-B44D-5AC7AE2FF053}" type="presOf" srcId="{FA4728B7-D12B-4A78-AC0B-750572E3A022}" destId="{2F6DB7E1-B43A-482B-9E22-0FCD92F25F2A}" srcOrd="0" destOrd="0" presId="urn:microsoft.com/office/officeart/2005/8/layout/hierarchy3"/>
    <dgm:cxn modelId="{F8E10D68-D617-4225-AEAA-7EB9D5261253}" type="presOf" srcId="{D3C14D45-987C-4F73-8F08-C5E13C420F22}" destId="{63A14EAF-44B0-4657-9B99-D5CB573D426E}" srcOrd="0" destOrd="0" presId="urn:microsoft.com/office/officeart/2005/8/layout/hierarchy3"/>
    <dgm:cxn modelId="{4304F051-DC17-4135-B3B0-6F65D354FC65}" type="presOf" srcId="{49179063-6AB7-4C55-AD79-655F6C339E05}" destId="{4EF30101-8999-44D4-A137-E61DBEC7086C}" srcOrd="1" destOrd="0" presId="urn:microsoft.com/office/officeart/2005/8/layout/hierarchy3"/>
    <dgm:cxn modelId="{E987C880-B206-4182-87BE-0665EAB2AB4E}" srcId="{4237911F-4462-48E6-8346-B7A202D08DE6}" destId="{49179063-6AB7-4C55-AD79-655F6C339E05}" srcOrd="0" destOrd="0" parTransId="{8D68ECC0-6289-4CD6-96D2-D283D476AE13}" sibTransId="{6E8E8D66-2D81-4118-8222-ED490E6066FE}"/>
    <dgm:cxn modelId="{5498B685-039B-4BE9-BBE9-4109A78AA64A}" srcId="{46EE8929-6DFB-460E-9446-2F4F9BD3FD42}" destId="{0B69CCBC-DE51-46D9-8D46-DA32D8CAE82E}" srcOrd="0" destOrd="0" parTransId="{D35B7438-6F44-47B1-BA41-DD88E199F517}" sibTransId="{AA76F82A-6A7D-47D8-8015-95E2689CC493}"/>
    <dgm:cxn modelId="{6D013191-A2BF-43B8-AD97-49A420EB6566}" type="presOf" srcId="{49179063-6AB7-4C55-AD79-655F6C339E05}" destId="{B83DF0B5-9299-432B-BFFA-37F8A8957408}" srcOrd="0" destOrd="0" presId="urn:microsoft.com/office/officeart/2005/8/layout/hierarchy3"/>
    <dgm:cxn modelId="{AD8E8A94-B7BB-4F33-B5C9-9DDA17C1DF6E}" type="presOf" srcId="{C15ED119-CF00-4B18-857C-E1625083AEE4}" destId="{2C9A8623-9EC6-4C0D-871B-9935EB51943A}" srcOrd="0" destOrd="0" presId="urn:microsoft.com/office/officeart/2005/8/layout/hierarchy3"/>
    <dgm:cxn modelId="{A141179B-BFFC-470E-B2DD-F4D1EAE92F78}" type="presOf" srcId="{46EE8929-6DFB-460E-9446-2F4F9BD3FD42}" destId="{D7EC6AC0-7137-445C-AD9A-EB1B88B13B56}" srcOrd="0" destOrd="0" presId="urn:microsoft.com/office/officeart/2005/8/layout/hierarchy3"/>
    <dgm:cxn modelId="{F9C6D9A4-D7CD-4EBA-A14D-7CAF613F0A2F}" srcId="{46EE8929-6DFB-460E-9446-2F4F9BD3FD42}" destId="{FA4728B7-D12B-4A78-AC0B-750572E3A022}" srcOrd="1" destOrd="0" parTransId="{BE90A95F-3F93-42DC-A493-B797D92AE151}" sibTransId="{D100E520-780F-4EDE-9FE0-F11E9DD42EA8}"/>
    <dgm:cxn modelId="{500CEEB2-78DE-4C47-AC7C-EA99AD95067A}" type="presOf" srcId="{0B69CCBC-DE51-46D9-8D46-DA32D8CAE82E}" destId="{2EF93AF7-6DDF-4DA9-9957-82A8F65B5877}" srcOrd="0" destOrd="0" presId="urn:microsoft.com/office/officeart/2005/8/layout/hierarchy3"/>
    <dgm:cxn modelId="{EC7360C0-2E72-445C-9F7A-9D4070CC0514}" type="presOf" srcId="{BE90A95F-3F93-42DC-A493-B797D92AE151}" destId="{8B931AA3-DC3B-4434-BB6D-ABD06970EB60}" srcOrd="0" destOrd="0" presId="urn:microsoft.com/office/officeart/2005/8/layout/hierarchy3"/>
    <dgm:cxn modelId="{B7B82AD1-AC5F-48E3-803C-6BDD69902FD9}" srcId="{49179063-6AB7-4C55-AD79-655F6C339E05}" destId="{D3C14D45-987C-4F73-8F08-C5E13C420F22}" srcOrd="1" destOrd="0" parTransId="{3DC55FBA-2176-4F99-A78B-BA6CEFC4144A}" sibTransId="{A4A22BBD-B1CA-4EED-B510-FF8C5057DA40}"/>
    <dgm:cxn modelId="{875B49F1-59E2-49D6-9C86-D5AC8E8E7184}" type="presOf" srcId="{64408F01-8913-4113-B955-7E448258B352}" destId="{9BDF9540-23BD-4AE9-B143-5B65A338725C}" srcOrd="0" destOrd="0" presId="urn:microsoft.com/office/officeart/2005/8/layout/hierarchy3"/>
    <dgm:cxn modelId="{C1AD6484-25F6-4FA7-8675-E585FE6107F1}" type="presParOf" srcId="{8D270ED3-8CA4-477B-99CF-7F802E20D46B}" destId="{7DC6A8BC-1B2A-4B31-BA90-31B0928CC07B}" srcOrd="0" destOrd="0" presId="urn:microsoft.com/office/officeart/2005/8/layout/hierarchy3"/>
    <dgm:cxn modelId="{2B2491EA-3C04-4E3E-8C93-6E379238CCE0}" type="presParOf" srcId="{7DC6A8BC-1B2A-4B31-BA90-31B0928CC07B}" destId="{A1414F3C-2294-4968-97E7-BC1947689E10}" srcOrd="0" destOrd="0" presId="urn:microsoft.com/office/officeart/2005/8/layout/hierarchy3"/>
    <dgm:cxn modelId="{B5948E39-6B34-479C-A5D5-D2F259210A21}" type="presParOf" srcId="{A1414F3C-2294-4968-97E7-BC1947689E10}" destId="{B83DF0B5-9299-432B-BFFA-37F8A8957408}" srcOrd="0" destOrd="0" presId="urn:microsoft.com/office/officeart/2005/8/layout/hierarchy3"/>
    <dgm:cxn modelId="{0232180D-1D57-475F-8E7D-CB5CACD1E91A}" type="presParOf" srcId="{A1414F3C-2294-4968-97E7-BC1947689E10}" destId="{4EF30101-8999-44D4-A137-E61DBEC7086C}" srcOrd="1" destOrd="0" presId="urn:microsoft.com/office/officeart/2005/8/layout/hierarchy3"/>
    <dgm:cxn modelId="{1973E75B-60C8-4580-ACBE-7D10951D077C}" type="presParOf" srcId="{7DC6A8BC-1B2A-4B31-BA90-31B0928CC07B}" destId="{0EB02465-18B1-4A87-A34F-F912E6DECD4C}" srcOrd="1" destOrd="0" presId="urn:microsoft.com/office/officeart/2005/8/layout/hierarchy3"/>
    <dgm:cxn modelId="{079AF76E-753D-48C8-BFA7-55D15A79B00B}" type="presParOf" srcId="{0EB02465-18B1-4A87-A34F-F912E6DECD4C}" destId="{2C9A8623-9EC6-4C0D-871B-9935EB51943A}" srcOrd="0" destOrd="0" presId="urn:microsoft.com/office/officeart/2005/8/layout/hierarchy3"/>
    <dgm:cxn modelId="{390E8714-B041-4E47-8671-AA42D55D271A}" type="presParOf" srcId="{0EB02465-18B1-4A87-A34F-F912E6DECD4C}" destId="{9BDF9540-23BD-4AE9-B143-5B65A338725C}" srcOrd="1" destOrd="0" presId="urn:microsoft.com/office/officeart/2005/8/layout/hierarchy3"/>
    <dgm:cxn modelId="{7C41C1FA-DED2-4DDF-B485-62E2F4561784}" type="presParOf" srcId="{0EB02465-18B1-4A87-A34F-F912E6DECD4C}" destId="{595FF7CF-6CFA-4911-BF76-AB61B8D6E252}" srcOrd="2" destOrd="0" presId="urn:microsoft.com/office/officeart/2005/8/layout/hierarchy3"/>
    <dgm:cxn modelId="{A6E7DFF8-94AB-4EA0-B2D7-DE29DBD47D39}" type="presParOf" srcId="{0EB02465-18B1-4A87-A34F-F912E6DECD4C}" destId="{63A14EAF-44B0-4657-9B99-D5CB573D426E}" srcOrd="3" destOrd="0" presId="urn:microsoft.com/office/officeart/2005/8/layout/hierarchy3"/>
    <dgm:cxn modelId="{A43FA676-F85E-4BC7-941D-2BA13053BE9E}" type="presParOf" srcId="{8D270ED3-8CA4-477B-99CF-7F802E20D46B}" destId="{88C2804B-3914-4FB4-96ED-F9180FC90E9A}" srcOrd="1" destOrd="0" presId="urn:microsoft.com/office/officeart/2005/8/layout/hierarchy3"/>
    <dgm:cxn modelId="{CA876B5B-5FCC-4DB6-BA7A-8F0236EC86EB}" type="presParOf" srcId="{88C2804B-3914-4FB4-96ED-F9180FC90E9A}" destId="{7AD828DA-D581-4E22-9265-51DF354BF4CF}" srcOrd="0" destOrd="0" presId="urn:microsoft.com/office/officeart/2005/8/layout/hierarchy3"/>
    <dgm:cxn modelId="{A148AD07-25A3-43D7-8AC0-7EC88BD84CAE}" type="presParOf" srcId="{7AD828DA-D581-4E22-9265-51DF354BF4CF}" destId="{D7EC6AC0-7137-445C-AD9A-EB1B88B13B56}" srcOrd="0" destOrd="0" presId="urn:microsoft.com/office/officeart/2005/8/layout/hierarchy3"/>
    <dgm:cxn modelId="{F9565B7D-1BFF-40CB-88B2-E046E69AD93F}" type="presParOf" srcId="{7AD828DA-D581-4E22-9265-51DF354BF4CF}" destId="{023DD033-77D5-402D-8B95-5EFF084CB3AA}" srcOrd="1" destOrd="0" presId="urn:microsoft.com/office/officeart/2005/8/layout/hierarchy3"/>
    <dgm:cxn modelId="{980183C0-A103-4A28-966B-4DF96AE8A42E}" type="presParOf" srcId="{88C2804B-3914-4FB4-96ED-F9180FC90E9A}" destId="{E4019F67-7A84-4E17-89D2-E30CAA889B91}" srcOrd="1" destOrd="0" presId="urn:microsoft.com/office/officeart/2005/8/layout/hierarchy3"/>
    <dgm:cxn modelId="{7EAB5904-4C5E-4609-BD53-E0970D035A53}" type="presParOf" srcId="{E4019F67-7A84-4E17-89D2-E30CAA889B91}" destId="{E06BB72E-B8AF-4678-86AB-F42B8121C672}" srcOrd="0" destOrd="0" presId="urn:microsoft.com/office/officeart/2005/8/layout/hierarchy3"/>
    <dgm:cxn modelId="{226C542A-8D04-4D49-A9E5-3938710445D0}" type="presParOf" srcId="{E4019F67-7A84-4E17-89D2-E30CAA889B91}" destId="{2EF93AF7-6DDF-4DA9-9957-82A8F65B5877}" srcOrd="1" destOrd="0" presId="urn:microsoft.com/office/officeart/2005/8/layout/hierarchy3"/>
    <dgm:cxn modelId="{BBD34BD9-206D-4744-9FED-5D4A80049F69}" type="presParOf" srcId="{E4019F67-7A84-4E17-89D2-E30CAA889B91}" destId="{8B931AA3-DC3B-4434-BB6D-ABD06970EB60}" srcOrd="2" destOrd="0" presId="urn:microsoft.com/office/officeart/2005/8/layout/hierarchy3"/>
    <dgm:cxn modelId="{7B73D44E-7697-4F96-82E7-6785E362FB17}" type="presParOf" srcId="{E4019F67-7A84-4E17-89D2-E30CAA889B91}" destId="{2F6DB7E1-B43A-482B-9E22-0FCD92F25F2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DF0B5-9299-432B-BFFA-37F8A8957408}">
      <dsp:nvSpPr>
        <dsp:cNvPr id="0" name=""/>
        <dsp:cNvSpPr/>
      </dsp:nvSpPr>
      <dsp:spPr>
        <a:xfrm>
          <a:off x="126885" y="1922"/>
          <a:ext cx="2721429" cy="7958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Century Gothic" panose="020B0502020202020204" pitchFamily="34" charset="0"/>
            </a:rPr>
            <a:t>Year 1</a:t>
          </a:r>
        </a:p>
      </dsp:txBody>
      <dsp:txXfrm>
        <a:off x="150196" y="25233"/>
        <a:ext cx="2674807" cy="749273"/>
      </dsp:txXfrm>
    </dsp:sp>
    <dsp:sp modelId="{2C9A8623-9EC6-4C0D-871B-9935EB51943A}">
      <dsp:nvSpPr>
        <dsp:cNvPr id="0" name=""/>
        <dsp:cNvSpPr/>
      </dsp:nvSpPr>
      <dsp:spPr>
        <a:xfrm>
          <a:off x="399028" y="797817"/>
          <a:ext cx="272142" cy="1402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2277"/>
              </a:lnTo>
              <a:lnTo>
                <a:pt x="272142" y="140227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DF9540-23BD-4AE9-B143-5B65A338725C}">
      <dsp:nvSpPr>
        <dsp:cNvPr id="0" name=""/>
        <dsp:cNvSpPr/>
      </dsp:nvSpPr>
      <dsp:spPr>
        <a:xfrm>
          <a:off x="671171" y="1137996"/>
          <a:ext cx="2177143" cy="2124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Biological Molecules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Immune System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Mass Transport in Animals and Plants</a:t>
          </a:r>
          <a:endParaRPr lang="en-US" sz="1400" kern="1200" dirty="0">
            <a:latin typeface="Century Gothic" panose="020B0502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Century Gothic" panose="020B0502020202020204" pitchFamily="34" charset="0"/>
          </a:endParaRPr>
        </a:p>
      </dsp:txBody>
      <dsp:txXfrm>
        <a:off x="733387" y="1200212"/>
        <a:ext cx="2052711" cy="1999765"/>
      </dsp:txXfrm>
    </dsp:sp>
    <dsp:sp modelId="{595FF7CF-6CFA-4911-BF76-AB61B8D6E252}">
      <dsp:nvSpPr>
        <dsp:cNvPr id="0" name=""/>
        <dsp:cNvSpPr/>
      </dsp:nvSpPr>
      <dsp:spPr>
        <a:xfrm>
          <a:off x="399028" y="797817"/>
          <a:ext cx="272142" cy="3835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5493"/>
              </a:lnTo>
              <a:lnTo>
                <a:pt x="272142" y="383549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14EAF-44B0-4657-9B99-D5CB573D426E}">
      <dsp:nvSpPr>
        <dsp:cNvPr id="0" name=""/>
        <dsp:cNvSpPr/>
      </dsp:nvSpPr>
      <dsp:spPr>
        <a:xfrm>
          <a:off x="671171" y="3602372"/>
          <a:ext cx="2177143" cy="2061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entury Gothic" panose="020B0502020202020204" pitchFamily="34" charset="0"/>
            </a:rPr>
            <a:t>Cell Structure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entury Gothic" panose="020B0502020202020204" pitchFamily="34" charset="0"/>
            </a:rPr>
            <a:t>Cell Membranes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entury Gothic" panose="020B0502020202020204" pitchFamily="34" charset="0"/>
            </a:rPr>
            <a:t>DNA,RNA and Proteinsynthesis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entury Gothic" panose="020B0502020202020204" pitchFamily="34" charset="0"/>
            </a:rPr>
            <a:t>Diversity, Classification and Variation  </a:t>
          </a:r>
        </a:p>
      </dsp:txBody>
      <dsp:txXfrm>
        <a:off x="731561" y="3662762"/>
        <a:ext cx="2056363" cy="1941097"/>
      </dsp:txXfrm>
    </dsp:sp>
    <dsp:sp modelId="{D7EC6AC0-7137-445C-AD9A-EB1B88B13B56}">
      <dsp:nvSpPr>
        <dsp:cNvPr id="0" name=""/>
        <dsp:cNvSpPr/>
      </dsp:nvSpPr>
      <dsp:spPr>
        <a:xfrm>
          <a:off x="3528672" y="1922"/>
          <a:ext cx="2721429" cy="700509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Century Gothic" panose="020B0502020202020204" pitchFamily="34" charset="0"/>
            </a:rPr>
            <a:t>Year 2</a:t>
          </a:r>
        </a:p>
      </dsp:txBody>
      <dsp:txXfrm>
        <a:off x="3549189" y="22439"/>
        <a:ext cx="2680395" cy="659475"/>
      </dsp:txXfrm>
    </dsp:sp>
    <dsp:sp modelId="{E06BB72E-B8AF-4678-86AB-F42B8121C672}">
      <dsp:nvSpPr>
        <dsp:cNvPr id="0" name=""/>
        <dsp:cNvSpPr/>
      </dsp:nvSpPr>
      <dsp:spPr>
        <a:xfrm>
          <a:off x="3800815" y="702431"/>
          <a:ext cx="272142" cy="1430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0750"/>
              </a:lnTo>
              <a:lnTo>
                <a:pt x="272142" y="143075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93AF7-6DDF-4DA9-9957-82A8F65B5877}">
      <dsp:nvSpPr>
        <dsp:cNvPr id="0" name=""/>
        <dsp:cNvSpPr/>
      </dsp:nvSpPr>
      <dsp:spPr>
        <a:xfrm>
          <a:off x="4072957" y="1042610"/>
          <a:ext cx="2177143" cy="21811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Photosynthesis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Nutrient Cycles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Ecosystems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Muscle Contraction Homeostasis </a:t>
          </a:r>
        </a:p>
      </dsp:txBody>
      <dsp:txXfrm>
        <a:off x="4136723" y="1106376"/>
        <a:ext cx="2049611" cy="2053611"/>
      </dsp:txXfrm>
    </dsp:sp>
    <dsp:sp modelId="{8B931AA3-DC3B-4434-BB6D-ABD06970EB60}">
      <dsp:nvSpPr>
        <dsp:cNvPr id="0" name=""/>
        <dsp:cNvSpPr/>
      </dsp:nvSpPr>
      <dsp:spPr>
        <a:xfrm>
          <a:off x="3800815" y="702431"/>
          <a:ext cx="272142" cy="3986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6873"/>
              </a:lnTo>
              <a:lnTo>
                <a:pt x="272142" y="398687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6DB7E1-B43A-482B-9E22-0FCD92F25F2A}">
      <dsp:nvSpPr>
        <dsp:cNvPr id="0" name=""/>
        <dsp:cNvSpPr/>
      </dsp:nvSpPr>
      <dsp:spPr>
        <a:xfrm>
          <a:off x="4072957" y="3563932"/>
          <a:ext cx="2177143" cy="2250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Respiration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Nervous Response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Inheritance and Genetics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Genomes and Evolution </a:t>
          </a:r>
        </a:p>
      </dsp:txBody>
      <dsp:txXfrm>
        <a:off x="4136723" y="3627698"/>
        <a:ext cx="2049611" cy="21232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DF0B5-9299-432B-BFFA-37F8A8957408}">
      <dsp:nvSpPr>
        <dsp:cNvPr id="0" name=""/>
        <dsp:cNvSpPr/>
      </dsp:nvSpPr>
      <dsp:spPr>
        <a:xfrm>
          <a:off x="126885" y="1922"/>
          <a:ext cx="2721429" cy="7958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Century Gothic" panose="020B0502020202020204" pitchFamily="34" charset="0"/>
            </a:rPr>
            <a:t>Year 1</a:t>
          </a:r>
        </a:p>
      </dsp:txBody>
      <dsp:txXfrm>
        <a:off x="150196" y="25233"/>
        <a:ext cx="2674807" cy="749273"/>
      </dsp:txXfrm>
    </dsp:sp>
    <dsp:sp modelId="{2C9A8623-9EC6-4C0D-871B-9935EB51943A}">
      <dsp:nvSpPr>
        <dsp:cNvPr id="0" name=""/>
        <dsp:cNvSpPr/>
      </dsp:nvSpPr>
      <dsp:spPr>
        <a:xfrm>
          <a:off x="399028" y="797817"/>
          <a:ext cx="272142" cy="1402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2277"/>
              </a:lnTo>
              <a:lnTo>
                <a:pt x="272142" y="140227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DF9540-23BD-4AE9-B143-5B65A338725C}">
      <dsp:nvSpPr>
        <dsp:cNvPr id="0" name=""/>
        <dsp:cNvSpPr/>
      </dsp:nvSpPr>
      <dsp:spPr>
        <a:xfrm>
          <a:off x="671171" y="1137996"/>
          <a:ext cx="2177143" cy="2124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Biological Molecules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Immune System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Mass Transport in Animals and Plants</a:t>
          </a:r>
          <a:endParaRPr lang="en-US" sz="1400" kern="1200" dirty="0">
            <a:latin typeface="Century Gothic" panose="020B0502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Century Gothic" panose="020B0502020202020204" pitchFamily="34" charset="0"/>
          </a:endParaRPr>
        </a:p>
      </dsp:txBody>
      <dsp:txXfrm>
        <a:off x="733387" y="1200212"/>
        <a:ext cx="2052711" cy="1999765"/>
      </dsp:txXfrm>
    </dsp:sp>
    <dsp:sp modelId="{595FF7CF-6CFA-4911-BF76-AB61B8D6E252}">
      <dsp:nvSpPr>
        <dsp:cNvPr id="0" name=""/>
        <dsp:cNvSpPr/>
      </dsp:nvSpPr>
      <dsp:spPr>
        <a:xfrm>
          <a:off x="399028" y="797817"/>
          <a:ext cx="272142" cy="3835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5493"/>
              </a:lnTo>
              <a:lnTo>
                <a:pt x="272142" y="383549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14EAF-44B0-4657-9B99-D5CB573D426E}">
      <dsp:nvSpPr>
        <dsp:cNvPr id="0" name=""/>
        <dsp:cNvSpPr/>
      </dsp:nvSpPr>
      <dsp:spPr>
        <a:xfrm>
          <a:off x="671171" y="3602372"/>
          <a:ext cx="2177143" cy="2061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entury Gothic" panose="020B0502020202020204" pitchFamily="34" charset="0"/>
            </a:rPr>
            <a:t>Cell Structure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entury Gothic" panose="020B0502020202020204" pitchFamily="34" charset="0"/>
            </a:rPr>
            <a:t>Cell Membranes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entury Gothic" panose="020B0502020202020204" pitchFamily="34" charset="0"/>
            </a:rPr>
            <a:t>DNA,RNA and Proteinsynthesis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entury Gothic" panose="020B0502020202020204" pitchFamily="34" charset="0"/>
            </a:rPr>
            <a:t>Diversity, Classification and Variation  </a:t>
          </a:r>
        </a:p>
      </dsp:txBody>
      <dsp:txXfrm>
        <a:off x="731561" y="3662762"/>
        <a:ext cx="2056363" cy="1941097"/>
      </dsp:txXfrm>
    </dsp:sp>
    <dsp:sp modelId="{D7EC6AC0-7137-445C-AD9A-EB1B88B13B56}">
      <dsp:nvSpPr>
        <dsp:cNvPr id="0" name=""/>
        <dsp:cNvSpPr/>
      </dsp:nvSpPr>
      <dsp:spPr>
        <a:xfrm>
          <a:off x="3528672" y="1922"/>
          <a:ext cx="2721429" cy="700509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Century Gothic" panose="020B0502020202020204" pitchFamily="34" charset="0"/>
            </a:rPr>
            <a:t>Year 2</a:t>
          </a:r>
        </a:p>
      </dsp:txBody>
      <dsp:txXfrm>
        <a:off x="3549189" y="22439"/>
        <a:ext cx="2680395" cy="659475"/>
      </dsp:txXfrm>
    </dsp:sp>
    <dsp:sp modelId="{E06BB72E-B8AF-4678-86AB-F42B8121C672}">
      <dsp:nvSpPr>
        <dsp:cNvPr id="0" name=""/>
        <dsp:cNvSpPr/>
      </dsp:nvSpPr>
      <dsp:spPr>
        <a:xfrm>
          <a:off x="3800815" y="702431"/>
          <a:ext cx="272142" cy="1430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0750"/>
              </a:lnTo>
              <a:lnTo>
                <a:pt x="272142" y="143075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93AF7-6DDF-4DA9-9957-82A8F65B5877}">
      <dsp:nvSpPr>
        <dsp:cNvPr id="0" name=""/>
        <dsp:cNvSpPr/>
      </dsp:nvSpPr>
      <dsp:spPr>
        <a:xfrm>
          <a:off x="4072957" y="1042610"/>
          <a:ext cx="2177143" cy="21811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Photosynthesis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Nutrient Cycles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Ecosystems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Muscle Contraction Homeostasis </a:t>
          </a:r>
        </a:p>
      </dsp:txBody>
      <dsp:txXfrm>
        <a:off x="4136723" y="1106376"/>
        <a:ext cx="2049611" cy="2053611"/>
      </dsp:txXfrm>
    </dsp:sp>
    <dsp:sp modelId="{8B931AA3-DC3B-4434-BB6D-ABD06970EB60}">
      <dsp:nvSpPr>
        <dsp:cNvPr id="0" name=""/>
        <dsp:cNvSpPr/>
      </dsp:nvSpPr>
      <dsp:spPr>
        <a:xfrm>
          <a:off x="3800815" y="702431"/>
          <a:ext cx="272142" cy="3986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6873"/>
              </a:lnTo>
              <a:lnTo>
                <a:pt x="272142" y="398687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6DB7E1-B43A-482B-9E22-0FCD92F25F2A}">
      <dsp:nvSpPr>
        <dsp:cNvPr id="0" name=""/>
        <dsp:cNvSpPr/>
      </dsp:nvSpPr>
      <dsp:spPr>
        <a:xfrm>
          <a:off x="4072957" y="3563932"/>
          <a:ext cx="2177143" cy="2250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Respiration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Nervous Response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Inheritance and Genetics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Genomes and Evolution </a:t>
          </a:r>
        </a:p>
      </dsp:txBody>
      <dsp:txXfrm>
        <a:off x="4136723" y="3627698"/>
        <a:ext cx="2049611" cy="21232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DF0B5-9299-432B-BFFA-37F8A8957408}">
      <dsp:nvSpPr>
        <dsp:cNvPr id="0" name=""/>
        <dsp:cNvSpPr/>
      </dsp:nvSpPr>
      <dsp:spPr>
        <a:xfrm>
          <a:off x="126885" y="1922"/>
          <a:ext cx="2721429" cy="7958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Century Gothic" panose="020B0502020202020204" pitchFamily="34" charset="0"/>
            </a:rPr>
            <a:t>Year 1</a:t>
          </a:r>
        </a:p>
      </dsp:txBody>
      <dsp:txXfrm>
        <a:off x="150196" y="25233"/>
        <a:ext cx="2674807" cy="749273"/>
      </dsp:txXfrm>
    </dsp:sp>
    <dsp:sp modelId="{2C9A8623-9EC6-4C0D-871B-9935EB51943A}">
      <dsp:nvSpPr>
        <dsp:cNvPr id="0" name=""/>
        <dsp:cNvSpPr/>
      </dsp:nvSpPr>
      <dsp:spPr>
        <a:xfrm>
          <a:off x="399028" y="797817"/>
          <a:ext cx="272142" cy="1402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2277"/>
              </a:lnTo>
              <a:lnTo>
                <a:pt x="272142" y="140227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DF9540-23BD-4AE9-B143-5B65A338725C}">
      <dsp:nvSpPr>
        <dsp:cNvPr id="0" name=""/>
        <dsp:cNvSpPr/>
      </dsp:nvSpPr>
      <dsp:spPr>
        <a:xfrm>
          <a:off x="671171" y="1137996"/>
          <a:ext cx="2177143" cy="2124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Biological Molecules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Immune System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Mass Transport in Animals and Plants</a:t>
          </a:r>
          <a:endParaRPr lang="en-US" sz="1400" kern="1200" dirty="0">
            <a:latin typeface="Century Gothic" panose="020B0502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Century Gothic" panose="020B0502020202020204" pitchFamily="34" charset="0"/>
          </a:endParaRPr>
        </a:p>
      </dsp:txBody>
      <dsp:txXfrm>
        <a:off x="733387" y="1200212"/>
        <a:ext cx="2052711" cy="1999765"/>
      </dsp:txXfrm>
    </dsp:sp>
    <dsp:sp modelId="{595FF7CF-6CFA-4911-BF76-AB61B8D6E252}">
      <dsp:nvSpPr>
        <dsp:cNvPr id="0" name=""/>
        <dsp:cNvSpPr/>
      </dsp:nvSpPr>
      <dsp:spPr>
        <a:xfrm>
          <a:off x="399028" y="797817"/>
          <a:ext cx="272142" cy="3835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5493"/>
              </a:lnTo>
              <a:lnTo>
                <a:pt x="272142" y="383549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14EAF-44B0-4657-9B99-D5CB573D426E}">
      <dsp:nvSpPr>
        <dsp:cNvPr id="0" name=""/>
        <dsp:cNvSpPr/>
      </dsp:nvSpPr>
      <dsp:spPr>
        <a:xfrm>
          <a:off x="671171" y="3602372"/>
          <a:ext cx="2177143" cy="2061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entury Gothic" panose="020B0502020202020204" pitchFamily="34" charset="0"/>
            </a:rPr>
            <a:t>Cell Structure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entury Gothic" panose="020B0502020202020204" pitchFamily="34" charset="0"/>
            </a:rPr>
            <a:t>Cell Membranes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entury Gothic" panose="020B0502020202020204" pitchFamily="34" charset="0"/>
            </a:rPr>
            <a:t>DNA,RNA and Proteinsynthesis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entury Gothic" panose="020B0502020202020204" pitchFamily="34" charset="0"/>
            </a:rPr>
            <a:t>Diversity, Classification and Variation  </a:t>
          </a:r>
        </a:p>
      </dsp:txBody>
      <dsp:txXfrm>
        <a:off x="731561" y="3662762"/>
        <a:ext cx="2056363" cy="1941097"/>
      </dsp:txXfrm>
    </dsp:sp>
    <dsp:sp modelId="{D7EC6AC0-7137-445C-AD9A-EB1B88B13B56}">
      <dsp:nvSpPr>
        <dsp:cNvPr id="0" name=""/>
        <dsp:cNvSpPr/>
      </dsp:nvSpPr>
      <dsp:spPr>
        <a:xfrm>
          <a:off x="3528672" y="1922"/>
          <a:ext cx="2721429" cy="700509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Century Gothic" panose="020B0502020202020204" pitchFamily="34" charset="0"/>
            </a:rPr>
            <a:t>Year 2</a:t>
          </a:r>
        </a:p>
      </dsp:txBody>
      <dsp:txXfrm>
        <a:off x="3549189" y="22439"/>
        <a:ext cx="2680395" cy="659475"/>
      </dsp:txXfrm>
    </dsp:sp>
    <dsp:sp modelId="{E06BB72E-B8AF-4678-86AB-F42B8121C672}">
      <dsp:nvSpPr>
        <dsp:cNvPr id="0" name=""/>
        <dsp:cNvSpPr/>
      </dsp:nvSpPr>
      <dsp:spPr>
        <a:xfrm>
          <a:off x="3800815" y="702431"/>
          <a:ext cx="272142" cy="1430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0750"/>
              </a:lnTo>
              <a:lnTo>
                <a:pt x="272142" y="143075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93AF7-6DDF-4DA9-9957-82A8F65B5877}">
      <dsp:nvSpPr>
        <dsp:cNvPr id="0" name=""/>
        <dsp:cNvSpPr/>
      </dsp:nvSpPr>
      <dsp:spPr>
        <a:xfrm>
          <a:off x="4072957" y="1042610"/>
          <a:ext cx="2177143" cy="21811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Photosynthesis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Nutrient Cycles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Ecosystems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Muscle Contraction Homeostasis </a:t>
          </a:r>
        </a:p>
      </dsp:txBody>
      <dsp:txXfrm>
        <a:off x="4136723" y="1106376"/>
        <a:ext cx="2049611" cy="2053611"/>
      </dsp:txXfrm>
    </dsp:sp>
    <dsp:sp modelId="{8B931AA3-DC3B-4434-BB6D-ABD06970EB60}">
      <dsp:nvSpPr>
        <dsp:cNvPr id="0" name=""/>
        <dsp:cNvSpPr/>
      </dsp:nvSpPr>
      <dsp:spPr>
        <a:xfrm>
          <a:off x="3800815" y="702431"/>
          <a:ext cx="272142" cy="3986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6873"/>
              </a:lnTo>
              <a:lnTo>
                <a:pt x="272142" y="398687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6DB7E1-B43A-482B-9E22-0FCD92F25F2A}">
      <dsp:nvSpPr>
        <dsp:cNvPr id="0" name=""/>
        <dsp:cNvSpPr/>
      </dsp:nvSpPr>
      <dsp:spPr>
        <a:xfrm>
          <a:off x="4072957" y="3563932"/>
          <a:ext cx="2177143" cy="2250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Respiration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Nervous Response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Inheritance and Genetics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Genomes and Evolution </a:t>
          </a:r>
        </a:p>
      </dsp:txBody>
      <dsp:txXfrm>
        <a:off x="4136723" y="3627698"/>
        <a:ext cx="2049611" cy="21232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DF0B5-9299-432B-BFFA-37F8A8957408}">
      <dsp:nvSpPr>
        <dsp:cNvPr id="0" name=""/>
        <dsp:cNvSpPr/>
      </dsp:nvSpPr>
      <dsp:spPr>
        <a:xfrm>
          <a:off x="126885" y="1922"/>
          <a:ext cx="2721429" cy="7958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Century Gothic" panose="020B0502020202020204" pitchFamily="34" charset="0"/>
            </a:rPr>
            <a:t>Year 1</a:t>
          </a:r>
        </a:p>
      </dsp:txBody>
      <dsp:txXfrm>
        <a:off x="150196" y="25233"/>
        <a:ext cx="2674807" cy="749273"/>
      </dsp:txXfrm>
    </dsp:sp>
    <dsp:sp modelId="{2C9A8623-9EC6-4C0D-871B-9935EB51943A}">
      <dsp:nvSpPr>
        <dsp:cNvPr id="0" name=""/>
        <dsp:cNvSpPr/>
      </dsp:nvSpPr>
      <dsp:spPr>
        <a:xfrm>
          <a:off x="399028" y="797817"/>
          <a:ext cx="272142" cy="1402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2277"/>
              </a:lnTo>
              <a:lnTo>
                <a:pt x="272142" y="140227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DF9540-23BD-4AE9-B143-5B65A338725C}">
      <dsp:nvSpPr>
        <dsp:cNvPr id="0" name=""/>
        <dsp:cNvSpPr/>
      </dsp:nvSpPr>
      <dsp:spPr>
        <a:xfrm>
          <a:off x="671171" y="1137996"/>
          <a:ext cx="2177143" cy="2124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Biological Molecules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Immune System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Mass Transport in Animals and Plants</a:t>
          </a:r>
          <a:endParaRPr lang="en-US" sz="1400" kern="1200" dirty="0">
            <a:latin typeface="Century Gothic" panose="020B0502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Century Gothic" panose="020B0502020202020204" pitchFamily="34" charset="0"/>
          </a:endParaRPr>
        </a:p>
      </dsp:txBody>
      <dsp:txXfrm>
        <a:off x="733387" y="1200212"/>
        <a:ext cx="2052711" cy="1999765"/>
      </dsp:txXfrm>
    </dsp:sp>
    <dsp:sp modelId="{595FF7CF-6CFA-4911-BF76-AB61B8D6E252}">
      <dsp:nvSpPr>
        <dsp:cNvPr id="0" name=""/>
        <dsp:cNvSpPr/>
      </dsp:nvSpPr>
      <dsp:spPr>
        <a:xfrm>
          <a:off x="399028" y="797817"/>
          <a:ext cx="272142" cy="3835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5493"/>
              </a:lnTo>
              <a:lnTo>
                <a:pt x="272142" y="383549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14EAF-44B0-4657-9B99-D5CB573D426E}">
      <dsp:nvSpPr>
        <dsp:cNvPr id="0" name=""/>
        <dsp:cNvSpPr/>
      </dsp:nvSpPr>
      <dsp:spPr>
        <a:xfrm>
          <a:off x="671171" y="3602372"/>
          <a:ext cx="2177143" cy="2061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entury Gothic" panose="020B0502020202020204" pitchFamily="34" charset="0"/>
            </a:rPr>
            <a:t>Cell Structure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entury Gothic" panose="020B0502020202020204" pitchFamily="34" charset="0"/>
            </a:rPr>
            <a:t>Cell Membranes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entury Gothic" panose="020B0502020202020204" pitchFamily="34" charset="0"/>
            </a:rPr>
            <a:t>DNA,RNA and Proteinsynthesis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entury Gothic" panose="020B0502020202020204" pitchFamily="34" charset="0"/>
            </a:rPr>
            <a:t>Diversity, Classification and Variation  </a:t>
          </a:r>
        </a:p>
      </dsp:txBody>
      <dsp:txXfrm>
        <a:off x="731561" y="3662762"/>
        <a:ext cx="2056363" cy="1941097"/>
      </dsp:txXfrm>
    </dsp:sp>
    <dsp:sp modelId="{D7EC6AC0-7137-445C-AD9A-EB1B88B13B56}">
      <dsp:nvSpPr>
        <dsp:cNvPr id="0" name=""/>
        <dsp:cNvSpPr/>
      </dsp:nvSpPr>
      <dsp:spPr>
        <a:xfrm>
          <a:off x="3528672" y="1922"/>
          <a:ext cx="2721429" cy="700509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Century Gothic" panose="020B0502020202020204" pitchFamily="34" charset="0"/>
            </a:rPr>
            <a:t>Year 2</a:t>
          </a:r>
        </a:p>
      </dsp:txBody>
      <dsp:txXfrm>
        <a:off x="3549189" y="22439"/>
        <a:ext cx="2680395" cy="659475"/>
      </dsp:txXfrm>
    </dsp:sp>
    <dsp:sp modelId="{E06BB72E-B8AF-4678-86AB-F42B8121C672}">
      <dsp:nvSpPr>
        <dsp:cNvPr id="0" name=""/>
        <dsp:cNvSpPr/>
      </dsp:nvSpPr>
      <dsp:spPr>
        <a:xfrm>
          <a:off x="3800815" y="702431"/>
          <a:ext cx="272142" cy="1430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0750"/>
              </a:lnTo>
              <a:lnTo>
                <a:pt x="272142" y="143075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93AF7-6DDF-4DA9-9957-82A8F65B5877}">
      <dsp:nvSpPr>
        <dsp:cNvPr id="0" name=""/>
        <dsp:cNvSpPr/>
      </dsp:nvSpPr>
      <dsp:spPr>
        <a:xfrm>
          <a:off x="4072957" y="1042610"/>
          <a:ext cx="2177143" cy="21811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Photosynthesis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Nutrient Cycles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Ecosystems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Muscle Contraction Homeostasis </a:t>
          </a:r>
        </a:p>
      </dsp:txBody>
      <dsp:txXfrm>
        <a:off x="4136723" y="1106376"/>
        <a:ext cx="2049611" cy="2053611"/>
      </dsp:txXfrm>
    </dsp:sp>
    <dsp:sp modelId="{8B931AA3-DC3B-4434-BB6D-ABD06970EB60}">
      <dsp:nvSpPr>
        <dsp:cNvPr id="0" name=""/>
        <dsp:cNvSpPr/>
      </dsp:nvSpPr>
      <dsp:spPr>
        <a:xfrm>
          <a:off x="3800815" y="702431"/>
          <a:ext cx="272142" cy="3986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6873"/>
              </a:lnTo>
              <a:lnTo>
                <a:pt x="272142" y="398687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6DB7E1-B43A-482B-9E22-0FCD92F25F2A}">
      <dsp:nvSpPr>
        <dsp:cNvPr id="0" name=""/>
        <dsp:cNvSpPr/>
      </dsp:nvSpPr>
      <dsp:spPr>
        <a:xfrm>
          <a:off x="4072957" y="3563932"/>
          <a:ext cx="2177143" cy="2250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Respiration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Nervous Response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Inheritance and Genetics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Genomes and Evolution </a:t>
          </a:r>
        </a:p>
      </dsp:txBody>
      <dsp:txXfrm>
        <a:off x="4136723" y="3627698"/>
        <a:ext cx="2049611" cy="21232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DF0B5-9299-432B-BFFA-37F8A8957408}">
      <dsp:nvSpPr>
        <dsp:cNvPr id="0" name=""/>
        <dsp:cNvSpPr/>
      </dsp:nvSpPr>
      <dsp:spPr>
        <a:xfrm>
          <a:off x="126885" y="1922"/>
          <a:ext cx="2721429" cy="7958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Century Gothic" panose="020B0502020202020204" pitchFamily="34" charset="0"/>
            </a:rPr>
            <a:t>Year 1</a:t>
          </a:r>
        </a:p>
      </dsp:txBody>
      <dsp:txXfrm>
        <a:off x="150196" y="25233"/>
        <a:ext cx="2674807" cy="749273"/>
      </dsp:txXfrm>
    </dsp:sp>
    <dsp:sp modelId="{2C9A8623-9EC6-4C0D-871B-9935EB51943A}">
      <dsp:nvSpPr>
        <dsp:cNvPr id="0" name=""/>
        <dsp:cNvSpPr/>
      </dsp:nvSpPr>
      <dsp:spPr>
        <a:xfrm>
          <a:off x="399028" y="797817"/>
          <a:ext cx="272142" cy="1402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2277"/>
              </a:lnTo>
              <a:lnTo>
                <a:pt x="272142" y="140227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DF9540-23BD-4AE9-B143-5B65A338725C}">
      <dsp:nvSpPr>
        <dsp:cNvPr id="0" name=""/>
        <dsp:cNvSpPr/>
      </dsp:nvSpPr>
      <dsp:spPr>
        <a:xfrm>
          <a:off x="671171" y="1137996"/>
          <a:ext cx="2177143" cy="2124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Biological Molecules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Immune System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Mass Transport in Animals and Plants</a:t>
          </a:r>
          <a:endParaRPr lang="en-US" sz="1400" kern="1200" dirty="0">
            <a:latin typeface="Century Gothic" panose="020B0502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Century Gothic" panose="020B0502020202020204" pitchFamily="34" charset="0"/>
          </a:endParaRPr>
        </a:p>
      </dsp:txBody>
      <dsp:txXfrm>
        <a:off x="733387" y="1200212"/>
        <a:ext cx="2052711" cy="1999765"/>
      </dsp:txXfrm>
    </dsp:sp>
    <dsp:sp modelId="{595FF7CF-6CFA-4911-BF76-AB61B8D6E252}">
      <dsp:nvSpPr>
        <dsp:cNvPr id="0" name=""/>
        <dsp:cNvSpPr/>
      </dsp:nvSpPr>
      <dsp:spPr>
        <a:xfrm>
          <a:off x="399028" y="797817"/>
          <a:ext cx="272142" cy="3835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5493"/>
              </a:lnTo>
              <a:lnTo>
                <a:pt x="272142" y="383549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14EAF-44B0-4657-9B99-D5CB573D426E}">
      <dsp:nvSpPr>
        <dsp:cNvPr id="0" name=""/>
        <dsp:cNvSpPr/>
      </dsp:nvSpPr>
      <dsp:spPr>
        <a:xfrm>
          <a:off x="671171" y="3602372"/>
          <a:ext cx="2177143" cy="2061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entury Gothic" panose="020B0502020202020204" pitchFamily="34" charset="0"/>
            </a:rPr>
            <a:t>Cell Structure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entury Gothic" panose="020B0502020202020204" pitchFamily="34" charset="0"/>
            </a:rPr>
            <a:t>Cell Membranes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entury Gothic" panose="020B0502020202020204" pitchFamily="34" charset="0"/>
            </a:rPr>
            <a:t>DNA,RNA and Proteinsynthesis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entury Gothic" panose="020B0502020202020204" pitchFamily="34" charset="0"/>
            </a:rPr>
            <a:t>Diversity, Classification and Variation  </a:t>
          </a:r>
        </a:p>
      </dsp:txBody>
      <dsp:txXfrm>
        <a:off x="731561" y="3662762"/>
        <a:ext cx="2056363" cy="1941097"/>
      </dsp:txXfrm>
    </dsp:sp>
    <dsp:sp modelId="{D7EC6AC0-7137-445C-AD9A-EB1B88B13B56}">
      <dsp:nvSpPr>
        <dsp:cNvPr id="0" name=""/>
        <dsp:cNvSpPr/>
      </dsp:nvSpPr>
      <dsp:spPr>
        <a:xfrm>
          <a:off x="3528672" y="1922"/>
          <a:ext cx="2721429" cy="700509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Century Gothic" panose="020B0502020202020204" pitchFamily="34" charset="0"/>
            </a:rPr>
            <a:t>Year 2</a:t>
          </a:r>
        </a:p>
      </dsp:txBody>
      <dsp:txXfrm>
        <a:off x="3549189" y="22439"/>
        <a:ext cx="2680395" cy="659475"/>
      </dsp:txXfrm>
    </dsp:sp>
    <dsp:sp modelId="{E06BB72E-B8AF-4678-86AB-F42B8121C672}">
      <dsp:nvSpPr>
        <dsp:cNvPr id="0" name=""/>
        <dsp:cNvSpPr/>
      </dsp:nvSpPr>
      <dsp:spPr>
        <a:xfrm>
          <a:off x="3800815" y="702431"/>
          <a:ext cx="272142" cy="1430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0750"/>
              </a:lnTo>
              <a:lnTo>
                <a:pt x="272142" y="143075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93AF7-6DDF-4DA9-9957-82A8F65B5877}">
      <dsp:nvSpPr>
        <dsp:cNvPr id="0" name=""/>
        <dsp:cNvSpPr/>
      </dsp:nvSpPr>
      <dsp:spPr>
        <a:xfrm>
          <a:off x="4072957" y="1042610"/>
          <a:ext cx="2177143" cy="21811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Photosynthesis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Nutrient Cycles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Ecosystems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Muscle Contraction Homeostasis </a:t>
          </a:r>
        </a:p>
      </dsp:txBody>
      <dsp:txXfrm>
        <a:off x="4136723" y="1106376"/>
        <a:ext cx="2049611" cy="2053611"/>
      </dsp:txXfrm>
    </dsp:sp>
    <dsp:sp modelId="{8B931AA3-DC3B-4434-BB6D-ABD06970EB60}">
      <dsp:nvSpPr>
        <dsp:cNvPr id="0" name=""/>
        <dsp:cNvSpPr/>
      </dsp:nvSpPr>
      <dsp:spPr>
        <a:xfrm>
          <a:off x="3800815" y="702431"/>
          <a:ext cx="272142" cy="3986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6873"/>
              </a:lnTo>
              <a:lnTo>
                <a:pt x="272142" y="398687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6DB7E1-B43A-482B-9E22-0FCD92F25F2A}">
      <dsp:nvSpPr>
        <dsp:cNvPr id="0" name=""/>
        <dsp:cNvSpPr/>
      </dsp:nvSpPr>
      <dsp:spPr>
        <a:xfrm>
          <a:off x="4072957" y="3563932"/>
          <a:ext cx="2177143" cy="2250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Respiration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Nervous Response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Inheritance and Genetics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Genomes and Evolution </a:t>
          </a:r>
        </a:p>
      </dsp:txBody>
      <dsp:txXfrm>
        <a:off x="4136723" y="3627698"/>
        <a:ext cx="2049611" cy="21232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DF0B5-9299-432B-BFFA-37F8A8957408}">
      <dsp:nvSpPr>
        <dsp:cNvPr id="0" name=""/>
        <dsp:cNvSpPr/>
      </dsp:nvSpPr>
      <dsp:spPr>
        <a:xfrm>
          <a:off x="126885" y="1922"/>
          <a:ext cx="2721429" cy="7958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Century Gothic" panose="020B0502020202020204" pitchFamily="34" charset="0"/>
            </a:rPr>
            <a:t>Year 1</a:t>
          </a:r>
        </a:p>
      </dsp:txBody>
      <dsp:txXfrm>
        <a:off x="150196" y="25233"/>
        <a:ext cx="2674807" cy="749273"/>
      </dsp:txXfrm>
    </dsp:sp>
    <dsp:sp modelId="{2C9A8623-9EC6-4C0D-871B-9935EB51943A}">
      <dsp:nvSpPr>
        <dsp:cNvPr id="0" name=""/>
        <dsp:cNvSpPr/>
      </dsp:nvSpPr>
      <dsp:spPr>
        <a:xfrm>
          <a:off x="399028" y="797817"/>
          <a:ext cx="272142" cy="1402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2277"/>
              </a:lnTo>
              <a:lnTo>
                <a:pt x="272142" y="140227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DF9540-23BD-4AE9-B143-5B65A338725C}">
      <dsp:nvSpPr>
        <dsp:cNvPr id="0" name=""/>
        <dsp:cNvSpPr/>
      </dsp:nvSpPr>
      <dsp:spPr>
        <a:xfrm>
          <a:off x="671171" y="1137996"/>
          <a:ext cx="2177143" cy="2124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Biological Molecules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Immune System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Mass Transport in Animals and Plants</a:t>
          </a:r>
          <a:endParaRPr lang="en-US" sz="1400" kern="1200" dirty="0">
            <a:latin typeface="Century Gothic" panose="020B0502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Century Gothic" panose="020B0502020202020204" pitchFamily="34" charset="0"/>
          </a:endParaRPr>
        </a:p>
      </dsp:txBody>
      <dsp:txXfrm>
        <a:off x="733387" y="1200212"/>
        <a:ext cx="2052711" cy="1999765"/>
      </dsp:txXfrm>
    </dsp:sp>
    <dsp:sp modelId="{595FF7CF-6CFA-4911-BF76-AB61B8D6E252}">
      <dsp:nvSpPr>
        <dsp:cNvPr id="0" name=""/>
        <dsp:cNvSpPr/>
      </dsp:nvSpPr>
      <dsp:spPr>
        <a:xfrm>
          <a:off x="399028" y="797817"/>
          <a:ext cx="272142" cy="3835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5493"/>
              </a:lnTo>
              <a:lnTo>
                <a:pt x="272142" y="383549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14EAF-44B0-4657-9B99-D5CB573D426E}">
      <dsp:nvSpPr>
        <dsp:cNvPr id="0" name=""/>
        <dsp:cNvSpPr/>
      </dsp:nvSpPr>
      <dsp:spPr>
        <a:xfrm>
          <a:off x="671171" y="3602372"/>
          <a:ext cx="2177143" cy="2061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entury Gothic" panose="020B0502020202020204" pitchFamily="34" charset="0"/>
            </a:rPr>
            <a:t>Cell Structure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entury Gothic" panose="020B0502020202020204" pitchFamily="34" charset="0"/>
            </a:rPr>
            <a:t>Cell Membranes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entury Gothic" panose="020B0502020202020204" pitchFamily="34" charset="0"/>
            </a:rPr>
            <a:t>DNA,RNA and Proteinsynthesis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entury Gothic" panose="020B0502020202020204" pitchFamily="34" charset="0"/>
            </a:rPr>
            <a:t>Diversity, Classification and Variation  </a:t>
          </a:r>
        </a:p>
      </dsp:txBody>
      <dsp:txXfrm>
        <a:off x="731561" y="3662762"/>
        <a:ext cx="2056363" cy="1941097"/>
      </dsp:txXfrm>
    </dsp:sp>
    <dsp:sp modelId="{D7EC6AC0-7137-445C-AD9A-EB1B88B13B56}">
      <dsp:nvSpPr>
        <dsp:cNvPr id="0" name=""/>
        <dsp:cNvSpPr/>
      </dsp:nvSpPr>
      <dsp:spPr>
        <a:xfrm>
          <a:off x="3528672" y="1922"/>
          <a:ext cx="2721429" cy="700509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Century Gothic" panose="020B0502020202020204" pitchFamily="34" charset="0"/>
            </a:rPr>
            <a:t>Year 2</a:t>
          </a:r>
        </a:p>
      </dsp:txBody>
      <dsp:txXfrm>
        <a:off x="3549189" y="22439"/>
        <a:ext cx="2680395" cy="659475"/>
      </dsp:txXfrm>
    </dsp:sp>
    <dsp:sp modelId="{E06BB72E-B8AF-4678-86AB-F42B8121C672}">
      <dsp:nvSpPr>
        <dsp:cNvPr id="0" name=""/>
        <dsp:cNvSpPr/>
      </dsp:nvSpPr>
      <dsp:spPr>
        <a:xfrm>
          <a:off x="3800815" y="702431"/>
          <a:ext cx="272142" cy="1430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0750"/>
              </a:lnTo>
              <a:lnTo>
                <a:pt x="272142" y="143075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93AF7-6DDF-4DA9-9957-82A8F65B5877}">
      <dsp:nvSpPr>
        <dsp:cNvPr id="0" name=""/>
        <dsp:cNvSpPr/>
      </dsp:nvSpPr>
      <dsp:spPr>
        <a:xfrm>
          <a:off x="4072957" y="1042610"/>
          <a:ext cx="2177143" cy="21811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Photosynthesis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Nutrient Cycles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Ecosystems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Muscle Contraction Homeostasis </a:t>
          </a:r>
        </a:p>
      </dsp:txBody>
      <dsp:txXfrm>
        <a:off x="4136723" y="1106376"/>
        <a:ext cx="2049611" cy="2053611"/>
      </dsp:txXfrm>
    </dsp:sp>
    <dsp:sp modelId="{8B931AA3-DC3B-4434-BB6D-ABD06970EB60}">
      <dsp:nvSpPr>
        <dsp:cNvPr id="0" name=""/>
        <dsp:cNvSpPr/>
      </dsp:nvSpPr>
      <dsp:spPr>
        <a:xfrm>
          <a:off x="3800815" y="702431"/>
          <a:ext cx="272142" cy="3986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6873"/>
              </a:lnTo>
              <a:lnTo>
                <a:pt x="272142" y="398687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6DB7E1-B43A-482B-9E22-0FCD92F25F2A}">
      <dsp:nvSpPr>
        <dsp:cNvPr id="0" name=""/>
        <dsp:cNvSpPr/>
      </dsp:nvSpPr>
      <dsp:spPr>
        <a:xfrm>
          <a:off x="4072957" y="3563932"/>
          <a:ext cx="2177143" cy="2250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Respiration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Nervous Response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Inheritance and Genetics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Genomes and Evolution </a:t>
          </a:r>
        </a:p>
      </dsp:txBody>
      <dsp:txXfrm>
        <a:off x="4136723" y="3627698"/>
        <a:ext cx="2049611" cy="21232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DF0B5-9299-432B-BFFA-37F8A8957408}">
      <dsp:nvSpPr>
        <dsp:cNvPr id="0" name=""/>
        <dsp:cNvSpPr/>
      </dsp:nvSpPr>
      <dsp:spPr>
        <a:xfrm>
          <a:off x="126885" y="1922"/>
          <a:ext cx="2721429" cy="7958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Century Gothic" panose="020B0502020202020204" pitchFamily="34" charset="0"/>
            </a:rPr>
            <a:t>Year 1</a:t>
          </a:r>
        </a:p>
      </dsp:txBody>
      <dsp:txXfrm>
        <a:off x="150196" y="25233"/>
        <a:ext cx="2674807" cy="749273"/>
      </dsp:txXfrm>
    </dsp:sp>
    <dsp:sp modelId="{2C9A8623-9EC6-4C0D-871B-9935EB51943A}">
      <dsp:nvSpPr>
        <dsp:cNvPr id="0" name=""/>
        <dsp:cNvSpPr/>
      </dsp:nvSpPr>
      <dsp:spPr>
        <a:xfrm>
          <a:off x="399028" y="797817"/>
          <a:ext cx="272142" cy="1402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2277"/>
              </a:lnTo>
              <a:lnTo>
                <a:pt x="272142" y="140227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DF9540-23BD-4AE9-B143-5B65A338725C}">
      <dsp:nvSpPr>
        <dsp:cNvPr id="0" name=""/>
        <dsp:cNvSpPr/>
      </dsp:nvSpPr>
      <dsp:spPr>
        <a:xfrm>
          <a:off x="671171" y="1137996"/>
          <a:ext cx="2177143" cy="2124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Biological Molecules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Immune System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Mass Transport in Animals and Plants</a:t>
          </a:r>
          <a:endParaRPr lang="en-US" sz="1400" kern="1200" dirty="0">
            <a:latin typeface="Century Gothic" panose="020B0502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Century Gothic" panose="020B0502020202020204" pitchFamily="34" charset="0"/>
          </a:endParaRPr>
        </a:p>
      </dsp:txBody>
      <dsp:txXfrm>
        <a:off x="733387" y="1200212"/>
        <a:ext cx="2052711" cy="1999765"/>
      </dsp:txXfrm>
    </dsp:sp>
    <dsp:sp modelId="{595FF7CF-6CFA-4911-BF76-AB61B8D6E252}">
      <dsp:nvSpPr>
        <dsp:cNvPr id="0" name=""/>
        <dsp:cNvSpPr/>
      </dsp:nvSpPr>
      <dsp:spPr>
        <a:xfrm>
          <a:off x="399028" y="797817"/>
          <a:ext cx="272142" cy="3835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5493"/>
              </a:lnTo>
              <a:lnTo>
                <a:pt x="272142" y="383549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14EAF-44B0-4657-9B99-D5CB573D426E}">
      <dsp:nvSpPr>
        <dsp:cNvPr id="0" name=""/>
        <dsp:cNvSpPr/>
      </dsp:nvSpPr>
      <dsp:spPr>
        <a:xfrm>
          <a:off x="671171" y="3602372"/>
          <a:ext cx="2177143" cy="2061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entury Gothic" panose="020B0502020202020204" pitchFamily="34" charset="0"/>
            </a:rPr>
            <a:t>Cell Structure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entury Gothic" panose="020B0502020202020204" pitchFamily="34" charset="0"/>
            </a:rPr>
            <a:t>Cell Membranes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entury Gothic" panose="020B0502020202020204" pitchFamily="34" charset="0"/>
            </a:rPr>
            <a:t>DNA,RNA and Proteinsynthesis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entury Gothic" panose="020B0502020202020204" pitchFamily="34" charset="0"/>
            </a:rPr>
            <a:t>Diversity, Classification and Variation  </a:t>
          </a:r>
        </a:p>
      </dsp:txBody>
      <dsp:txXfrm>
        <a:off x="731561" y="3662762"/>
        <a:ext cx="2056363" cy="1941097"/>
      </dsp:txXfrm>
    </dsp:sp>
    <dsp:sp modelId="{D7EC6AC0-7137-445C-AD9A-EB1B88B13B56}">
      <dsp:nvSpPr>
        <dsp:cNvPr id="0" name=""/>
        <dsp:cNvSpPr/>
      </dsp:nvSpPr>
      <dsp:spPr>
        <a:xfrm>
          <a:off x="3528672" y="1922"/>
          <a:ext cx="2721429" cy="700509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Century Gothic" panose="020B0502020202020204" pitchFamily="34" charset="0"/>
            </a:rPr>
            <a:t>Year 2</a:t>
          </a:r>
        </a:p>
      </dsp:txBody>
      <dsp:txXfrm>
        <a:off x="3549189" y="22439"/>
        <a:ext cx="2680395" cy="659475"/>
      </dsp:txXfrm>
    </dsp:sp>
    <dsp:sp modelId="{E06BB72E-B8AF-4678-86AB-F42B8121C672}">
      <dsp:nvSpPr>
        <dsp:cNvPr id="0" name=""/>
        <dsp:cNvSpPr/>
      </dsp:nvSpPr>
      <dsp:spPr>
        <a:xfrm>
          <a:off x="3800815" y="702431"/>
          <a:ext cx="272142" cy="1430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0750"/>
              </a:lnTo>
              <a:lnTo>
                <a:pt x="272142" y="143075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93AF7-6DDF-4DA9-9957-82A8F65B5877}">
      <dsp:nvSpPr>
        <dsp:cNvPr id="0" name=""/>
        <dsp:cNvSpPr/>
      </dsp:nvSpPr>
      <dsp:spPr>
        <a:xfrm>
          <a:off x="4072957" y="1042610"/>
          <a:ext cx="2177143" cy="21811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Photosynthesis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Nutrient Cycles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Ecosystems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Muscle Contraction Homeostasis </a:t>
          </a:r>
        </a:p>
      </dsp:txBody>
      <dsp:txXfrm>
        <a:off x="4136723" y="1106376"/>
        <a:ext cx="2049611" cy="2053611"/>
      </dsp:txXfrm>
    </dsp:sp>
    <dsp:sp modelId="{8B931AA3-DC3B-4434-BB6D-ABD06970EB60}">
      <dsp:nvSpPr>
        <dsp:cNvPr id="0" name=""/>
        <dsp:cNvSpPr/>
      </dsp:nvSpPr>
      <dsp:spPr>
        <a:xfrm>
          <a:off x="3800815" y="702431"/>
          <a:ext cx="272142" cy="3986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6873"/>
              </a:lnTo>
              <a:lnTo>
                <a:pt x="272142" y="398687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6DB7E1-B43A-482B-9E22-0FCD92F25F2A}">
      <dsp:nvSpPr>
        <dsp:cNvPr id="0" name=""/>
        <dsp:cNvSpPr/>
      </dsp:nvSpPr>
      <dsp:spPr>
        <a:xfrm>
          <a:off x="4072957" y="3563932"/>
          <a:ext cx="2177143" cy="2250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Respiration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Nervous Response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Inheritance and Genetics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Genomes and Evolution </a:t>
          </a:r>
        </a:p>
      </dsp:txBody>
      <dsp:txXfrm>
        <a:off x="4136723" y="3627698"/>
        <a:ext cx="2049611" cy="2123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94727E9E-1D91-4F38-B18E-3F141A13A2A3}" type="datetimeFigureOut">
              <a:rPr lang="en-GB" smtClean="0"/>
              <a:pPr/>
              <a:t>13/11/2023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312E955C-49C6-45E7-A170-87E417CCC48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619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/>
              <a:t>Review end of topic assessments:</a:t>
            </a:r>
            <a:endParaRPr lang="en-US" dirty="0"/>
          </a:p>
          <a:p>
            <a:pPr marL="228600"/>
            <a:r>
              <a:rPr lang="en-GB" dirty="0"/>
              <a:t>- Currently are not fit for purpose</a:t>
            </a:r>
            <a:endParaRPr lang="en-US" dirty="0"/>
          </a:p>
          <a:p>
            <a:pPr marL="228600"/>
            <a:r>
              <a:rPr lang="en-GB" dirty="0"/>
              <a:t>- Write our own assessments with a higher total mark</a:t>
            </a:r>
            <a:endParaRPr lang="en-US" dirty="0"/>
          </a:p>
          <a:p>
            <a:pPr marL="228600"/>
            <a:r>
              <a:rPr lang="en-GB" dirty="0"/>
              <a:t>- Include one question per assessment which focusses on a previous topic</a:t>
            </a:r>
            <a:endParaRPr lang="en-US" dirty="0"/>
          </a:p>
          <a:p>
            <a:pPr marL="228600"/>
            <a:endParaRPr lang="en-GB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Order of Teaching: </a:t>
            </a:r>
            <a:endParaRPr lang="en-US" dirty="0"/>
          </a:p>
          <a:p>
            <a:pPr marL="228600"/>
            <a:r>
              <a:rPr lang="en-GB" dirty="0"/>
              <a:t>- Create a curriculum map, outlining the assessment points and expected completion dates</a:t>
            </a:r>
            <a:endParaRPr lang="en-US" dirty="0"/>
          </a:p>
          <a:p>
            <a:pPr marL="228600"/>
            <a:r>
              <a:rPr lang="en-GB" dirty="0"/>
              <a:t>- Allow time for proper study of the required </a:t>
            </a:r>
            <a:r>
              <a:rPr lang="en-GB" dirty="0" err="1"/>
              <a:t>pracitcals</a:t>
            </a:r>
          </a:p>
          <a:p>
            <a:pPr marL="228600"/>
            <a:r>
              <a:rPr lang="en-GB" dirty="0"/>
              <a:t>- Allow time for the proper study of Maths in Biology 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Intervention : </a:t>
            </a:r>
            <a:endParaRPr lang="en-US" dirty="0"/>
          </a:p>
          <a:p>
            <a:pPr marL="228600"/>
            <a:r>
              <a:rPr lang="en-GB" dirty="0"/>
              <a:t>- Review current working-at grades for students </a:t>
            </a:r>
            <a:endParaRPr lang="en-US" dirty="0"/>
          </a:p>
          <a:p>
            <a:pPr marL="228600"/>
            <a:r>
              <a:rPr lang="en-GB" dirty="0"/>
              <a:t>- Identify those who are not achieving target grade and invite them for intervention in September</a:t>
            </a:r>
            <a:endParaRPr lang="en-US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D4E5D-F89C-4E8F-8464-3AEBBEF722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831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/>
              <a:t>Review end of topic assessments:</a:t>
            </a:r>
            <a:endParaRPr lang="en-US" dirty="0"/>
          </a:p>
          <a:p>
            <a:pPr marL="228600"/>
            <a:r>
              <a:rPr lang="en-GB" dirty="0"/>
              <a:t>- Currently are not fit for purpose</a:t>
            </a:r>
            <a:endParaRPr lang="en-US" dirty="0"/>
          </a:p>
          <a:p>
            <a:pPr marL="228600"/>
            <a:r>
              <a:rPr lang="en-GB" dirty="0"/>
              <a:t>- Write our own assessments with a higher total mark</a:t>
            </a:r>
            <a:endParaRPr lang="en-US" dirty="0"/>
          </a:p>
          <a:p>
            <a:pPr marL="228600"/>
            <a:r>
              <a:rPr lang="en-GB" dirty="0"/>
              <a:t>- Include one question per assessment which focusses on a previous topic</a:t>
            </a:r>
            <a:endParaRPr lang="en-US" dirty="0"/>
          </a:p>
          <a:p>
            <a:pPr marL="228600"/>
            <a:endParaRPr lang="en-GB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Order of Teaching: </a:t>
            </a:r>
            <a:endParaRPr lang="en-US" dirty="0"/>
          </a:p>
          <a:p>
            <a:pPr marL="228600"/>
            <a:r>
              <a:rPr lang="en-GB" dirty="0"/>
              <a:t>- Create a curriculum map, outlining the assessment points and expected completion dates</a:t>
            </a:r>
            <a:endParaRPr lang="en-US" dirty="0"/>
          </a:p>
          <a:p>
            <a:pPr marL="228600"/>
            <a:r>
              <a:rPr lang="en-GB" dirty="0"/>
              <a:t>- Allow time for proper study of the required </a:t>
            </a:r>
            <a:r>
              <a:rPr lang="en-GB" dirty="0" err="1"/>
              <a:t>pracitcals</a:t>
            </a:r>
          </a:p>
          <a:p>
            <a:pPr marL="228600"/>
            <a:r>
              <a:rPr lang="en-GB" dirty="0"/>
              <a:t>- Allow time for the proper study of Maths in Biology 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Intervention : </a:t>
            </a:r>
            <a:endParaRPr lang="en-US" dirty="0"/>
          </a:p>
          <a:p>
            <a:pPr marL="228600"/>
            <a:r>
              <a:rPr lang="en-GB" dirty="0"/>
              <a:t>- Review current working-at grades for students </a:t>
            </a:r>
            <a:endParaRPr lang="en-US" dirty="0"/>
          </a:p>
          <a:p>
            <a:pPr marL="228600"/>
            <a:r>
              <a:rPr lang="en-GB" dirty="0"/>
              <a:t>- Identify those who are not achieving target grade and invite them for intervention in September</a:t>
            </a:r>
            <a:endParaRPr lang="en-US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D4E5D-F89C-4E8F-8464-3AEBBEF722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860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/>
              <a:t>Review end of topic assessments:</a:t>
            </a:r>
            <a:endParaRPr lang="en-US" dirty="0"/>
          </a:p>
          <a:p>
            <a:pPr marL="228600"/>
            <a:r>
              <a:rPr lang="en-GB" dirty="0"/>
              <a:t>- Currently are not fit for purpose</a:t>
            </a:r>
            <a:endParaRPr lang="en-US" dirty="0"/>
          </a:p>
          <a:p>
            <a:pPr marL="228600"/>
            <a:r>
              <a:rPr lang="en-GB" dirty="0"/>
              <a:t>- Write our own assessments with a higher total mark</a:t>
            </a:r>
            <a:endParaRPr lang="en-US" dirty="0"/>
          </a:p>
          <a:p>
            <a:pPr marL="228600"/>
            <a:r>
              <a:rPr lang="en-GB" dirty="0"/>
              <a:t>- Include one question per assessment which focusses on a previous topic</a:t>
            </a:r>
            <a:endParaRPr lang="en-US" dirty="0"/>
          </a:p>
          <a:p>
            <a:pPr marL="228600"/>
            <a:endParaRPr lang="en-GB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Order of Teaching: </a:t>
            </a:r>
            <a:endParaRPr lang="en-US" dirty="0"/>
          </a:p>
          <a:p>
            <a:pPr marL="228600"/>
            <a:r>
              <a:rPr lang="en-GB" dirty="0"/>
              <a:t>- Create a curriculum map, outlining the assessment points and expected completion dates</a:t>
            </a:r>
            <a:endParaRPr lang="en-US" dirty="0"/>
          </a:p>
          <a:p>
            <a:pPr marL="228600"/>
            <a:r>
              <a:rPr lang="en-GB" dirty="0"/>
              <a:t>- Allow time for proper study of the required </a:t>
            </a:r>
            <a:r>
              <a:rPr lang="en-GB" dirty="0" err="1"/>
              <a:t>pracitcals</a:t>
            </a:r>
          </a:p>
          <a:p>
            <a:pPr marL="228600"/>
            <a:r>
              <a:rPr lang="en-GB" dirty="0"/>
              <a:t>- Allow time for the proper study of Maths in Biology 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Intervention : </a:t>
            </a:r>
            <a:endParaRPr lang="en-US" dirty="0"/>
          </a:p>
          <a:p>
            <a:pPr marL="228600"/>
            <a:r>
              <a:rPr lang="en-GB" dirty="0"/>
              <a:t>- Review current working-at grades for students </a:t>
            </a:r>
            <a:endParaRPr lang="en-US" dirty="0"/>
          </a:p>
          <a:p>
            <a:pPr marL="228600"/>
            <a:r>
              <a:rPr lang="en-GB" dirty="0"/>
              <a:t>- Identify those who are not achieving target grade and invite them for intervention in September</a:t>
            </a:r>
            <a:endParaRPr lang="en-US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D4E5D-F89C-4E8F-8464-3AEBBEF722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242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/>
              <a:t>Review end of topic assessments:</a:t>
            </a:r>
            <a:endParaRPr lang="en-US" dirty="0"/>
          </a:p>
          <a:p>
            <a:pPr marL="228600"/>
            <a:r>
              <a:rPr lang="en-GB" dirty="0"/>
              <a:t>- Currently are not fit for purpose</a:t>
            </a:r>
            <a:endParaRPr lang="en-US" dirty="0"/>
          </a:p>
          <a:p>
            <a:pPr marL="228600"/>
            <a:r>
              <a:rPr lang="en-GB" dirty="0"/>
              <a:t>- Write our own assessments with a higher total mark</a:t>
            </a:r>
            <a:endParaRPr lang="en-US" dirty="0"/>
          </a:p>
          <a:p>
            <a:pPr marL="228600"/>
            <a:r>
              <a:rPr lang="en-GB" dirty="0"/>
              <a:t>- Include one question per assessment which focusses on a previous topic</a:t>
            </a:r>
            <a:endParaRPr lang="en-US" dirty="0"/>
          </a:p>
          <a:p>
            <a:pPr marL="228600"/>
            <a:endParaRPr lang="en-GB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Order of Teaching: </a:t>
            </a:r>
            <a:endParaRPr lang="en-US" dirty="0"/>
          </a:p>
          <a:p>
            <a:pPr marL="228600"/>
            <a:r>
              <a:rPr lang="en-GB" dirty="0"/>
              <a:t>- Create a curriculum map, outlining the assessment points and expected completion dates</a:t>
            </a:r>
            <a:endParaRPr lang="en-US" dirty="0"/>
          </a:p>
          <a:p>
            <a:pPr marL="228600"/>
            <a:r>
              <a:rPr lang="en-GB" dirty="0"/>
              <a:t>- Allow time for proper study of the required </a:t>
            </a:r>
            <a:r>
              <a:rPr lang="en-GB" dirty="0" err="1"/>
              <a:t>pracitcals</a:t>
            </a:r>
          </a:p>
          <a:p>
            <a:pPr marL="228600"/>
            <a:r>
              <a:rPr lang="en-GB" dirty="0"/>
              <a:t>- Allow time for the proper study of Maths in Biology 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Intervention : </a:t>
            </a:r>
            <a:endParaRPr lang="en-US" dirty="0"/>
          </a:p>
          <a:p>
            <a:pPr marL="228600"/>
            <a:r>
              <a:rPr lang="en-GB" dirty="0"/>
              <a:t>- Review current working-at grades for students </a:t>
            </a:r>
            <a:endParaRPr lang="en-US" dirty="0"/>
          </a:p>
          <a:p>
            <a:pPr marL="228600"/>
            <a:r>
              <a:rPr lang="en-GB" dirty="0"/>
              <a:t>- Identify those who are not achieving target grade and invite them for intervention in September</a:t>
            </a:r>
            <a:endParaRPr lang="en-US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D4E5D-F89C-4E8F-8464-3AEBBEF722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745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/>
              <a:t>Review end of topic assessments:</a:t>
            </a:r>
            <a:endParaRPr lang="en-US" dirty="0"/>
          </a:p>
          <a:p>
            <a:pPr marL="228600"/>
            <a:r>
              <a:rPr lang="en-GB" dirty="0"/>
              <a:t>- Currently are not fit for purpose</a:t>
            </a:r>
            <a:endParaRPr lang="en-US" dirty="0"/>
          </a:p>
          <a:p>
            <a:pPr marL="228600"/>
            <a:r>
              <a:rPr lang="en-GB" dirty="0"/>
              <a:t>- Write our own assessments with a higher total mark</a:t>
            </a:r>
            <a:endParaRPr lang="en-US" dirty="0"/>
          </a:p>
          <a:p>
            <a:pPr marL="228600"/>
            <a:r>
              <a:rPr lang="en-GB" dirty="0"/>
              <a:t>- Include one question per assessment which focusses on a previous topic</a:t>
            </a:r>
            <a:endParaRPr lang="en-US" dirty="0"/>
          </a:p>
          <a:p>
            <a:pPr marL="228600"/>
            <a:endParaRPr lang="en-GB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Order of Teaching: </a:t>
            </a:r>
            <a:endParaRPr lang="en-US" dirty="0"/>
          </a:p>
          <a:p>
            <a:pPr marL="228600"/>
            <a:r>
              <a:rPr lang="en-GB" dirty="0"/>
              <a:t>- Create a curriculum map, outlining the assessment points and expected completion dates</a:t>
            </a:r>
            <a:endParaRPr lang="en-US" dirty="0"/>
          </a:p>
          <a:p>
            <a:pPr marL="228600"/>
            <a:r>
              <a:rPr lang="en-GB" dirty="0"/>
              <a:t>- Allow time for proper study of the required </a:t>
            </a:r>
            <a:r>
              <a:rPr lang="en-GB" dirty="0" err="1"/>
              <a:t>pracitcals</a:t>
            </a:r>
          </a:p>
          <a:p>
            <a:pPr marL="228600"/>
            <a:r>
              <a:rPr lang="en-GB" dirty="0"/>
              <a:t>- Allow time for the proper study of Maths in Biology 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Intervention : </a:t>
            </a:r>
            <a:endParaRPr lang="en-US" dirty="0"/>
          </a:p>
          <a:p>
            <a:pPr marL="228600"/>
            <a:r>
              <a:rPr lang="en-GB" dirty="0"/>
              <a:t>- Review current working-at grades for students </a:t>
            </a:r>
            <a:endParaRPr lang="en-US" dirty="0"/>
          </a:p>
          <a:p>
            <a:pPr marL="228600"/>
            <a:r>
              <a:rPr lang="en-GB" dirty="0"/>
              <a:t>- Identify those who are not achieving target grade and invite them for intervention in September</a:t>
            </a:r>
            <a:endParaRPr lang="en-US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D4E5D-F89C-4E8F-8464-3AEBBEF722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195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/>
              <a:t>Review end of topic assessments:</a:t>
            </a:r>
            <a:endParaRPr lang="en-US" dirty="0"/>
          </a:p>
          <a:p>
            <a:pPr marL="228600"/>
            <a:r>
              <a:rPr lang="en-GB" dirty="0"/>
              <a:t>- Currently are not fit for purpose</a:t>
            </a:r>
            <a:endParaRPr lang="en-US" dirty="0"/>
          </a:p>
          <a:p>
            <a:pPr marL="228600"/>
            <a:r>
              <a:rPr lang="en-GB" dirty="0"/>
              <a:t>- Write our own assessments with a higher total mark</a:t>
            </a:r>
            <a:endParaRPr lang="en-US" dirty="0"/>
          </a:p>
          <a:p>
            <a:pPr marL="228600"/>
            <a:r>
              <a:rPr lang="en-GB" dirty="0"/>
              <a:t>- Include one question per assessment which focusses on a previous topic</a:t>
            </a:r>
            <a:endParaRPr lang="en-US" dirty="0"/>
          </a:p>
          <a:p>
            <a:pPr marL="228600"/>
            <a:endParaRPr lang="en-GB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Order of Teaching: </a:t>
            </a:r>
            <a:endParaRPr lang="en-US" dirty="0"/>
          </a:p>
          <a:p>
            <a:pPr marL="228600"/>
            <a:r>
              <a:rPr lang="en-GB" dirty="0"/>
              <a:t>- Create a curriculum map, outlining the assessment points and expected completion dates</a:t>
            </a:r>
            <a:endParaRPr lang="en-US" dirty="0"/>
          </a:p>
          <a:p>
            <a:pPr marL="228600"/>
            <a:r>
              <a:rPr lang="en-GB" dirty="0"/>
              <a:t>- Allow time for proper study of the required </a:t>
            </a:r>
            <a:r>
              <a:rPr lang="en-GB" dirty="0" err="1"/>
              <a:t>pracitcals</a:t>
            </a:r>
          </a:p>
          <a:p>
            <a:pPr marL="228600"/>
            <a:r>
              <a:rPr lang="en-GB" dirty="0"/>
              <a:t>- Allow time for the proper study of Maths in Biology 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Intervention : </a:t>
            </a:r>
            <a:endParaRPr lang="en-US" dirty="0"/>
          </a:p>
          <a:p>
            <a:pPr marL="228600"/>
            <a:r>
              <a:rPr lang="en-GB" dirty="0"/>
              <a:t>- Review current working-at grades for students </a:t>
            </a:r>
            <a:endParaRPr lang="en-US" dirty="0"/>
          </a:p>
          <a:p>
            <a:pPr marL="228600"/>
            <a:r>
              <a:rPr lang="en-GB" dirty="0"/>
              <a:t>- Identify those who are not achieving target grade and invite them for intervention in September</a:t>
            </a:r>
            <a:endParaRPr lang="en-US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D4E5D-F89C-4E8F-8464-3AEBBEF722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861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/>
              <a:t>Review end of topic assessments:</a:t>
            </a:r>
            <a:endParaRPr lang="en-US" dirty="0"/>
          </a:p>
          <a:p>
            <a:pPr marL="228600"/>
            <a:r>
              <a:rPr lang="en-GB" dirty="0"/>
              <a:t>- Currently are not fit for purpose</a:t>
            </a:r>
            <a:endParaRPr lang="en-US" dirty="0"/>
          </a:p>
          <a:p>
            <a:pPr marL="228600"/>
            <a:r>
              <a:rPr lang="en-GB" dirty="0"/>
              <a:t>- Write our own assessments with a higher total mark</a:t>
            </a:r>
            <a:endParaRPr lang="en-US" dirty="0"/>
          </a:p>
          <a:p>
            <a:pPr marL="228600"/>
            <a:r>
              <a:rPr lang="en-GB" dirty="0"/>
              <a:t>- Include one question per assessment which focusses on a previous topic</a:t>
            </a:r>
            <a:endParaRPr lang="en-US" dirty="0"/>
          </a:p>
          <a:p>
            <a:pPr marL="228600"/>
            <a:endParaRPr lang="en-GB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Order of Teaching: </a:t>
            </a:r>
            <a:endParaRPr lang="en-US" dirty="0"/>
          </a:p>
          <a:p>
            <a:pPr marL="228600"/>
            <a:r>
              <a:rPr lang="en-GB" dirty="0"/>
              <a:t>- Create a curriculum map, outlining the assessment points and expected completion dates</a:t>
            </a:r>
            <a:endParaRPr lang="en-US" dirty="0"/>
          </a:p>
          <a:p>
            <a:pPr marL="228600"/>
            <a:r>
              <a:rPr lang="en-GB" dirty="0"/>
              <a:t>- Allow time for proper study of the required </a:t>
            </a:r>
            <a:r>
              <a:rPr lang="en-GB" dirty="0" err="1"/>
              <a:t>pracitcals</a:t>
            </a:r>
          </a:p>
          <a:p>
            <a:pPr marL="228600"/>
            <a:r>
              <a:rPr lang="en-GB" dirty="0"/>
              <a:t>- Allow time for the proper study of Maths in Biology 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Intervention : </a:t>
            </a:r>
            <a:endParaRPr lang="en-US" dirty="0"/>
          </a:p>
          <a:p>
            <a:pPr marL="228600"/>
            <a:r>
              <a:rPr lang="en-GB" dirty="0"/>
              <a:t>- Review current working-at grades for students </a:t>
            </a:r>
            <a:endParaRPr lang="en-US" dirty="0"/>
          </a:p>
          <a:p>
            <a:pPr marL="228600"/>
            <a:r>
              <a:rPr lang="en-GB" dirty="0"/>
              <a:t>- Identify those who are not achieving target grade and invite them for intervention in September</a:t>
            </a:r>
            <a:endParaRPr lang="en-US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D4E5D-F89C-4E8F-8464-3AEBBEF722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774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/>
              <a:t>Review end of topic assessments:</a:t>
            </a:r>
            <a:endParaRPr lang="en-US" dirty="0"/>
          </a:p>
          <a:p>
            <a:pPr marL="228600"/>
            <a:r>
              <a:rPr lang="en-GB" dirty="0"/>
              <a:t>- Currently are not fit for purpose</a:t>
            </a:r>
            <a:endParaRPr lang="en-US" dirty="0"/>
          </a:p>
          <a:p>
            <a:pPr marL="228600"/>
            <a:r>
              <a:rPr lang="en-GB" dirty="0"/>
              <a:t>- Write our own assessments with a higher total mark</a:t>
            </a:r>
            <a:endParaRPr lang="en-US" dirty="0"/>
          </a:p>
          <a:p>
            <a:pPr marL="228600"/>
            <a:r>
              <a:rPr lang="en-GB" dirty="0"/>
              <a:t>- Include one question per assessment which focusses on a previous topic</a:t>
            </a:r>
            <a:endParaRPr lang="en-US" dirty="0"/>
          </a:p>
          <a:p>
            <a:pPr marL="228600"/>
            <a:endParaRPr lang="en-GB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Order of Teaching: </a:t>
            </a:r>
            <a:endParaRPr lang="en-US" dirty="0"/>
          </a:p>
          <a:p>
            <a:pPr marL="228600"/>
            <a:r>
              <a:rPr lang="en-GB" dirty="0"/>
              <a:t>- Create a curriculum map, outlining the assessment points and expected completion dates</a:t>
            </a:r>
            <a:endParaRPr lang="en-US" dirty="0"/>
          </a:p>
          <a:p>
            <a:pPr marL="228600"/>
            <a:r>
              <a:rPr lang="en-GB" dirty="0"/>
              <a:t>- Allow time for proper study of the required </a:t>
            </a:r>
            <a:r>
              <a:rPr lang="en-GB" dirty="0" err="1"/>
              <a:t>pracitcals</a:t>
            </a:r>
          </a:p>
          <a:p>
            <a:pPr marL="228600"/>
            <a:r>
              <a:rPr lang="en-GB" dirty="0"/>
              <a:t>- Allow time for the proper study of Maths in Biology 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Intervention : </a:t>
            </a:r>
            <a:endParaRPr lang="en-US" dirty="0"/>
          </a:p>
          <a:p>
            <a:pPr marL="228600"/>
            <a:r>
              <a:rPr lang="en-GB" dirty="0"/>
              <a:t>- Review current working-at grades for students </a:t>
            </a:r>
            <a:endParaRPr lang="en-US" dirty="0"/>
          </a:p>
          <a:p>
            <a:pPr marL="228600"/>
            <a:r>
              <a:rPr lang="en-GB" dirty="0"/>
              <a:t>- Identify those who are not achieving target grade and invite them for intervention in September</a:t>
            </a:r>
            <a:endParaRPr lang="en-US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D4E5D-F89C-4E8F-8464-3AEBBEF722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662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/>
              <a:t>Review end of topic assessments:</a:t>
            </a:r>
            <a:endParaRPr lang="en-US" dirty="0"/>
          </a:p>
          <a:p>
            <a:pPr marL="228600"/>
            <a:r>
              <a:rPr lang="en-GB" dirty="0"/>
              <a:t>- Currently are not fit for purpose</a:t>
            </a:r>
            <a:endParaRPr lang="en-US" dirty="0"/>
          </a:p>
          <a:p>
            <a:pPr marL="228600"/>
            <a:r>
              <a:rPr lang="en-GB" dirty="0"/>
              <a:t>- Write our own assessments with a higher total mark</a:t>
            </a:r>
            <a:endParaRPr lang="en-US" dirty="0"/>
          </a:p>
          <a:p>
            <a:pPr marL="228600"/>
            <a:r>
              <a:rPr lang="en-GB" dirty="0"/>
              <a:t>- Include one question per assessment which focusses on a previous topic</a:t>
            </a:r>
            <a:endParaRPr lang="en-US" dirty="0"/>
          </a:p>
          <a:p>
            <a:pPr marL="228600"/>
            <a:endParaRPr lang="en-GB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Order of Teaching: </a:t>
            </a:r>
            <a:endParaRPr lang="en-US" dirty="0"/>
          </a:p>
          <a:p>
            <a:pPr marL="228600"/>
            <a:r>
              <a:rPr lang="en-GB" dirty="0"/>
              <a:t>- Create a curriculum map, outlining the assessment points and expected completion dates</a:t>
            </a:r>
            <a:endParaRPr lang="en-US" dirty="0"/>
          </a:p>
          <a:p>
            <a:pPr marL="228600"/>
            <a:r>
              <a:rPr lang="en-GB" dirty="0"/>
              <a:t>- Allow time for proper study of the required </a:t>
            </a:r>
            <a:r>
              <a:rPr lang="en-GB" dirty="0" err="1"/>
              <a:t>pracitcals</a:t>
            </a:r>
          </a:p>
          <a:p>
            <a:pPr marL="228600"/>
            <a:r>
              <a:rPr lang="en-GB" dirty="0"/>
              <a:t>- Allow time for the proper study of Maths in Biology 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Intervention : </a:t>
            </a:r>
            <a:endParaRPr lang="en-US" dirty="0"/>
          </a:p>
          <a:p>
            <a:pPr marL="228600"/>
            <a:r>
              <a:rPr lang="en-GB" dirty="0"/>
              <a:t>- Review current working-at grades for students </a:t>
            </a:r>
            <a:endParaRPr lang="en-US" dirty="0"/>
          </a:p>
          <a:p>
            <a:pPr marL="228600"/>
            <a:r>
              <a:rPr lang="en-GB" dirty="0"/>
              <a:t>- Identify those who are not achieving target grade and invite them for intervention in September</a:t>
            </a:r>
            <a:endParaRPr lang="en-US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D4E5D-F89C-4E8F-8464-3AEBBEF722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731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/>
              <a:t>Review end of topic assessments:</a:t>
            </a:r>
            <a:endParaRPr lang="en-US" dirty="0"/>
          </a:p>
          <a:p>
            <a:pPr marL="228600"/>
            <a:r>
              <a:rPr lang="en-GB" dirty="0"/>
              <a:t>- Currently are not fit for purpose</a:t>
            </a:r>
            <a:endParaRPr lang="en-US" dirty="0"/>
          </a:p>
          <a:p>
            <a:pPr marL="228600"/>
            <a:r>
              <a:rPr lang="en-GB" dirty="0"/>
              <a:t>- Write our own assessments with a higher total mark</a:t>
            </a:r>
            <a:endParaRPr lang="en-US" dirty="0"/>
          </a:p>
          <a:p>
            <a:pPr marL="228600"/>
            <a:r>
              <a:rPr lang="en-GB" dirty="0"/>
              <a:t>- Include one question per assessment which focusses on a previous topic</a:t>
            </a:r>
            <a:endParaRPr lang="en-US" dirty="0"/>
          </a:p>
          <a:p>
            <a:pPr marL="228600"/>
            <a:endParaRPr lang="en-GB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Order of Teaching: </a:t>
            </a:r>
            <a:endParaRPr lang="en-US" dirty="0"/>
          </a:p>
          <a:p>
            <a:pPr marL="228600"/>
            <a:r>
              <a:rPr lang="en-GB" dirty="0"/>
              <a:t>- Create a curriculum map, outlining the assessment points and expected completion dates</a:t>
            </a:r>
            <a:endParaRPr lang="en-US" dirty="0"/>
          </a:p>
          <a:p>
            <a:pPr marL="228600"/>
            <a:r>
              <a:rPr lang="en-GB" dirty="0"/>
              <a:t>- Allow time for proper study of the required </a:t>
            </a:r>
            <a:r>
              <a:rPr lang="en-GB" dirty="0" err="1"/>
              <a:t>pracitcals</a:t>
            </a:r>
          </a:p>
          <a:p>
            <a:pPr marL="228600"/>
            <a:r>
              <a:rPr lang="en-GB" dirty="0"/>
              <a:t>- Allow time for the proper study of Maths in Biology 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Intervention : </a:t>
            </a:r>
            <a:endParaRPr lang="en-US" dirty="0"/>
          </a:p>
          <a:p>
            <a:pPr marL="228600"/>
            <a:r>
              <a:rPr lang="en-GB" dirty="0"/>
              <a:t>- Review current working-at grades for students </a:t>
            </a:r>
            <a:endParaRPr lang="en-US" dirty="0"/>
          </a:p>
          <a:p>
            <a:pPr marL="228600"/>
            <a:r>
              <a:rPr lang="en-GB" dirty="0"/>
              <a:t>- Identify those who are not achieving target grade and invite them for intervention in September</a:t>
            </a:r>
            <a:endParaRPr lang="en-US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D4E5D-F89C-4E8F-8464-3AEBBEF722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244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/>
              <a:t>Review end of topic assessments:</a:t>
            </a:r>
            <a:endParaRPr lang="en-US" dirty="0"/>
          </a:p>
          <a:p>
            <a:pPr marL="228600"/>
            <a:r>
              <a:rPr lang="en-GB" dirty="0"/>
              <a:t>- Currently are not fit for purpose</a:t>
            </a:r>
            <a:endParaRPr lang="en-US" dirty="0"/>
          </a:p>
          <a:p>
            <a:pPr marL="228600"/>
            <a:r>
              <a:rPr lang="en-GB" dirty="0"/>
              <a:t>- Write our own assessments with a higher total mark</a:t>
            </a:r>
            <a:endParaRPr lang="en-US" dirty="0"/>
          </a:p>
          <a:p>
            <a:pPr marL="228600"/>
            <a:r>
              <a:rPr lang="en-GB" dirty="0"/>
              <a:t>- Include one question per assessment which focusses on a previous topic</a:t>
            </a:r>
            <a:endParaRPr lang="en-US" dirty="0"/>
          </a:p>
          <a:p>
            <a:pPr marL="228600"/>
            <a:endParaRPr lang="en-GB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Order of Teaching: </a:t>
            </a:r>
            <a:endParaRPr lang="en-US" dirty="0"/>
          </a:p>
          <a:p>
            <a:pPr marL="228600"/>
            <a:r>
              <a:rPr lang="en-GB" dirty="0"/>
              <a:t>- Create a curriculum map, outlining the assessment points and expected completion dates</a:t>
            </a:r>
            <a:endParaRPr lang="en-US" dirty="0"/>
          </a:p>
          <a:p>
            <a:pPr marL="228600"/>
            <a:r>
              <a:rPr lang="en-GB" dirty="0"/>
              <a:t>- Allow time for proper study of the required </a:t>
            </a:r>
            <a:r>
              <a:rPr lang="en-GB" dirty="0" err="1"/>
              <a:t>pracitcals</a:t>
            </a:r>
          </a:p>
          <a:p>
            <a:pPr marL="228600"/>
            <a:r>
              <a:rPr lang="en-GB" dirty="0"/>
              <a:t>- Allow time for the proper study of Maths in Biology 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Intervention : </a:t>
            </a:r>
            <a:endParaRPr lang="en-US" dirty="0"/>
          </a:p>
          <a:p>
            <a:pPr marL="228600"/>
            <a:r>
              <a:rPr lang="en-GB" dirty="0"/>
              <a:t>- Review current working-at grades for students </a:t>
            </a:r>
            <a:endParaRPr lang="en-US" dirty="0"/>
          </a:p>
          <a:p>
            <a:pPr marL="228600"/>
            <a:r>
              <a:rPr lang="en-GB" dirty="0"/>
              <a:t>- Identify those who are not achieving target grade and invite them for intervention in September</a:t>
            </a:r>
            <a:endParaRPr lang="en-US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D4E5D-F89C-4E8F-8464-3AEBBEF722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199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/>
              <a:t>Review end of topic assessments:</a:t>
            </a:r>
            <a:endParaRPr lang="en-US" dirty="0"/>
          </a:p>
          <a:p>
            <a:pPr marL="228600"/>
            <a:r>
              <a:rPr lang="en-GB" dirty="0"/>
              <a:t>- Currently are not fit for purpose</a:t>
            </a:r>
            <a:endParaRPr lang="en-US" dirty="0"/>
          </a:p>
          <a:p>
            <a:pPr marL="228600"/>
            <a:r>
              <a:rPr lang="en-GB" dirty="0"/>
              <a:t>- Write our own assessments with a higher total mark</a:t>
            </a:r>
            <a:endParaRPr lang="en-US" dirty="0"/>
          </a:p>
          <a:p>
            <a:pPr marL="228600"/>
            <a:r>
              <a:rPr lang="en-GB" dirty="0"/>
              <a:t>- Include one question per assessment which focusses on a previous topic</a:t>
            </a:r>
            <a:endParaRPr lang="en-US" dirty="0"/>
          </a:p>
          <a:p>
            <a:pPr marL="228600"/>
            <a:endParaRPr lang="en-GB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Order of Teaching: </a:t>
            </a:r>
            <a:endParaRPr lang="en-US" dirty="0"/>
          </a:p>
          <a:p>
            <a:pPr marL="228600"/>
            <a:r>
              <a:rPr lang="en-GB" dirty="0"/>
              <a:t>- Create a curriculum map, outlining the assessment points and expected completion dates</a:t>
            </a:r>
            <a:endParaRPr lang="en-US" dirty="0"/>
          </a:p>
          <a:p>
            <a:pPr marL="228600"/>
            <a:r>
              <a:rPr lang="en-GB" dirty="0"/>
              <a:t>- Allow time for proper study of the required </a:t>
            </a:r>
            <a:r>
              <a:rPr lang="en-GB" dirty="0" err="1"/>
              <a:t>pracitcals</a:t>
            </a:r>
          </a:p>
          <a:p>
            <a:pPr marL="228600"/>
            <a:r>
              <a:rPr lang="en-GB" dirty="0"/>
              <a:t>- Allow time for the proper study of Maths in Biology 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Intervention : </a:t>
            </a:r>
            <a:endParaRPr lang="en-US" dirty="0"/>
          </a:p>
          <a:p>
            <a:pPr marL="228600"/>
            <a:r>
              <a:rPr lang="en-GB" dirty="0"/>
              <a:t>- Review current working-at grades for students </a:t>
            </a:r>
            <a:endParaRPr lang="en-US" dirty="0"/>
          </a:p>
          <a:p>
            <a:pPr marL="228600"/>
            <a:r>
              <a:rPr lang="en-GB" dirty="0"/>
              <a:t>- Identify those who are not achieving target grade and invite them for intervention in September</a:t>
            </a:r>
            <a:endParaRPr lang="en-US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D4E5D-F89C-4E8F-8464-3AEBBEF722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87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/>
              <a:t>Review end of topic assessments:</a:t>
            </a:r>
            <a:endParaRPr lang="en-US" dirty="0"/>
          </a:p>
          <a:p>
            <a:pPr marL="228600"/>
            <a:r>
              <a:rPr lang="en-GB" dirty="0"/>
              <a:t>- Currently are not fit for purpose</a:t>
            </a:r>
            <a:endParaRPr lang="en-US" dirty="0"/>
          </a:p>
          <a:p>
            <a:pPr marL="228600"/>
            <a:r>
              <a:rPr lang="en-GB" dirty="0"/>
              <a:t>- Write our own assessments with a higher total mark</a:t>
            </a:r>
            <a:endParaRPr lang="en-US" dirty="0"/>
          </a:p>
          <a:p>
            <a:pPr marL="228600"/>
            <a:r>
              <a:rPr lang="en-GB" dirty="0"/>
              <a:t>- Include one question per assessment which focusses on a previous topic</a:t>
            </a:r>
            <a:endParaRPr lang="en-US" dirty="0"/>
          </a:p>
          <a:p>
            <a:pPr marL="228600"/>
            <a:endParaRPr lang="en-GB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Order of Teaching: </a:t>
            </a:r>
            <a:endParaRPr lang="en-US" dirty="0"/>
          </a:p>
          <a:p>
            <a:pPr marL="228600"/>
            <a:r>
              <a:rPr lang="en-GB" dirty="0"/>
              <a:t>- Create a curriculum map, outlining the assessment points and expected completion dates</a:t>
            </a:r>
            <a:endParaRPr lang="en-US" dirty="0"/>
          </a:p>
          <a:p>
            <a:pPr marL="228600"/>
            <a:r>
              <a:rPr lang="en-GB" dirty="0"/>
              <a:t>- Allow time for proper study of the required </a:t>
            </a:r>
            <a:r>
              <a:rPr lang="en-GB" dirty="0" err="1"/>
              <a:t>pracitcals</a:t>
            </a:r>
          </a:p>
          <a:p>
            <a:pPr marL="228600"/>
            <a:r>
              <a:rPr lang="en-GB" dirty="0"/>
              <a:t>- Allow time for the proper study of Maths in Biology 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Intervention : </a:t>
            </a:r>
            <a:endParaRPr lang="en-US" dirty="0"/>
          </a:p>
          <a:p>
            <a:pPr marL="228600"/>
            <a:r>
              <a:rPr lang="en-GB" dirty="0"/>
              <a:t>- Review current working-at grades for students </a:t>
            </a:r>
            <a:endParaRPr lang="en-US" dirty="0"/>
          </a:p>
          <a:p>
            <a:pPr marL="228600"/>
            <a:r>
              <a:rPr lang="en-GB" dirty="0"/>
              <a:t>- Identify those who are not achieving target grade and invite them for intervention in September</a:t>
            </a:r>
            <a:endParaRPr lang="en-US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D4E5D-F89C-4E8F-8464-3AEBBEF722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6254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/>
              <a:t>Review end of topic assessments:</a:t>
            </a:r>
            <a:endParaRPr lang="en-US" dirty="0"/>
          </a:p>
          <a:p>
            <a:pPr marL="228600"/>
            <a:r>
              <a:rPr lang="en-GB" dirty="0"/>
              <a:t>- Currently are not fit for purpose</a:t>
            </a:r>
            <a:endParaRPr lang="en-US" dirty="0"/>
          </a:p>
          <a:p>
            <a:pPr marL="228600"/>
            <a:r>
              <a:rPr lang="en-GB" dirty="0"/>
              <a:t>- Write our own assessments with a higher total mark</a:t>
            </a:r>
            <a:endParaRPr lang="en-US" dirty="0"/>
          </a:p>
          <a:p>
            <a:pPr marL="228600"/>
            <a:r>
              <a:rPr lang="en-GB" dirty="0"/>
              <a:t>- Include one question per assessment which focusses on a previous topic</a:t>
            </a:r>
            <a:endParaRPr lang="en-US" dirty="0"/>
          </a:p>
          <a:p>
            <a:pPr marL="228600"/>
            <a:endParaRPr lang="en-GB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Order of Teaching: </a:t>
            </a:r>
            <a:endParaRPr lang="en-US" dirty="0"/>
          </a:p>
          <a:p>
            <a:pPr marL="228600"/>
            <a:r>
              <a:rPr lang="en-GB" dirty="0"/>
              <a:t>- Create a curriculum map, outlining the assessment points and expected completion dates</a:t>
            </a:r>
            <a:endParaRPr lang="en-US" dirty="0"/>
          </a:p>
          <a:p>
            <a:pPr marL="228600"/>
            <a:r>
              <a:rPr lang="en-GB" dirty="0"/>
              <a:t>- Allow time for proper study of the required </a:t>
            </a:r>
            <a:r>
              <a:rPr lang="en-GB" dirty="0" err="1"/>
              <a:t>pracitcals</a:t>
            </a:r>
          </a:p>
          <a:p>
            <a:pPr marL="228600"/>
            <a:r>
              <a:rPr lang="en-GB" dirty="0"/>
              <a:t>- Allow time for the proper study of Maths in Biology 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Intervention : </a:t>
            </a:r>
            <a:endParaRPr lang="en-US" dirty="0"/>
          </a:p>
          <a:p>
            <a:pPr marL="228600"/>
            <a:r>
              <a:rPr lang="en-GB" dirty="0"/>
              <a:t>- Review current working-at grades for students </a:t>
            </a:r>
            <a:endParaRPr lang="en-US" dirty="0"/>
          </a:p>
          <a:p>
            <a:pPr marL="228600"/>
            <a:r>
              <a:rPr lang="en-GB" dirty="0"/>
              <a:t>- Identify those who are not achieving target grade and invite them for intervention in September</a:t>
            </a:r>
            <a:endParaRPr lang="en-US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D4E5D-F89C-4E8F-8464-3AEBBEF722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8679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/>
              <a:t>Review end of topic assessments:</a:t>
            </a:r>
            <a:endParaRPr lang="en-US" dirty="0"/>
          </a:p>
          <a:p>
            <a:pPr marL="228600"/>
            <a:r>
              <a:rPr lang="en-GB" dirty="0"/>
              <a:t>- Currently are not fit for purpose</a:t>
            </a:r>
            <a:endParaRPr lang="en-US" dirty="0"/>
          </a:p>
          <a:p>
            <a:pPr marL="228600"/>
            <a:r>
              <a:rPr lang="en-GB" dirty="0"/>
              <a:t>- Write our own assessments with a higher total mark</a:t>
            </a:r>
            <a:endParaRPr lang="en-US" dirty="0"/>
          </a:p>
          <a:p>
            <a:pPr marL="228600"/>
            <a:r>
              <a:rPr lang="en-GB" dirty="0"/>
              <a:t>- Include one question per assessment which focusses on a previous topic</a:t>
            </a:r>
            <a:endParaRPr lang="en-US" dirty="0"/>
          </a:p>
          <a:p>
            <a:pPr marL="228600"/>
            <a:endParaRPr lang="en-GB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Order of Teaching: </a:t>
            </a:r>
            <a:endParaRPr lang="en-US" dirty="0"/>
          </a:p>
          <a:p>
            <a:pPr marL="228600"/>
            <a:r>
              <a:rPr lang="en-GB" dirty="0"/>
              <a:t>- Create a curriculum map, outlining the assessment points and expected completion dates</a:t>
            </a:r>
            <a:endParaRPr lang="en-US" dirty="0"/>
          </a:p>
          <a:p>
            <a:pPr marL="228600"/>
            <a:r>
              <a:rPr lang="en-GB" dirty="0"/>
              <a:t>- Allow time for proper study of the required </a:t>
            </a:r>
            <a:r>
              <a:rPr lang="en-GB" dirty="0" err="1"/>
              <a:t>pracitcals</a:t>
            </a:r>
          </a:p>
          <a:p>
            <a:pPr marL="228600"/>
            <a:r>
              <a:rPr lang="en-GB" dirty="0"/>
              <a:t>- Allow time for the proper study of Maths in Biology 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Intervention : </a:t>
            </a:r>
            <a:endParaRPr lang="en-US" dirty="0"/>
          </a:p>
          <a:p>
            <a:pPr marL="228600"/>
            <a:r>
              <a:rPr lang="en-GB" dirty="0"/>
              <a:t>- Review current working-at grades for students </a:t>
            </a:r>
            <a:endParaRPr lang="en-US" dirty="0"/>
          </a:p>
          <a:p>
            <a:pPr marL="228600"/>
            <a:r>
              <a:rPr lang="en-GB" dirty="0"/>
              <a:t>- Identify those who are not achieving target grade and invite them for intervention in September</a:t>
            </a:r>
            <a:endParaRPr lang="en-US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D4E5D-F89C-4E8F-8464-3AEBBEF722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1003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/>
              <a:t>Review end of topic assessments:</a:t>
            </a:r>
            <a:endParaRPr lang="en-US" dirty="0"/>
          </a:p>
          <a:p>
            <a:pPr marL="228600"/>
            <a:r>
              <a:rPr lang="en-GB" dirty="0"/>
              <a:t>- Currently are not fit for purpose</a:t>
            </a:r>
            <a:endParaRPr lang="en-US" dirty="0"/>
          </a:p>
          <a:p>
            <a:pPr marL="228600"/>
            <a:r>
              <a:rPr lang="en-GB" dirty="0"/>
              <a:t>- Write our own assessments with a higher total mark</a:t>
            </a:r>
            <a:endParaRPr lang="en-US" dirty="0"/>
          </a:p>
          <a:p>
            <a:pPr marL="228600"/>
            <a:r>
              <a:rPr lang="en-GB" dirty="0"/>
              <a:t>- Include one question per assessment which focusses on a previous topic</a:t>
            </a:r>
            <a:endParaRPr lang="en-US" dirty="0"/>
          </a:p>
          <a:p>
            <a:pPr marL="228600"/>
            <a:endParaRPr lang="en-GB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Order of Teaching: </a:t>
            </a:r>
            <a:endParaRPr lang="en-US" dirty="0"/>
          </a:p>
          <a:p>
            <a:pPr marL="228600"/>
            <a:r>
              <a:rPr lang="en-GB" dirty="0"/>
              <a:t>- Create a curriculum map, outlining the assessment points and expected completion dates</a:t>
            </a:r>
            <a:endParaRPr lang="en-US" dirty="0"/>
          </a:p>
          <a:p>
            <a:pPr marL="228600"/>
            <a:r>
              <a:rPr lang="en-GB" dirty="0"/>
              <a:t>- Allow time for proper study of the required </a:t>
            </a:r>
            <a:r>
              <a:rPr lang="en-GB" dirty="0" err="1"/>
              <a:t>pracitcals</a:t>
            </a:r>
          </a:p>
          <a:p>
            <a:pPr marL="228600"/>
            <a:r>
              <a:rPr lang="en-GB" dirty="0"/>
              <a:t>- Allow time for the proper study of Maths in Biology 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Intervention : </a:t>
            </a:r>
            <a:endParaRPr lang="en-US" dirty="0"/>
          </a:p>
          <a:p>
            <a:pPr marL="228600"/>
            <a:r>
              <a:rPr lang="en-GB" dirty="0"/>
              <a:t>- Review current working-at grades for students </a:t>
            </a:r>
            <a:endParaRPr lang="en-US" dirty="0"/>
          </a:p>
          <a:p>
            <a:pPr marL="228600"/>
            <a:r>
              <a:rPr lang="en-GB" dirty="0"/>
              <a:t>- Identify those who are not achieving target grade and invite them for intervention in September</a:t>
            </a:r>
            <a:endParaRPr lang="en-US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D4E5D-F89C-4E8F-8464-3AEBBEF722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1581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/>
              <a:t>Review end of topic assessments:</a:t>
            </a:r>
            <a:endParaRPr lang="en-US" dirty="0"/>
          </a:p>
          <a:p>
            <a:pPr marL="228600"/>
            <a:r>
              <a:rPr lang="en-GB" dirty="0"/>
              <a:t>- Currently are not fit for purpose</a:t>
            </a:r>
            <a:endParaRPr lang="en-US" dirty="0"/>
          </a:p>
          <a:p>
            <a:pPr marL="228600"/>
            <a:r>
              <a:rPr lang="en-GB" dirty="0"/>
              <a:t>- Write our own assessments with a higher total mark</a:t>
            </a:r>
            <a:endParaRPr lang="en-US" dirty="0"/>
          </a:p>
          <a:p>
            <a:pPr marL="228600"/>
            <a:r>
              <a:rPr lang="en-GB" dirty="0"/>
              <a:t>- Include one question per assessment which focusses on a previous topic</a:t>
            </a:r>
            <a:endParaRPr lang="en-US" dirty="0"/>
          </a:p>
          <a:p>
            <a:pPr marL="228600"/>
            <a:endParaRPr lang="en-GB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Order of Teaching: </a:t>
            </a:r>
            <a:endParaRPr lang="en-US" dirty="0"/>
          </a:p>
          <a:p>
            <a:pPr marL="228600"/>
            <a:r>
              <a:rPr lang="en-GB" dirty="0"/>
              <a:t>- Create a curriculum map, outlining the assessment points and expected completion dates</a:t>
            </a:r>
            <a:endParaRPr lang="en-US" dirty="0"/>
          </a:p>
          <a:p>
            <a:pPr marL="228600"/>
            <a:r>
              <a:rPr lang="en-GB" dirty="0"/>
              <a:t>- Allow time for proper study of the required </a:t>
            </a:r>
            <a:r>
              <a:rPr lang="en-GB" dirty="0" err="1"/>
              <a:t>pracitcals</a:t>
            </a:r>
          </a:p>
          <a:p>
            <a:pPr marL="228600"/>
            <a:r>
              <a:rPr lang="en-GB" dirty="0"/>
              <a:t>- Allow time for the proper study of Maths in Biology 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Intervention : </a:t>
            </a:r>
            <a:endParaRPr lang="en-US" dirty="0"/>
          </a:p>
          <a:p>
            <a:pPr marL="228600"/>
            <a:r>
              <a:rPr lang="en-GB" dirty="0"/>
              <a:t>- Review current working-at grades for students </a:t>
            </a:r>
            <a:endParaRPr lang="en-US" dirty="0"/>
          </a:p>
          <a:p>
            <a:pPr marL="228600"/>
            <a:r>
              <a:rPr lang="en-GB" dirty="0"/>
              <a:t>- Identify those who are not achieving target grade and invite them for intervention in September</a:t>
            </a:r>
            <a:endParaRPr lang="en-US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D4E5D-F89C-4E8F-8464-3AEBBEF722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1644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/>
              <a:t>Review end of topic assessments:</a:t>
            </a:r>
            <a:endParaRPr lang="en-US" dirty="0"/>
          </a:p>
          <a:p>
            <a:pPr marL="228600"/>
            <a:r>
              <a:rPr lang="en-GB" dirty="0"/>
              <a:t>- Currently are not fit for purpose</a:t>
            </a:r>
            <a:endParaRPr lang="en-US" dirty="0"/>
          </a:p>
          <a:p>
            <a:pPr marL="228600"/>
            <a:r>
              <a:rPr lang="en-GB" dirty="0"/>
              <a:t>- Write our own assessments with a higher total mark</a:t>
            </a:r>
            <a:endParaRPr lang="en-US" dirty="0"/>
          </a:p>
          <a:p>
            <a:pPr marL="228600"/>
            <a:r>
              <a:rPr lang="en-GB" dirty="0"/>
              <a:t>- Include one question per assessment which focusses on a previous topic</a:t>
            </a:r>
            <a:endParaRPr lang="en-US" dirty="0"/>
          </a:p>
          <a:p>
            <a:pPr marL="228600"/>
            <a:endParaRPr lang="en-GB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Order of Teaching: </a:t>
            </a:r>
            <a:endParaRPr lang="en-US" dirty="0"/>
          </a:p>
          <a:p>
            <a:pPr marL="228600"/>
            <a:r>
              <a:rPr lang="en-GB" dirty="0"/>
              <a:t>- Create a curriculum map, outlining the assessment points and expected completion dates</a:t>
            </a:r>
            <a:endParaRPr lang="en-US" dirty="0"/>
          </a:p>
          <a:p>
            <a:pPr marL="228600"/>
            <a:r>
              <a:rPr lang="en-GB" dirty="0"/>
              <a:t>- Allow time for proper study of the required </a:t>
            </a:r>
            <a:r>
              <a:rPr lang="en-GB" dirty="0" err="1"/>
              <a:t>pracitcals</a:t>
            </a:r>
          </a:p>
          <a:p>
            <a:pPr marL="228600"/>
            <a:r>
              <a:rPr lang="en-GB" dirty="0"/>
              <a:t>- Allow time for the proper study of Maths in Biology 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Intervention : </a:t>
            </a:r>
            <a:endParaRPr lang="en-US" dirty="0"/>
          </a:p>
          <a:p>
            <a:pPr marL="228600"/>
            <a:r>
              <a:rPr lang="en-GB" dirty="0"/>
              <a:t>- Review current working-at grades for students </a:t>
            </a:r>
            <a:endParaRPr lang="en-US" dirty="0"/>
          </a:p>
          <a:p>
            <a:pPr marL="228600"/>
            <a:r>
              <a:rPr lang="en-GB" dirty="0"/>
              <a:t>- Identify those who are not achieving target grade and invite them for intervention in September</a:t>
            </a:r>
            <a:endParaRPr lang="en-US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D4E5D-F89C-4E8F-8464-3AEBBEF722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2320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/>
              <a:t>Review end of topic assessments:</a:t>
            </a:r>
            <a:endParaRPr lang="en-US" dirty="0"/>
          </a:p>
          <a:p>
            <a:pPr marL="228600"/>
            <a:r>
              <a:rPr lang="en-GB" dirty="0"/>
              <a:t>- Currently are not fit for purpose</a:t>
            </a:r>
            <a:endParaRPr lang="en-US" dirty="0"/>
          </a:p>
          <a:p>
            <a:pPr marL="228600"/>
            <a:r>
              <a:rPr lang="en-GB" dirty="0"/>
              <a:t>- Write our own assessments with a higher total mark</a:t>
            </a:r>
            <a:endParaRPr lang="en-US" dirty="0"/>
          </a:p>
          <a:p>
            <a:pPr marL="228600"/>
            <a:r>
              <a:rPr lang="en-GB" dirty="0"/>
              <a:t>- Include one question per assessment which focusses on a previous topic</a:t>
            </a:r>
            <a:endParaRPr lang="en-US" dirty="0"/>
          </a:p>
          <a:p>
            <a:pPr marL="228600"/>
            <a:endParaRPr lang="en-GB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Order of Teaching: </a:t>
            </a:r>
            <a:endParaRPr lang="en-US" dirty="0"/>
          </a:p>
          <a:p>
            <a:pPr marL="228600"/>
            <a:r>
              <a:rPr lang="en-GB" dirty="0"/>
              <a:t>- Create a curriculum map, outlining the assessment points and expected completion dates</a:t>
            </a:r>
            <a:endParaRPr lang="en-US" dirty="0"/>
          </a:p>
          <a:p>
            <a:pPr marL="228600"/>
            <a:r>
              <a:rPr lang="en-GB" dirty="0"/>
              <a:t>- Allow time for proper study of the required </a:t>
            </a:r>
            <a:r>
              <a:rPr lang="en-GB" dirty="0" err="1"/>
              <a:t>pracitcals</a:t>
            </a:r>
          </a:p>
          <a:p>
            <a:pPr marL="228600"/>
            <a:r>
              <a:rPr lang="en-GB" dirty="0"/>
              <a:t>- Allow time for the proper study of Maths in Biology 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Intervention : </a:t>
            </a:r>
            <a:endParaRPr lang="en-US" dirty="0"/>
          </a:p>
          <a:p>
            <a:pPr marL="228600"/>
            <a:r>
              <a:rPr lang="en-GB" dirty="0"/>
              <a:t>- Review current working-at grades for students </a:t>
            </a:r>
            <a:endParaRPr lang="en-US" dirty="0"/>
          </a:p>
          <a:p>
            <a:pPr marL="228600"/>
            <a:r>
              <a:rPr lang="en-GB" dirty="0"/>
              <a:t>- Identify those who are not achieving target grade and invite them for intervention in September</a:t>
            </a:r>
            <a:endParaRPr lang="en-US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D4E5D-F89C-4E8F-8464-3AEBBEF722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8476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/>
              <a:t>Review end of topic assessments:</a:t>
            </a:r>
            <a:endParaRPr lang="en-US" dirty="0"/>
          </a:p>
          <a:p>
            <a:pPr marL="228600"/>
            <a:r>
              <a:rPr lang="en-GB" dirty="0"/>
              <a:t>- Currently are not fit for purpose</a:t>
            </a:r>
            <a:endParaRPr lang="en-US" dirty="0"/>
          </a:p>
          <a:p>
            <a:pPr marL="228600"/>
            <a:r>
              <a:rPr lang="en-GB" dirty="0"/>
              <a:t>- Write our own assessments with a higher total mark</a:t>
            </a:r>
            <a:endParaRPr lang="en-US" dirty="0"/>
          </a:p>
          <a:p>
            <a:pPr marL="228600"/>
            <a:r>
              <a:rPr lang="en-GB" dirty="0"/>
              <a:t>- Include one question per assessment which focusses on a previous topic</a:t>
            </a:r>
            <a:endParaRPr lang="en-US" dirty="0"/>
          </a:p>
          <a:p>
            <a:pPr marL="228600"/>
            <a:endParaRPr lang="en-GB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Order of Teaching: </a:t>
            </a:r>
            <a:endParaRPr lang="en-US" dirty="0"/>
          </a:p>
          <a:p>
            <a:pPr marL="228600"/>
            <a:r>
              <a:rPr lang="en-GB" dirty="0"/>
              <a:t>- Create a curriculum map, outlining the assessment points and expected completion dates</a:t>
            </a:r>
            <a:endParaRPr lang="en-US" dirty="0"/>
          </a:p>
          <a:p>
            <a:pPr marL="228600"/>
            <a:r>
              <a:rPr lang="en-GB" dirty="0"/>
              <a:t>- Allow time for proper study of the required </a:t>
            </a:r>
            <a:r>
              <a:rPr lang="en-GB" dirty="0" err="1"/>
              <a:t>pracitcals</a:t>
            </a:r>
          </a:p>
          <a:p>
            <a:pPr marL="228600"/>
            <a:r>
              <a:rPr lang="en-GB" dirty="0"/>
              <a:t>- Allow time for the proper study of Maths in Biology 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Intervention : </a:t>
            </a:r>
            <a:endParaRPr lang="en-US" dirty="0"/>
          </a:p>
          <a:p>
            <a:pPr marL="228600"/>
            <a:r>
              <a:rPr lang="en-GB" dirty="0"/>
              <a:t>- Review current working-at grades for students </a:t>
            </a:r>
            <a:endParaRPr lang="en-US" dirty="0"/>
          </a:p>
          <a:p>
            <a:pPr marL="228600"/>
            <a:r>
              <a:rPr lang="en-GB" dirty="0"/>
              <a:t>- Identify those who are not achieving target grade and invite them for intervention in September</a:t>
            </a:r>
            <a:endParaRPr lang="en-US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D4E5D-F89C-4E8F-8464-3AEBBEF722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9426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/>
              <a:t>Review end of topic assessments:</a:t>
            </a:r>
            <a:endParaRPr lang="en-US" dirty="0"/>
          </a:p>
          <a:p>
            <a:pPr marL="228600"/>
            <a:r>
              <a:rPr lang="en-GB" dirty="0"/>
              <a:t>- Currently are not fit for purpose</a:t>
            </a:r>
            <a:endParaRPr lang="en-US" dirty="0"/>
          </a:p>
          <a:p>
            <a:pPr marL="228600"/>
            <a:r>
              <a:rPr lang="en-GB" dirty="0"/>
              <a:t>- Write our own assessments with a higher total mark</a:t>
            </a:r>
            <a:endParaRPr lang="en-US" dirty="0"/>
          </a:p>
          <a:p>
            <a:pPr marL="228600"/>
            <a:r>
              <a:rPr lang="en-GB" dirty="0"/>
              <a:t>- Include one question per assessment which focusses on a previous topic</a:t>
            </a:r>
            <a:endParaRPr lang="en-US" dirty="0"/>
          </a:p>
          <a:p>
            <a:pPr marL="228600"/>
            <a:endParaRPr lang="en-GB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Order of Teaching: </a:t>
            </a:r>
            <a:endParaRPr lang="en-US" dirty="0"/>
          </a:p>
          <a:p>
            <a:pPr marL="228600"/>
            <a:r>
              <a:rPr lang="en-GB" dirty="0"/>
              <a:t>- Create a curriculum map, outlining the assessment points and expected completion dates</a:t>
            </a:r>
            <a:endParaRPr lang="en-US" dirty="0"/>
          </a:p>
          <a:p>
            <a:pPr marL="228600"/>
            <a:r>
              <a:rPr lang="en-GB" dirty="0"/>
              <a:t>- Allow time for proper study of the required </a:t>
            </a:r>
            <a:r>
              <a:rPr lang="en-GB" dirty="0" err="1"/>
              <a:t>pracitcals</a:t>
            </a:r>
          </a:p>
          <a:p>
            <a:pPr marL="228600"/>
            <a:r>
              <a:rPr lang="en-GB" dirty="0"/>
              <a:t>- Allow time for the proper study of Maths in Biology 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Intervention : </a:t>
            </a:r>
            <a:endParaRPr lang="en-US" dirty="0"/>
          </a:p>
          <a:p>
            <a:pPr marL="228600"/>
            <a:r>
              <a:rPr lang="en-GB" dirty="0"/>
              <a:t>- Review current working-at grades for students </a:t>
            </a:r>
            <a:endParaRPr lang="en-US" dirty="0"/>
          </a:p>
          <a:p>
            <a:pPr marL="228600"/>
            <a:r>
              <a:rPr lang="en-GB" dirty="0"/>
              <a:t>- Identify those who are not achieving target grade and invite them for intervention in September</a:t>
            </a:r>
            <a:endParaRPr lang="en-US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D4E5D-F89C-4E8F-8464-3AEBBEF722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588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/>
              <a:t>Review end of topic assessments:</a:t>
            </a:r>
            <a:endParaRPr lang="en-US" dirty="0"/>
          </a:p>
          <a:p>
            <a:pPr marL="228600"/>
            <a:r>
              <a:rPr lang="en-GB" dirty="0"/>
              <a:t>- Currently are not fit for purpose</a:t>
            </a:r>
            <a:endParaRPr lang="en-US" dirty="0"/>
          </a:p>
          <a:p>
            <a:pPr marL="228600"/>
            <a:r>
              <a:rPr lang="en-GB" dirty="0"/>
              <a:t>- Write our own assessments with a higher total mark</a:t>
            </a:r>
            <a:endParaRPr lang="en-US" dirty="0"/>
          </a:p>
          <a:p>
            <a:pPr marL="228600"/>
            <a:r>
              <a:rPr lang="en-GB" dirty="0"/>
              <a:t>- Include one question per assessment which focusses on a previous topic</a:t>
            </a:r>
            <a:endParaRPr lang="en-US" dirty="0"/>
          </a:p>
          <a:p>
            <a:pPr marL="228600"/>
            <a:endParaRPr lang="en-GB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Order of Teaching: </a:t>
            </a:r>
            <a:endParaRPr lang="en-US" dirty="0"/>
          </a:p>
          <a:p>
            <a:pPr marL="228600"/>
            <a:r>
              <a:rPr lang="en-GB" dirty="0"/>
              <a:t>- Create a curriculum map, outlining the assessment points and expected completion dates</a:t>
            </a:r>
            <a:endParaRPr lang="en-US" dirty="0"/>
          </a:p>
          <a:p>
            <a:pPr marL="228600"/>
            <a:r>
              <a:rPr lang="en-GB" dirty="0"/>
              <a:t>- Allow time for proper study of the required </a:t>
            </a:r>
            <a:r>
              <a:rPr lang="en-GB" dirty="0" err="1"/>
              <a:t>pracitcals</a:t>
            </a:r>
          </a:p>
          <a:p>
            <a:pPr marL="228600"/>
            <a:r>
              <a:rPr lang="en-GB" dirty="0"/>
              <a:t>- Allow time for the proper study of Maths in Biology 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Intervention : </a:t>
            </a:r>
            <a:endParaRPr lang="en-US" dirty="0"/>
          </a:p>
          <a:p>
            <a:pPr marL="228600"/>
            <a:r>
              <a:rPr lang="en-GB" dirty="0"/>
              <a:t>- Review current working-at grades for students </a:t>
            </a:r>
            <a:endParaRPr lang="en-US" dirty="0"/>
          </a:p>
          <a:p>
            <a:pPr marL="228600"/>
            <a:r>
              <a:rPr lang="en-GB" dirty="0"/>
              <a:t>- Identify those who are not achieving target grade and invite them for intervention in September</a:t>
            </a:r>
            <a:endParaRPr lang="en-US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D4E5D-F89C-4E8F-8464-3AEBBEF722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63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/>
              <a:t>Review end of topic assessments:</a:t>
            </a:r>
            <a:endParaRPr lang="en-US" dirty="0"/>
          </a:p>
          <a:p>
            <a:pPr marL="228600"/>
            <a:r>
              <a:rPr lang="en-GB" dirty="0"/>
              <a:t>- Currently are not fit for purpose</a:t>
            </a:r>
            <a:endParaRPr lang="en-US" dirty="0"/>
          </a:p>
          <a:p>
            <a:pPr marL="228600"/>
            <a:r>
              <a:rPr lang="en-GB" dirty="0"/>
              <a:t>- Write our own assessments with a higher total mark</a:t>
            </a:r>
            <a:endParaRPr lang="en-US" dirty="0"/>
          </a:p>
          <a:p>
            <a:pPr marL="228600"/>
            <a:r>
              <a:rPr lang="en-GB" dirty="0"/>
              <a:t>- Include one question per assessment which focusses on a previous topic</a:t>
            </a:r>
            <a:endParaRPr lang="en-US" dirty="0"/>
          </a:p>
          <a:p>
            <a:pPr marL="228600"/>
            <a:endParaRPr lang="en-GB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Order of Teaching: </a:t>
            </a:r>
            <a:endParaRPr lang="en-US" dirty="0"/>
          </a:p>
          <a:p>
            <a:pPr marL="228600"/>
            <a:r>
              <a:rPr lang="en-GB" dirty="0"/>
              <a:t>- Create a curriculum map, outlining the assessment points and expected completion dates</a:t>
            </a:r>
            <a:endParaRPr lang="en-US" dirty="0"/>
          </a:p>
          <a:p>
            <a:pPr marL="228600"/>
            <a:r>
              <a:rPr lang="en-GB" dirty="0"/>
              <a:t>- Allow time for proper study of the required </a:t>
            </a:r>
            <a:r>
              <a:rPr lang="en-GB" dirty="0" err="1"/>
              <a:t>pracitcals</a:t>
            </a:r>
          </a:p>
          <a:p>
            <a:pPr marL="228600"/>
            <a:r>
              <a:rPr lang="en-GB" dirty="0"/>
              <a:t>- Allow time for the proper study of Maths in Biology 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Intervention : </a:t>
            </a:r>
            <a:endParaRPr lang="en-US" dirty="0"/>
          </a:p>
          <a:p>
            <a:pPr marL="228600"/>
            <a:r>
              <a:rPr lang="en-GB" dirty="0"/>
              <a:t>- Review current working-at grades for students </a:t>
            </a:r>
            <a:endParaRPr lang="en-US" dirty="0"/>
          </a:p>
          <a:p>
            <a:pPr marL="228600"/>
            <a:r>
              <a:rPr lang="en-GB" dirty="0"/>
              <a:t>- Identify those who are not achieving target grade and invite them for intervention in September</a:t>
            </a:r>
            <a:endParaRPr lang="en-US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D4E5D-F89C-4E8F-8464-3AEBBEF722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0781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/>
              <a:t>Review end of topic assessments:</a:t>
            </a:r>
            <a:endParaRPr lang="en-US" dirty="0"/>
          </a:p>
          <a:p>
            <a:pPr marL="228600"/>
            <a:r>
              <a:rPr lang="en-GB" dirty="0"/>
              <a:t>- Currently are not fit for purpose</a:t>
            </a:r>
            <a:endParaRPr lang="en-US" dirty="0"/>
          </a:p>
          <a:p>
            <a:pPr marL="228600"/>
            <a:r>
              <a:rPr lang="en-GB" dirty="0"/>
              <a:t>- Write our own assessments with a higher total mark</a:t>
            </a:r>
            <a:endParaRPr lang="en-US" dirty="0"/>
          </a:p>
          <a:p>
            <a:pPr marL="228600"/>
            <a:r>
              <a:rPr lang="en-GB" dirty="0"/>
              <a:t>- Include one question per assessment which focusses on a previous topic</a:t>
            </a:r>
            <a:endParaRPr lang="en-US" dirty="0"/>
          </a:p>
          <a:p>
            <a:pPr marL="228600"/>
            <a:endParaRPr lang="en-GB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Order of Teaching: </a:t>
            </a:r>
            <a:endParaRPr lang="en-US" dirty="0"/>
          </a:p>
          <a:p>
            <a:pPr marL="228600"/>
            <a:r>
              <a:rPr lang="en-GB" dirty="0"/>
              <a:t>- Create a curriculum map, outlining the assessment points and expected completion dates</a:t>
            </a:r>
            <a:endParaRPr lang="en-US" dirty="0"/>
          </a:p>
          <a:p>
            <a:pPr marL="228600"/>
            <a:r>
              <a:rPr lang="en-GB" dirty="0"/>
              <a:t>- Allow time for proper study of the required </a:t>
            </a:r>
            <a:r>
              <a:rPr lang="en-GB" dirty="0" err="1"/>
              <a:t>pracitcals</a:t>
            </a:r>
          </a:p>
          <a:p>
            <a:pPr marL="228600"/>
            <a:r>
              <a:rPr lang="en-GB" dirty="0"/>
              <a:t>- Allow time for the proper study of Maths in Biology 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Intervention : </a:t>
            </a:r>
            <a:endParaRPr lang="en-US" dirty="0"/>
          </a:p>
          <a:p>
            <a:pPr marL="228600"/>
            <a:r>
              <a:rPr lang="en-GB" dirty="0"/>
              <a:t>- Review current working-at grades for students </a:t>
            </a:r>
            <a:endParaRPr lang="en-US" dirty="0"/>
          </a:p>
          <a:p>
            <a:pPr marL="228600"/>
            <a:r>
              <a:rPr lang="en-GB" dirty="0"/>
              <a:t>- Identify those who are not achieving target grade and invite them for intervention in September</a:t>
            </a:r>
            <a:endParaRPr lang="en-US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D4E5D-F89C-4E8F-8464-3AEBBEF722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3786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/>
              <a:t>Review end of topic assessments:</a:t>
            </a:r>
            <a:endParaRPr lang="en-US" dirty="0"/>
          </a:p>
          <a:p>
            <a:pPr marL="228600"/>
            <a:r>
              <a:rPr lang="en-GB" dirty="0"/>
              <a:t>- Currently are not fit for purpose</a:t>
            </a:r>
            <a:endParaRPr lang="en-US" dirty="0"/>
          </a:p>
          <a:p>
            <a:pPr marL="228600"/>
            <a:r>
              <a:rPr lang="en-GB" dirty="0"/>
              <a:t>- Write our own assessments with a higher total mark</a:t>
            </a:r>
            <a:endParaRPr lang="en-US" dirty="0"/>
          </a:p>
          <a:p>
            <a:pPr marL="228600"/>
            <a:r>
              <a:rPr lang="en-GB" dirty="0"/>
              <a:t>- Include one question per assessment which focusses on a previous topic</a:t>
            </a:r>
            <a:endParaRPr lang="en-US" dirty="0"/>
          </a:p>
          <a:p>
            <a:pPr marL="228600"/>
            <a:endParaRPr lang="en-GB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Order of Teaching: </a:t>
            </a:r>
            <a:endParaRPr lang="en-US" dirty="0"/>
          </a:p>
          <a:p>
            <a:pPr marL="228600"/>
            <a:r>
              <a:rPr lang="en-GB" dirty="0"/>
              <a:t>- Create a curriculum map, outlining the assessment points and expected completion dates</a:t>
            </a:r>
            <a:endParaRPr lang="en-US" dirty="0"/>
          </a:p>
          <a:p>
            <a:pPr marL="228600"/>
            <a:r>
              <a:rPr lang="en-GB" dirty="0"/>
              <a:t>- Allow time for proper study of the required </a:t>
            </a:r>
            <a:r>
              <a:rPr lang="en-GB" dirty="0" err="1"/>
              <a:t>pracitcals</a:t>
            </a:r>
          </a:p>
          <a:p>
            <a:pPr marL="228600"/>
            <a:r>
              <a:rPr lang="en-GB" dirty="0"/>
              <a:t>- Allow time for the proper study of Maths in Biology 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Intervention : </a:t>
            </a:r>
            <a:endParaRPr lang="en-US" dirty="0"/>
          </a:p>
          <a:p>
            <a:pPr marL="228600"/>
            <a:r>
              <a:rPr lang="en-GB" dirty="0"/>
              <a:t>- Review current working-at grades for students </a:t>
            </a:r>
            <a:endParaRPr lang="en-US" dirty="0"/>
          </a:p>
          <a:p>
            <a:pPr marL="228600"/>
            <a:r>
              <a:rPr lang="en-GB" dirty="0"/>
              <a:t>- Identify those who are not achieving target grade and invite them for intervention in September</a:t>
            </a:r>
            <a:endParaRPr lang="en-US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D4E5D-F89C-4E8F-8464-3AEBBEF722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6316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/>
              <a:t>Review end of topic assessments:</a:t>
            </a:r>
            <a:endParaRPr lang="en-US" dirty="0"/>
          </a:p>
          <a:p>
            <a:pPr marL="228600"/>
            <a:r>
              <a:rPr lang="en-GB" dirty="0"/>
              <a:t>- Currently are not fit for purpose</a:t>
            </a:r>
            <a:endParaRPr lang="en-US" dirty="0"/>
          </a:p>
          <a:p>
            <a:pPr marL="228600"/>
            <a:r>
              <a:rPr lang="en-GB" dirty="0"/>
              <a:t>- Write our own assessments with a higher total mark</a:t>
            </a:r>
            <a:endParaRPr lang="en-US" dirty="0"/>
          </a:p>
          <a:p>
            <a:pPr marL="228600"/>
            <a:r>
              <a:rPr lang="en-GB" dirty="0"/>
              <a:t>- Include one question per assessment which focusses on a previous topic</a:t>
            </a:r>
            <a:endParaRPr lang="en-US" dirty="0"/>
          </a:p>
          <a:p>
            <a:pPr marL="228600"/>
            <a:endParaRPr lang="en-GB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Order of Teaching: </a:t>
            </a:r>
            <a:endParaRPr lang="en-US" dirty="0"/>
          </a:p>
          <a:p>
            <a:pPr marL="228600"/>
            <a:r>
              <a:rPr lang="en-GB" dirty="0"/>
              <a:t>- Create a curriculum map, outlining the assessment points and expected completion dates</a:t>
            </a:r>
            <a:endParaRPr lang="en-US" dirty="0"/>
          </a:p>
          <a:p>
            <a:pPr marL="228600"/>
            <a:r>
              <a:rPr lang="en-GB" dirty="0"/>
              <a:t>- Allow time for proper study of the required </a:t>
            </a:r>
            <a:r>
              <a:rPr lang="en-GB" dirty="0" err="1"/>
              <a:t>pracitcals</a:t>
            </a:r>
          </a:p>
          <a:p>
            <a:pPr marL="228600"/>
            <a:r>
              <a:rPr lang="en-GB" dirty="0"/>
              <a:t>- Allow time for the proper study of Maths in Biology 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Intervention : </a:t>
            </a:r>
            <a:endParaRPr lang="en-US" dirty="0"/>
          </a:p>
          <a:p>
            <a:pPr marL="228600"/>
            <a:r>
              <a:rPr lang="en-GB" dirty="0"/>
              <a:t>- Review current working-at grades for students </a:t>
            </a:r>
            <a:endParaRPr lang="en-US" dirty="0"/>
          </a:p>
          <a:p>
            <a:pPr marL="228600"/>
            <a:r>
              <a:rPr lang="en-GB" dirty="0"/>
              <a:t>- Identify those who are not achieving target grade and invite them for intervention in September</a:t>
            </a:r>
            <a:endParaRPr lang="en-US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D4E5D-F89C-4E8F-8464-3AEBBEF722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0954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/>
              <a:t>Review end of topic assessments:</a:t>
            </a:r>
            <a:endParaRPr lang="en-US" dirty="0"/>
          </a:p>
          <a:p>
            <a:pPr marL="228600"/>
            <a:r>
              <a:rPr lang="en-GB" dirty="0"/>
              <a:t>- Currently are not fit for purpose</a:t>
            </a:r>
            <a:endParaRPr lang="en-US" dirty="0"/>
          </a:p>
          <a:p>
            <a:pPr marL="228600"/>
            <a:r>
              <a:rPr lang="en-GB" dirty="0"/>
              <a:t>- Write our own assessments with a higher total mark</a:t>
            </a:r>
            <a:endParaRPr lang="en-US" dirty="0"/>
          </a:p>
          <a:p>
            <a:pPr marL="228600"/>
            <a:r>
              <a:rPr lang="en-GB" dirty="0"/>
              <a:t>- Include one question per assessment which focusses on a previous topic</a:t>
            </a:r>
            <a:endParaRPr lang="en-US" dirty="0"/>
          </a:p>
          <a:p>
            <a:pPr marL="228600"/>
            <a:endParaRPr lang="en-GB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Order of Teaching: </a:t>
            </a:r>
            <a:endParaRPr lang="en-US" dirty="0"/>
          </a:p>
          <a:p>
            <a:pPr marL="228600"/>
            <a:r>
              <a:rPr lang="en-GB" dirty="0"/>
              <a:t>- Create a curriculum map, outlining the assessment points and expected completion dates</a:t>
            </a:r>
            <a:endParaRPr lang="en-US" dirty="0"/>
          </a:p>
          <a:p>
            <a:pPr marL="228600"/>
            <a:r>
              <a:rPr lang="en-GB" dirty="0"/>
              <a:t>- Allow time for proper study of the required </a:t>
            </a:r>
            <a:r>
              <a:rPr lang="en-GB" dirty="0" err="1"/>
              <a:t>pracitcals</a:t>
            </a:r>
          </a:p>
          <a:p>
            <a:pPr marL="228600"/>
            <a:r>
              <a:rPr lang="en-GB" dirty="0"/>
              <a:t>- Allow time for the proper study of Maths in Biology 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Intervention : </a:t>
            </a:r>
            <a:endParaRPr lang="en-US" dirty="0"/>
          </a:p>
          <a:p>
            <a:pPr marL="228600"/>
            <a:r>
              <a:rPr lang="en-GB" dirty="0"/>
              <a:t>- Review current working-at grades for students </a:t>
            </a:r>
            <a:endParaRPr lang="en-US" dirty="0"/>
          </a:p>
          <a:p>
            <a:pPr marL="228600"/>
            <a:r>
              <a:rPr lang="en-GB" dirty="0"/>
              <a:t>- Identify those who are not achieving target grade and invite them for intervention in September</a:t>
            </a:r>
            <a:endParaRPr lang="en-US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D4E5D-F89C-4E8F-8464-3AEBBEF722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005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/>
              <a:t>Review end of topic assessments:</a:t>
            </a:r>
            <a:endParaRPr lang="en-US" dirty="0"/>
          </a:p>
          <a:p>
            <a:pPr marL="228600"/>
            <a:r>
              <a:rPr lang="en-GB" dirty="0"/>
              <a:t>- Currently are not fit for purpose</a:t>
            </a:r>
            <a:endParaRPr lang="en-US" dirty="0"/>
          </a:p>
          <a:p>
            <a:pPr marL="228600"/>
            <a:r>
              <a:rPr lang="en-GB" dirty="0"/>
              <a:t>- Write our own assessments with a higher total mark</a:t>
            </a:r>
            <a:endParaRPr lang="en-US" dirty="0"/>
          </a:p>
          <a:p>
            <a:pPr marL="228600"/>
            <a:r>
              <a:rPr lang="en-GB" dirty="0"/>
              <a:t>- Include one question per assessment which focusses on a previous topic</a:t>
            </a:r>
            <a:endParaRPr lang="en-US" dirty="0"/>
          </a:p>
          <a:p>
            <a:pPr marL="228600"/>
            <a:endParaRPr lang="en-GB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Order of Teaching: </a:t>
            </a:r>
            <a:endParaRPr lang="en-US" dirty="0"/>
          </a:p>
          <a:p>
            <a:pPr marL="228600"/>
            <a:r>
              <a:rPr lang="en-GB" dirty="0"/>
              <a:t>- Create a curriculum map, outlining the assessment points and expected completion dates</a:t>
            </a:r>
            <a:endParaRPr lang="en-US" dirty="0"/>
          </a:p>
          <a:p>
            <a:pPr marL="228600"/>
            <a:r>
              <a:rPr lang="en-GB" dirty="0"/>
              <a:t>- Allow time for proper study of the required </a:t>
            </a:r>
            <a:r>
              <a:rPr lang="en-GB" dirty="0" err="1"/>
              <a:t>pracitcals</a:t>
            </a:r>
          </a:p>
          <a:p>
            <a:pPr marL="228600"/>
            <a:r>
              <a:rPr lang="en-GB" dirty="0"/>
              <a:t>- Allow time for the proper study of Maths in Biology 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Intervention : </a:t>
            </a:r>
            <a:endParaRPr lang="en-US" dirty="0"/>
          </a:p>
          <a:p>
            <a:pPr marL="228600"/>
            <a:r>
              <a:rPr lang="en-GB" dirty="0"/>
              <a:t>- Review current working-at grades for students </a:t>
            </a:r>
            <a:endParaRPr lang="en-US" dirty="0"/>
          </a:p>
          <a:p>
            <a:pPr marL="228600"/>
            <a:r>
              <a:rPr lang="en-GB" dirty="0"/>
              <a:t>- Identify those who are not achieving target grade and invite them for intervention in September</a:t>
            </a:r>
            <a:endParaRPr lang="en-US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D4E5D-F89C-4E8F-8464-3AEBBEF722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9742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/>
              <a:t>Review end of topic assessments:</a:t>
            </a:r>
            <a:endParaRPr lang="en-US" dirty="0"/>
          </a:p>
          <a:p>
            <a:pPr marL="228600"/>
            <a:r>
              <a:rPr lang="en-GB" dirty="0"/>
              <a:t>- Currently are not fit for purpose</a:t>
            </a:r>
            <a:endParaRPr lang="en-US" dirty="0"/>
          </a:p>
          <a:p>
            <a:pPr marL="228600"/>
            <a:r>
              <a:rPr lang="en-GB" dirty="0"/>
              <a:t>- Write our own assessments with a higher total mark</a:t>
            </a:r>
            <a:endParaRPr lang="en-US" dirty="0"/>
          </a:p>
          <a:p>
            <a:pPr marL="228600"/>
            <a:r>
              <a:rPr lang="en-GB" dirty="0"/>
              <a:t>- Include one question per assessment which focusses on a previous topic</a:t>
            </a:r>
            <a:endParaRPr lang="en-US" dirty="0"/>
          </a:p>
          <a:p>
            <a:pPr marL="228600"/>
            <a:endParaRPr lang="en-GB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Order of Teaching: </a:t>
            </a:r>
            <a:endParaRPr lang="en-US" dirty="0"/>
          </a:p>
          <a:p>
            <a:pPr marL="228600"/>
            <a:r>
              <a:rPr lang="en-GB" dirty="0"/>
              <a:t>- Create a curriculum map, outlining the assessment points and expected completion dates</a:t>
            </a:r>
            <a:endParaRPr lang="en-US" dirty="0"/>
          </a:p>
          <a:p>
            <a:pPr marL="228600"/>
            <a:r>
              <a:rPr lang="en-GB" dirty="0"/>
              <a:t>- Allow time for proper study of the required </a:t>
            </a:r>
            <a:r>
              <a:rPr lang="en-GB" dirty="0" err="1"/>
              <a:t>pracitcals</a:t>
            </a:r>
          </a:p>
          <a:p>
            <a:pPr marL="228600"/>
            <a:r>
              <a:rPr lang="en-GB" dirty="0"/>
              <a:t>- Allow time for the proper study of Maths in Biology 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Intervention : </a:t>
            </a:r>
            <a:endParaRPr lang="en-US" dirty="0"/>
          </a:p>
          <a:p>
            <a:pPr marL="228600"/>
            <a:r>
              <a:rPr lang="en-GB" dirty="0"/>
              <a:t>- Review current working-at grades for students </a:t>
            </a:r>
            <a:endParaRPr lang="en-US" dirty="0"/>
          </a:p>
          <a:p>
            <a:pPr marL="228600"/>
            <a:r>
              <a:rPr lang="en-GB" dirty="0"/>
              <a:t>- Identify those who are not achieving target grade and invite them for intervention in September</a:t>
            </a:r>
            <a:endParaRPr lang="en-US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D4E5D-F89C-4E8F-8464-3AEBBEF722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0266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/>
              <a:t>Review end of topic assessments:</a:t>
            </a:r>
            <a:endParaRPr lang="en-US" dirty="0"/>
          </a:p>
          <a:p>
            <a:pPr marL="228600"/>
            <a:r>
              <a:rPr lang="en-GB" dirty="0"/>
              <a:t>- Currently are not fit for purpose</a:t>
            </a:r>
            <a:endParaRPr lang="en-US" dirty="0"/>
          </a:p>
          <a:p>
            <a:pPr marL="228600"/>
            <a:r>
              <a:rPr lang="en-GB" dirty="0"/>
              <a:t>- Write our own assessments with a higher total mark</a:t>
            </a:r>
            <a:endParaRPr lang="en-US" dirty="0"/>
          </a:p>
          <a:p>
            <a:pPr marL="228600"/>
            <a:r>
              <a:rPr lang="en-GB" dirty="0"/>
              <a:t>- Include one question per assessment which focusses on a previous topic</a:t>
            </a:r>
            <a:endParaRPr lang="en-US" dirty="0"/>
          </a:p>
          <a:p>
            <a:pPr marL="228600"/>
            <a:endParaRPr lang="en-GB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Order of Teaching: </a:t>
            </a:r>
            <a:endParaRPr lang="en-US" dirty="0"/>
          </a:p>
          <a:p>
            <a:pPr marL="228600"/>
            <a:r>
              <a:rPr lang="en-GB" dirty="0"/>
              <a:t>- Create a curriculum map, outlining the assessment points and expected completion dates</a:t>
            </a:r>
            <a:endParaRPr lang="en-US" dirty="0"/>
          </a:p>
          <a:p>
            <a:pPr marL="228600"/>
            <a:r>
              <a:rPr lang="en-GB" dirty="0"/>
              <a:t>- Allow time for proper study of the required </a:t>
            </a:r>
            <a:r>
              <a:rPr lang="en-GB" dirty="0" err="1"/>
              <a:t>pracitcals</a:t>
            </a:r>
          </a:p>
          <a:p>
            <a:pPr marL="228600"/>
            <a:r>
              <a:rPr lang="en-GB" dirty="0"/>
              <a:t>- Allow time for the proper study of Maths in Biology 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Intervention : </a:t>
            </a:r>
            <a:endParaRPr lang="en-US" dirty="0"/>
          </a:p>
          <a:p>
            <a:pPr marL="228600"/>
            <a:r>
              <a:rPr lang="en-GB" dirty="0"/>
              <a:t>- Review current working-at grades for students </a:t>
            </a:r>
            <a:endParaRPr lang="en-US" dirty="0"/>
          </a:p>
          <a:p>
            <a:pPr marL="228600"/>
            <a:r>
              <a:rPr lang="en-GB" dirty="0"/>
              <a:t>- Identify those who are not achieving target grade and invite them for intervention in September</a:t>
            </a:r>
            <a:endParaRPr lang="en-US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D4E5D-F89C-4E8F-8464-3AEBBEF722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0698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/>
              <a:t>Review end of topic assessments:</a:t>
            </a:r>
            <a:endParaRPr lang="en-US" dirty="0"/>
          </a:p>
          <a:p>
            <a:pPr marL="228600"/>
            <a:r>
              <a:rPr lang="en-GB" dirty="0"/>
              <a:t>- Currently are not fit for purpose</a:t>
            </a:r>
            <a:endParaRPr lang="en-US" dirty="0"/>
          </a:p>
          <a:p>
            <a:pPr marL="228600"/>
            <a:r>
              <a:rPr lang="en-GB" dirty="0"/>
              <a:t>- Write our own assessments with a higher total mark</a:t>
            </a:r>
            <a:endParaRPr lang="en-US" dirty="0"/>
          </a:p>
          <a:p>
            <a:pPr marL="228600"/>
            <a:r>
              <a:rPr lang="en-GB" dirty="0"/>
              <a:t>- Include one question per assessment which focusses on a previous topic</a:t>
            </a:r>
            <a:endParaRPr lang="en-US" dirty="0"/>
          </a:p>
          <a:p>
            <a:pPr marL="228600"/>
            <a:endParaRPr lang="en-GB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Order of Teaching: </a:t>
            </a:r>
            <a:endParaRPr lang="en-US" dirty="0"/>
          </a:p>
          <a:p>
            <a:pPr marL="228600"/>
            <a:r>
              <a:rPr lang="en-GB" dirty="0"/>
              <a:t>- Create a curriculum map, outlining the assessment points and expected completion dates</a:t>
            </a:r>
            <a:endParaRPr lang="en-US" dirty="0"/>
          </a:p>
          <a:p>
            <a:pPr marL="228600"/>
            <a:r>
              <a:rPr lang="en-GB" dirty="0"/>
              <a:t>- Allow time for proper study of the required </a:t>
            </a:r>
            <a:r>
              <a:rPr lang="en-GB" dirty="0" err="1"/>
              <a:t>pracitcals</a:t>
            </a:r>
          </a:p>
          <a:p>
            <a:pPr marL="228600"/>
            <a:r>
              <a:rPr lang="en-GB" dirty="0"/>
              <a:t>- Allow time for the proper study of Maths in Biology 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Intervention : </a:t>
            </a:r>
            <a:endParaRPr lang="en-US" dirty="0"/>
          </a:p>
          <a:p>
            <a:pPr marL="228600"/>
            <a:r>
              <a:rPr lang="en-GB" dirty="0"/>
              <a:t>- Review current working-at grades for students </a:t>
            </a:r>
            <a:endParaRPr lang="en-US" dirty="0"/>
          </a:p>
          <a:p>
            <a:pPr marL="228600"/>
            <a:r>
              <a:rPr lang="en-GB" dirty="0"/>
              <a:t>- Identify those who are not achieving target grade and invite them for intervention in September</a:t>
            </a:r>
            <a:endParaRPr lang="en-US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D4E5D-F89C-4E8F-8464-3AEBBEF722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8402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/>
              <a:t>Review end of topic assessments:</a:t>
            </a:r>
            <a:endParaRPr lang="en-US" dirty="0"/>
          </a:p>
          <a:p>
            <a:pPr marL="228600"/>
            <a:r>
              <a:rPr lang="en-GB" dirty="0"/>
              <a:t>- Currently are not fit for purpose</a:t>
            </a:r>
            <a:endParaRPr lang="en-US" dirty="0"/>
          </a:p>
          <a:p>
            <a:pPr marL="228600"/>
            <a:r>
              <a:rPr lang="en-GB" dirty="0"/>
              <a:t>- Write our own assessments with a higher total mark</a:t>
            </a:r>
            <a:endParaRPr lang="en-US" dirty="0"/>
          </a:p>
          <a:p>
            <a:pPr marL="228600"/>
            <a:r>
              <a:rPr lang="en-GB" dirty="0"/>
              <a:t>- Include one question per assessment which focusses on a previous topic</a:t>
            </a:r>
            <a:endParaRPr lang="en-US" dirty="0"/>
          </a:p>
          <a:p>
            <a:pPr marL="228600"/>
            <a:endParaRPr lang="en-GB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Order of Teaching: </a:t>
            </a:r>
            <a:endParaRPr lang="en-US" dirty="0"/>
          </a:p>
          <a:p>
            <a:pPr marL="228600"/>
            <a:r>
              <a:rPr lang="en-GB" dirty="0"/>
              <a:t>- Create a curriculum map, outlining the assessment points and expected completion dates</a:t>
            </a:r>
            <a:endParaRPr lang="en-US" dirty="0"/>
          </a:p>
          <a:p>
            <a:pPr marL="228600"/>
            <a:r>
              <a:rPr lang="en-GB" dirty="0"/>
              <a:t>- Allow time for proper study of the required </a:t>
            </a:r>
            <a:r>
              <a:rPr lang="en-GB" dirty="0" err="1"/>
              <a:t>pracitcals</a:t>
            </a:r>
          </a:p>
          <a:p>
            <a:pPr marL="228600"/>
            <a:r>
              <a:rPr lang="en-GB" dirty="0"/>
              <a:t>- Allow time for the proper study of Maths in Biology 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Intervention : </a:t>
            </a:r>
            <a:endParaRPr lang="en-US" dirty="0"/>
          </a:p>
          <a:p>
            <a:pPr marL="228600"/>
            <a:r>
              <a:rPr lang="en-GB" dirty="0"/>
              <a:t>- Review current working-at grades for students </a:t>
            </a:r>
            <a:endParaRPr lang="en-US" dirty="0"/>
          </a:p>
          <a:p>
            <a:pPr marL="228600"/>
            <a:r>
              <a:rPr lang="en-GB" dirty="0"/>
              <a:t>- Identify those who are not achieving target grade and invite them for intervention in September</a:t>
            </a:r>
            <a:endParaRPr lang="en-US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D4E5D-F89C-4E8F-8464-3AEBBEF722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3699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/>
              <a:t>Review end of topic assessments:</a:t>
            </a:r>
            <a:endParaRPr lang="en-US" dirty="0"/>
          </a:p>
          <a:p>
            <a:pPr marL="228600"/>
            <a:r>
              <a:rPr lang="en-GB" dirty="0"/>
              <a:t>- Currently are not fit for purpose</a:t>
            </a:r>
            <a:endParaRPr lang="en-US" dirty="0"/>
          </a:p>
          <a:p>
            <a:pPr marL="228600"/>
            <a:r>
              <a:rPr lang="en-GB" dirty="0"/>
              <a:t>- Write our own assessments with a higher total mark</a:t>
            </a:r>
            <a:endParaRPr lang="en-US" dirty="0"/>
          </a:p>
          <a:p>
            <a:pPr marL="228600"/>
            <a:r>
              <a:rPr lang="en-GB" dirty="0"/>
              <a:t>- Include one question per assessment which focusses on a previous topic</a:t>
            </a:r>
            <a:endParaRPr lang="en-US" dirty="0"/>
          </a:p>
          <a:p>
            <a:pPr marL="228600"/>
            <a:endParaRPr lang="en-GB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Order of Teaching: </a:t>
            </a:r>
            <a:endParaRPr lang="en-US" dirty="0"/>
          </a:p>
          <a:p>
            <a:pPr marL="228600"/>
            <a:r>
              <a:rPr lang="en-GB" dirty="0"/>
              <a:t>- Create a curriculum map, outlining the assessment points and expected completion dates</a:t>
            </a:r>
            <a:endParaRPr lang="en-US" dirty="0"/>
          </a:p>
          <a:p>
            <a:pPr marL="228600"/>
            <a:r>
              <a:rPr lang="en-GB" dirty="0"/>
              <a:t>- Allow time for proper study of the required </a:t>
            </a:r>
            <a:r>
              <a:rPr lang="en-GB" dirty="0" err="1"/>
              <a:t>pracitcals</a:t>
            </a:r>
          </a:p>
          <a:p>
            <a:pPr marL="228600"/>
            <a:r>
              <a:rPr lang="en-GB" dirty="0"/>
              <a:t>- Allow time for the proper study of Maths in Biology 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Intervention : </a:t>
            </a:r>
            <a:endParaRPr lang="en-US" dirty="0"/>
          </a:p>
          <a:p>
            <a:pPr marL="228600"/>
            <a:r>
              <a:rPr lang="en-GB" dirty="0"/>
              <a:t>- Review current working-at grades for students </a:t>
            </a:r>
            <a:endParaRPr lang="en-US" dirty="0"/>
          </a:p>
          <a:p>
            <a:pPr marL="228600"/>
            <a:r>
              <a:rPr lang="en-GB" dirty="0"/>
              <a:t>- Identify those who are not achieving target grade and invite them for intervention in September</a:t>
            </a:r>
            <a:endParaRPr lang="en-US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D4E5D-F89C-4E8F-8464-3AEBBEF722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171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/>
              <a:t>Review end of topic assessments:</a:t>
            </a:r>
            <a:endParaRPr lang="en-US" dirty="0"/>
          </a:p>
          <a:p>
            <a:pPr marL="228600"/>
            <a:r>
              <a:rPr lang="en-GB" dirty="0"/>
              <a:t>- Currently are not fit for purpose</a:t>
            </a:r>
            <a:endParaRPr lang="en-US" dirty="0"/>
          </a:p>
          <a:p>
            <a:pPr marL="228600"/>
            <a:r>
              <a:rPr lang="en-GB" dirty="0"/>
              <a:t>- Write our own assessments with a higher total mark</a:t>
            </a:r>
            <a:endParaRPr lang="en-US" dirty="0"/>
          </a:p>
          <a:p>
            <a:pPr marL="228600"/>
            <a:r>
              <a:rPr lang="en-GB" dirty="0"/>
              <a:t>- Include one question per assessment which focusses on a previous topic</a:t>
            </a:r>
            <a:endParaRPr lang="en-US" dirty="0"/>
          </a:p>
          <a:p>
            <a:pPr marL="228600"/>
            <a:endParaRPr lang="en-GB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Order of Teaching: </a:t>
            </a:r>
            <a:endParaRPr lang="en-US" dirty="0"/>
          </a:p>
          <a:p>
            <a:pPr marL="228600"/>
            <a:r>
              <a:rPr lang="en-GB" dirty="0"/>
              <a:t>- Create a curriculum map, outlining the assessment points and expected completion dates</a:t>
            </a:r>
            <a:endParaRPr lang="en-US" dirty="0"/>
          </a:p>
          <a:p>
            <a:pPr marL="228600"/>
            <a:r>
              <a:rPr lang="en-GB" dirty="0"/>
              <a:t>- Allow time for proper study of the required </a:t>
            </a:r>
            <a:r>
              <a:rPr lang="en-GB" dirty="0" err="1"/>
              <a:t>pracitcals</a:t>
            </a:r>
          </a:p>
          <a:p>
            <a:pPr marL="228600"/>
            <a:r>
              <a:rPr lang="en-GB" dirty="0"/>
              <a:t>- Allow time for the proper study of Maths in Biology 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Intervention : </a:t>
            </a:r>
            <a:endParaRPr lang="en-US" dirty="0"/>
          </a:p>
          <a:p>
            <a:pPr marL="228600"/>
            <a:r>
              <a:rPr lang="en-GB" dirty="0"/>
              <a:t>- Review current working-at grades for students </a:t>
            </a:r>
            <a:endParaRPr lang="en-US" dirty="0"/>
          </a:p>
          <a:p>
            <a:pPr marL="228600"/>
            <a:r>
              <a:rPr lang="en-GB" dirty="0"/>
              <a:t>- Identify those who are not achieving target grade and invite them for intervention in September</a:t>
            </a:r>
            <a:endParaRPr lang="en-US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D4E5D-F89C-4E8F-8464-3AEBBEF722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5408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/>
              <a:t>Review end of topic assessments:</a:t>
            </a:r>
            <a:endParaRPr lang="en-US" dirty="0"/>
          </a:p>
          <a:p>
            <a:pPr marL="228600"/>
            <a:r>
              <a:rPr lang="en-GB" dirty="0"/>
              <a:t>- Currently are not fit for purpose</a:t>
            </a:r>
            <a:endParaRPr lang="en-US" dirty="0"/>
          </a:p>
          <a:p>
            <a:pPr marL="228600"/>
            <a:r>
              <a:rPr lang="en-GB" dirty="0"/>
              <a:t>- Write our own assessments with a higher total mark</a:t>
            </a:r>
            <a:endParaRPr lang="en-US" dirty="0"/>
          </a:p>
          <a:p>
            <a:pPr marL="228600"/>
            <a:r>
              <a:rPr lang="en-GB" dirty="0"/>
              <a:t>- Include one question per assessment which focusses on a previous topic</a:t>
            </a:r>
            <a:endParaRPr lang="en-US" dirty="0"/>
          </a:p>
          <a:p>
            <a:pPr marL="228600"/>
            <a:endParaRPr lang="en-GB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Order of Teaching: </a:t>
            </a:r>
            <a:endParaRPr lang="en-US" dirty="0"/>
          </a:p>
          <a:p>
            <a:pPr marL="228600"/>
            <a:r>
              <a:rPr lang="en-GB" dirty="0"/>
              <a:t>- Create a curriculum map, outlining the assessment points and expected completion dates</a:t>
            </a:r>
            <a:endParaRPr lang="en-US" dirty="0"/>
          </a:p>
          <a:p>
            <a:pPr marL="228600"/>
            <a:r>
              <a:rPr lang="en-GB" dirty="0"/>
              <a:t>- Allow time for proper study of the required </a:t>
            </a:r>
            <a:r>
              <a:rPr lang="en-GB" dirty="0" err="1"/>
              <a:t>pracitcals</a:t>
            </a:r>
          </a:p>
          <a:p>
            <a:pPr marL="228600"/>
            <a:r>
              <a:rPr lang="en-GB" dirty="0"/>
              <a:t>- Allow time for the proper study of Maths in Biology 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Intervention : </a:t>
            </a:r>
            <a:endParaRPr lang="en-US" dirty="0"/>
          </a:p>
          <a:p>
            <a:pPr marL="228600"/>
            <a:r>
              <a:rPr lang="en-GB" dirty="0"/>
              <a:t>- Review current working-at grades for students </a:t>
            </a:r>
            <a:endParaRPr lang="en-US" dirty="0"/>
          </a:p>
          <a:p>
            <a:pPr marL="228600"/>
            <a:r>
              <a:rPr lang="en-GB" dirty="0"/>
              <a:t>- Identify those who are not achieving target grade and invite them for intervention in September</a:t>
            </a:r>
            <a:endParaRPr lang="en-US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D4E5D-F89C-4E8F-8464-3AEBBEF722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9361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/>
              <a:t>Review end of topic assessments:</a:t>
            </a:r>
            <a:endParaRPr lang="en-US" dirty="0"/>
          </a:p>
          <a:p>
            <a:pPr marL="228600"/>
            <a:r>
              <a:rPr lang="en-GB" dirty="0"/>
              <a:t>- Currently are not fit for purpose</a:t>
            </a:r>
            <a:endParaRPr lang="en-US" dirty="0"/>
          </a:p>
          <a:p>
            <a:pPr marL="228600"/>
            <a:r>
              <a:rPr lang="en-GB" dirty="0"/>
              <a:t>- Write our own assessments with a higher total mark</a:t>
            </a:r>
            <a:endParaRPr lang="en-US" dirty="0"/>
          </a:p>
          <a:p>
            <a:pPr marL="228600"/>
            <a:r>
              <a:rPr lang="en-GB" dirty="0"/>
              <a:t>- Include one question per assessment which focusses on a previous topic</a:t>
            </a:r>
            <a:endParaRPr lang="en-US" dirty="0"/>
          </a:p>
          <a:p>
            <a:pPr marL="228600"/>
            <a:endParaRPr lang="en-GB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Order of Teaching: </a:t>
            </a:r>
            <a:endParaRPr lang="en-US" dirty="0"/>
          </a:p>
          <a:p>
            <a:pPr marL="228600"/>
            <a:r>
              <a:rPr lang="en-GB" dirty="0"/>
              <a:t>- Create a curriculum map, outlining the assessment points and expected completion dates</a:t>
            </a:r>
            <a:endParaRPr lang="en-US" dirty="0"/>
          </a:p>
          <a:p>
            <a:pPr marL="228600"/>
            <a:r>
              <a:rPr lang="en-GB" dirty="0"/>
              <a:t>- Allow time for proper study of the required </a:t>
            </a:r>
            <a:r>
              <a:rPr lang="en-GB" dirty="0" err="1"/>
              <a:t>pracitcals</a:t>
            </a:r>
          </a:p>
          <a:p>
            <a:pPr marL="228600"/>
            <a:r>
              <a:rPr lang="en-GB" dirty="0"/>
              <a:t>- Allow time for the proper study of Maths in Biology 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Intervention : </a:t>
            </a:r>
            <a:endParaRPr lang="en-US" dirty="0"/>
          </a:p>
          <a:p>
            <a:pPr marL="228600"/>
            <a:r>
              <a:rPr lang="en-GB" dirty="0"/>
              <a:t>- Review current working-at grades for students </a:t>
            </a:r>
            <a:endParaRPr lang="en-US" dirty="0"/>
          </a:p>
          <a:p>
            <a:pPr marL="228600"/>
            <a:r>
              <a:rPr lang="en-GB" dirty="0"/>
              <a:t>- Identify those who are not achieving target grade and invite them for intervention in September</a:t>
            </a:r>
            <a:endParaRPr lang="en-US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D4E5D-F89C-4E8F-8464-3AEBBEF722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0631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/>
              <a:t>Review end of topic assessments:</a:t>
            </a:r>
            <a:endParaRPr lang="en-US" dirty="0"/>
          </a:p>
          <a:p>
            <a:pPr marL="228600"/>
            <a:r>
              <a:rPr lang="en-GB" dirty="0"/>
              <a:t>- Currently are not fit for purpose</a:t>
            </a:r>
            <a:endParaRPr lang="en-US" dirty="0"/>
          </a:p>
          <a:p>
            <a:pPr marL="228600"/>
            <a:r>
              <a:rPr lang="en-GB" dirty="0"/>
              <a:t>- Write our own assessments with a higher total mark</a:t>
            </a:r>
            <a:endParaRPr lang="en-US" dirty="0"/>
          </a:p>
          <a:p>
            <a:pPr marL="228600"/>
            <a:r>
              <a:rPr lang="en-GB" dirty="0"/>
              <a:t>- Include one question per assessment which focusses on a previous topic</a:t>
            </a:r>
            <a:endParaRPr lang="en-US" dirty="0"/>
          </a:p>
          <a:p>
            <a:pPr marL="228600"/>
            <a:endParaRPr lang="en-GB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Order of Teaching: </a:t>
            </a:r>
            <a:endParaRPr lang="en-US" dirty="0"/>
          </a:p>
          <a:p>
            <a:pPr marL="228600"/>
            <a:r>
              <a:rPr lang="en-GB" dirty="0"/>
              <a:t>- Create a curriculum map, outlining the assessment points and expected completion dates</a:t>
            </a:r>
            <a:endParaRPr lang="en-US" dirty="0"/>
          </a:p>
          <a:p>
            <a:pPr marL="228600"/>
            <a:r>
              <a:rPr lang="en-GB" dirty="0"/>
              <a:t>- Allow time for proper study of the required </a:t>
            </a:r>
            <a:r>
              <a:rPr lang="en-GB" dirty="0" err="1"/>
              <a:t>pracitcals</a:t>
            </a:r>
          </a:p>
          <a:p>
            <a:pPr marL="228600"/>
            <a:r>
              <a:rPr lang="en-GB" dirty="0"/>
              <a:t>- Allow time for the proper study of Maths in Biology 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Intervention : </a:t>
            </a:r>
            <a:endParaRPr lang="en-US" dirty="0"/>
          </a:p>
          <a:p>
            <a:pPr marL="228600"/>
            <a:r>
              <a:rPr lang="en-GB" dirty="0"/>
              <a:t>- Review current working-at grades for students </a:t>
            </a:r>
            <a:endParaRPr lang="en-US" dirty="0"/>
          </a:p>
          <a:p>
            <a:pPr marL="228600"/>
            <a:r>
              <a:rPr lang="en-GB" dirty="0"/>
              <a:t>- Identify those who are not achieving target grade and invite them for intervention in September</a:t>
            </a:r>
            <a:endParaRPr lang="en-US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D4E5D-F89C-4E8F-8464-3AEBBEF722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913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/>
              <a:t>Review end of topic assessments:</a:t>
            </a:r>
            <a:endParaRPr lang="en-US" dirty="0"/>
          </a:p>
          <a:p>
            <a:pPr marL="228600"/>
            <a:r>
              <a:rPr lang="en-GB" dirty="0"/>
              <a:t>- Currently are not fit for purpose</a:t>
            </a:r>
            <a:endParaRPr lang="en-US" dirty="0"/>
          </a:p>
          <a:p>
            <a:pPr marL="228600"/>
            <a:r>
              <a:rPr lang="en-GB" dirty="0"/>
              <a:t>- Write our own assessments with a higher total mark</a:t>
            </a:r>
            <a:endParaRPr lang="en-US" dirty="0"/>
          </a:p>
          <a:p>
            <a:pPr marL="228600"/>
            <a:r>
              <a:rPr lang="en-GB" dirty="0"/>
              <a:t>- Include one question per assessment which focusses on a previous topic</a:t>
            </a:r>
            <a:endParaRPr lang="en-US" dirty="0"/>
          </a:p>
          <a:p>
            <a:pPr marL="228600"/>
            <a:endParaRPr lang="en-GB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Order of Teaching: </a:t>
            </a:r>
            <a:endParaRPr lang="en-US" dirty="0"/>
          </a:p>
          <a:p>
            <a:pPr marL="228600"/>
            <a:r>
              <a:rPr lang="en-GB" dirty="0"/>
              <a:t>- Create a curriculum map, outlining the assessment points and expected completion dates</a:t>
            </a:r>
            <a:endParaRPr lang="en-US" dirty="0"/>
          </a:p>
          <a:p>
            <a:pPr marL="228600"/>
            <a:r>
              <a:rPr lang="en-GB" dirty="0"/>
              <a:t>- Allow time for proper study of the required </a:t>
            </a:r>
            <a:r>
              <a:rPr lang="en-GB" dirty="0" err="1"/>
              <a:t>pracitcals</a:t>
            </a:r>
          </a:p>
          <a:p>
            <a:pPr marL="228600"/>
            <a:r>
              <a:rPr lang="en-GB" dirty="0"/>
              <a:t>- Allow time for the proper study of Maths in Biology 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Intervention : </a:t>
            </a:r>
            <a:endParaRPr lang="en-US" dirty="0"/>
          </a:p>
          <a:p>
            <a:pPr marL="228600"/>
            <a:r>
              <a:rPr lang="en-GB" dirty="0"/>
              <a:t>- Review current working-at grades for students </a:t>
            </a:r>
            <a:endParaRPr lang="en-US" dirty="0"/>
          </a:p>
          <a:p>
            <a:pPr marL="228600"/>
            <a:r>
              <a:rPr lang="en-GB" dirty="0"/>
              <a:t>- Identify those who are not achieving target grade and invite them for intervention in September</a:t>
            </a:r>
            <a:endParaRPr lang="en-US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D4E5D-F89C-4E8F-8464-3AEBBEF722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156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/>
              <a:t>Review end of topic assessments:</a:t>
            </a:r>
            <a:endParaRPr lang="en-US" dirty="0"/>
          </a:p>
          <a:p>
            <a:pPr marL="228600"/>
            <a:r>
              <a:rPr lang="en-GB" dirty="0"/>
              <a:t>- Currently are not fit for purpose</a:t>
            </a:r>
            <a:endParaRPr lang="en-US" dirty="0"/>
          </a:p>
          <a:p>
            <a:pPr marL="228600"/>
            <a:r>
              <a:rPr lang="en-GB" dirty="0"/>
              <a:t>- Write our own assessments with a higher total mark</a:t>
            </a:r>
            <a:endParaRPr lang="en-US" dirty="0"/>
          </a:p>
          <a:p>
            <a:pPr marL="228600"/>
            <a:r>
              <a:rPr lang="en-GB" dirty="0"/>
              <a:t>- Include one question per assessment which focusses on a previous topic</a:t>
            </a:r>
            <a:endParaRPr lang="en-US" dirty="0"/>
          </a:p>
          <a:p>
            <a:pPr marL="228600"/>
            <a:endParaRPr lang="en-GB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Order of Teaching: </a:t>
            </a:r>
            <a:endParaRPr lang="en-US" dirty="0"/>
          </a:p>
          <a:p>
            <a:pPr marL="228600"/>
            <a:r>
              <a:rPr lang="en-GB" dirty="0"/>
              <a:t>- Create a curriculum map, outlining the assessment points and expected completion dates</a:t>
            </a:r>
            <a:endParaRPr lang="en-US" dirty="0"/>
          </a:p>
          <a:p>
            <a:pPr marL="228600"/>
            <a:r>
              <a:rPr lang="en-GB" dirty="0"/>
              <a:t>- Allow time for proper study of the required </a:t>
            </a:r>
            <a:r>
              <a:rPr lang="en-GB" dirty="0" err="1"/>
              <a:t>pracitcals</a:t>
            </a:r>
          </a:p>
          <a:p>
            <a:pPr marL="228600"/>
            <a:r>
              <a:rPr lang="en-GB" dirty="0"/>
              <a:t>- Allow time for the proper study of Maths in Biology 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Intervention : </a:t>
            </a:r>
            <a:endParaRPr lang="en-US" dirty="0"/>
          </a:p>
          <a:p>
            <a:pPr marL="228600"/>
            <a:r>
              <a:rPr lang="en-GB" dirty="0"/>
              <a:t>- Review current working-at grades for students </a:t>
            </a:r>
            <a:endParaRPr lang="en-US" dirty="0"/>
          </a:p>
          <a:p>
            <a:pPr marL="228600"/>
            <a:r>
              <a:rPr lang="en-GB" dirty="0"/>
              <a:t>- Identify those who are not achieving target grade and invite them for intervention in September</a:t>
            </a:r>
            <a:endParaRPr lang="en-US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D4E5D-F89C-4E8F-8464-3AEBBEF722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317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/>
              <a:t>Review end of topic assessments:</a:t>
            </a:r>
            <a:endParaRPr lang="en-US" dirty="0"/>
          </a:p>
          <a:p>
            <a:pPr marL="228600"/>
            <a:r>
              <a:rPr lang="en-GB" dirty="0"/>
              <a:t>- Currently are not fit for purpose</a:t>
            </a:r>
            <a:endParaRPr lang="en-US" dirty="0"/>
          </a:p>
          <a:p>
            <a:pPr marL="228600"/>
            <a:r>
              <a:rPr lang="en-GB" dirty="0"/>
              <a:t>- Write our own assessments with a higher total mark</a:t>
            </a:r>
            <a:endParaRPr lang="en-US" dirty="0"/>
          </a:p>
          <a:p>
            <a:pPr marL="228600"/>
            <a:r>
              <a:rPr lang="en-GB" dirty="0"/>
              <a:t>- Include one question per assessment which focusses on a previous topic</a:t>
            </a:r>
            <a:endParaRPr lang="en-US" dirty="0"/>
          </a:p>
          <a:p>
            <a:pPr marL="228600"/>
            <a:endParaRPr lang="en-GB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Order of Teaching: </a:t>
            </a:r>
            <a:endParaRPr lang="en-US" dirty="0"/>
          </a:p>
          <a:p>
            <a:pPr marL="228600"/>
            <a:r>
              <a:rPr lang="en-GB" dirty="0"/>
              <a:t>- Create a curriculum map, outlining the assessment points and expected completion dates</a:t>
            </a:r>
            <a:endParaRPr lang="en-US" dirty="0"/>
          </a:p>
          <a:p>
            <a:pPr marL="228600"/>
            <a:r>
              <a:rPr lang="en-GB" dirty="0"/>
              <a:t>- Allow time for proper study of the required </a:t>
            </a:r>
            <a:r>
              <a:rPr lang="en-GB" dirty="0" err="1"/>
              <a:t>pracitcals</a:t>
            </a:r>
          </a:p>
          <a:p>
            <a:pPr marL="228600"/>
            <a:r>
              <a:rPr lang="en-GB" dirty="0"/>
              <a:t>- Allow time for the proper study of Maths in Biology 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Intervention : </a:t>
            </a:r>
            <a:endParaRPr lang="en-US" dirty="0"/>
          </a:p>
          <a:p>
            <a:pPr marL="228600"/>
            <a:r>
              <a:rPr lang="en-GB" dirty="0"/>
              <a:t>- Review current working-at grades for students </a:t>
            </a:r>
            <a:endParaRPr lang="en-US" dirty="0"/>
          </a:p>
          <a:p>
            <a:pPr marL="228600"/>
            <a:r>
              <a:rPr lang="en-GB" dirty="0"/>
              <a:t>- Identify those who are not achieving target grade and invite them for intervention in September</a:t>
            </a:r>
            <a:endParaRPr lang="en-US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D4E5D-F89C-4E8F-8464-3AEBBEF722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532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/>
              <a:t>Review end of topic assessments:</a:t>
            </a:r>
            <a:endParaRPr lang="en-US" dirty="0"/>
          </a:p>
          <a:p>
            <a:pPr marL="228600"/>
            <a:r>
              <a:rPr lang="en-GB" dirty="0"/>
              <a:t>- Currently are not fit for purpose</a:t>
            </a:r>
            <a:endParaRPr lang="en-US" dirty="0"/>
          </a:p>
          <a:p>
            <a:pPr marL="228600"/>
            <a:r>
              <a:rPr lang="en-GB" dirty="0"/>
              <a:t>- Write our own assessments with a higher total mark</a:t>
            </a:r>
            <a:endParaRPr lang="en-US" dirty="0"/>
          </a:p>
          <a:p>
            <a:pPr marL="228600"/>
            <a:r>
              <a:rPr lang="en-GB" dirty="0"/>
              <a:t>- Include one question per assessment which focusses on a previous topic</a:t>
            </a:r>
            <a:endParaRPr lang="en-US" dirty="0"/>
          </a:p>
          <a:p>
            <a:pPr marL="228600"/>
            <a:endParaRPr lang="en-GB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Order of Teaching: </a:t>
            </a:r>
            <a:endParaRPr lang="en-US" dirty="0"/>
          </a:p>
          <a:p>
            <a:pPr marL="228600"/>
            <a:r>
              <a:rPr lang="en-GB" dirty="0"/>
              <a:t>- Create a curriculum map, outlining the assessment points and expected completion dates</a:t>
            </a:r>
            <a:endParaRPr lang="en-US" dirty="0"/>
          </a:p>
          <a:p>
            <a:pPr marL="228600"/>
            <a:r>
              <a:rPr lang="en-GB" dirty="0"/>
              <a:t>- Allow time for proper study of the required </a:t>
            </a:r>
            <a:r>
              <a:rPr lang="en-GB" dirty="0" err="1"/>
              <a:t>pracitcals</a:t>
            </a:r>
          </a:p>
          <a:p>
            <a:pPr marL="228600"/>
            <a:r>
              <a:rPr lang="en-GB" dirty="0"/>
              <a:t>- Allow time for the proper study of Maths in Biology 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Intervention : </a:t>
            </a:r>
            <a:endParaRPr lang="en-US" dirty="0"/>
          </a:p>
          <a:p>
            <a:pPr marL="228600"/>
            <a:r>
              <a:rPr lang="en-GB" dirty="0"/>
              <a:t>- Review current working-at grades for students </a:t>
            </a:r>
            <a:endParaRPr lang="en-US" dirty="0"/>
          </a:p>
          <a:p>
            <a:pPr marL="228600"/>
            <a:r>
              <a:rPr lang="en-GB" dirty="0"/>
              <a:t>- Identify those who are not achieving target grade and invite them for intervention in September</a:t>
            </a:r>
            <a:endParaRPr lang="en-US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D4E5D-F89C-4E8F-8464-3AEBBEF722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058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/>
              <a:t>Review end of topic assessments:</a:t>
            </a:r>
            <a:endParaRPr lang="en-US" dirty="0"/>
          </a:p>
          <a:p>
            <a:pPr marL="228600"/>
            <a:r>
              <a:rPr lang="en-GB" dirty="0"/>
              <a:t>- Currently are not fit for purpose</a:t>
            </a:r>
            <a:endParaRPr lang="en-US" dirty="0"/>
          </a:p>
          <a:p>
            <a:pPr marL="228600"/>
            <a:r>
              <a:rPr lang="en-GB" dirty="0"/>
              <a:t>- Write our own assessments with a higher total mark</a:t>
            </a:r>
            <a:endParaRPr lang="en-US" dirty="0"/>
          </a:p>
          <a:p>
            <a:pPr marL="228600"/>
            <a:r>
              <a:rPr lang="en-GB" dirty="0"/>
              <a:t>- Include one question per assessment which focusses on a previous topic</a:t>
            </a:r>
            <a:endParaRPr lang="en-US" dirty="0"/>
          </a:p>
          <a:p>
            <a:pPr marL="228600"/>
            <a:endParaRPr lang="en-GB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Order of Teaching: </a:t>
            </a:r>
            <a:endParaRPr lang="en-US" dirty="0"/>
          </a:p>
          <a:p>
            <a:pPr marL="228600"/>
            <a:r>
              <a:rPr lang="en-GB" dirty="0"/>
              <a:t>- Create a curriculum map, outlining the assessment points and expected completion dates</a:t>
            </a:r>
            <a:endParaRPr lang="en-US" dirty="0"/>
          </a:p>
          <a:p>
            <a:pPr marL="228600"/>
            <a:r>
              <a:rPr lang="en-GB" dirty="0"/>
              <a:t>- Allow time for proper study of the required </a:t>
            </a:r>
            <a:r>
              <a:rPr lang="en-GB" dirty="0" err="1"/>
              <a:t>pracitcals</a:t>
            </a:r>
          </a:p>
          <a:p>
            <a:pPr marL="228600"/>
            <a:r>
              <a:rPr lang="en-GB" dirty="0"/>
              <a:t>- Allow time for the proper study of Maths in Biology 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Intervention : </a:t>
            </a:r>
            <a:endParaRPr lang="en-US" dirty="0"/>
          </a:p>
          <a:p>
            <a:pPr marL="228600"/>
            <a:r>
              <a:rPr lang="en-GB" dirty="0"/>
              <a:t>- Review current working-at grades for students </a:t>
            </a:r>
            <a:endParaRPr lang="en-US" dirty="0"/>
          </a:p>
          <a:p>
            <a:pPr marL="228600"/>
            <a:r>
              <a:rPr lang="en-GB" dirty="0"/>
              <a:t>- Identify those who are not achieving target grade and invite them for intervention in September</a:t>
            </a:r>
            <a:endParaRPr lang="en-US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D4E5D-F89C-4E8F-8464-3AEBBEF722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104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7A24F-AB17-4CDC-9CA7-0BC13C987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D1F5E3-3F0E-4B00-AD53-D7AFEF083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61BC2-E585-46D5-82A5-90A043E1F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12D4-4E1D-4E5E-B9BF-EF256C4EF901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3736E-98E2-46DD-B72B-44EFAFE64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166E1-079C-4501-811B-BD6A51BE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AB10-BE46-4160-A5F3-84F749742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08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9A194-08C7-44C3-BAF4-86D9D53D3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ED7B0-0C9F-4587-A8D2-6CE128CCE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920EE-1931-46ED-8830-5D20A5C49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12D4-4E1D-4E5E-B9BF-EF256C4EF901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102A4-D31E-4F48-ACD4-E95C2C33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1FB60-13A6-46F8-AC6C-CA8925126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AB10-BE46-4160-A5F3-84F749742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0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551086-3AD0-4DE3-9362-066E68370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EFC4F7-C077-491F-AEF7-01F77340D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63931-24BB-4341-8C7B-611D09409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12D4-4E1D-4E5E-B9BF-EF256C4EF901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51307-5686-4E2E-AEE8-082D0E6AA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2CD58-99DD-41EA-B47A-5B2BE86F1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AB10-BE46-4160-A5F3-84F749742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02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E2D13-12BC-4547-AB75-3F73DBA74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54CFF-AD56-40F6-9A5E-B07F3DFDC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92A6D-DDBB-49C6-8087-14CA11371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12D4-4E1D-4E5E-B9BF-EF256C4EF901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144DB-2B79-4AC9-A19B-34DBB98EC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D0730-6691-4FAA-A793-53CE0A1F9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AB10-BE46-4160-A5F3-84F749742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42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791C1-9735-45B0-9CB7-CF6F2C16D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87608-6C22-414C-AC0F-825AF3B3B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EDB37-D87C-4564-B1D0-BC84AD50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12D4-4E1D-4E5E-B9BF-EF256C4EF901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AC071-8215-4ECB-B092-28B76F701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85F97-8B2C-40D1-98B9-A6E8A7049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AB10-BE46-4160-A5F3-84F749742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69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05D9E-9EAE-4B8D-ABBF-62D53617F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5B550-20EF-4072-8453-6E656E64C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28EED2-E29B-40E5-BF0A-C6C877EE4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774B8C-5735-421F-8C3E-E59747B33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12D4-4E1D-4E5E-B9BF-EF256C4EF901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EA94A-8058-499B-B5FF-3B22FCACE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D07E0-C1C3-4ACD-A56A-999BF969C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AB10-BE46-4160-A5F3-84F749742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86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714D7-E95F-485F-930A-7EA188084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09A8A-C2C7-47FE-B430-2F0546F27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363FF5-4CB9-4705-85DA-C0CA13DDE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21D67A-84F6-4F10-9734-CC4A04DC94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2D0E6B-867D-4FCD-A33E-560572F23E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1569B6-76E2-4585-BA57-387FEB32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12D4-4E1D-4E5E-B9BF-EF256C4EF901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6B1C1-C02B-4290-BA23-4C44DBDAA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8E9B34-9AF9-4C1F-81B4-35B34FA8D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AB10-BE46-4160-A5F3-84F749742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001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3387F-49F1-433B-A8C7-423C69856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4FA4E4-CF50-4F48-BBDC-59B70E7EF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12D4-4E1D-4E5E-B9BF-EF256C4EF901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2CC0F-BE16-4562-9522-E4EFEB703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AB9806-4916-4FDE-9290-438294852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AB10-BE46-4160-A5F3-84F749742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554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A40739-3619-499E-A767-3A4426CF6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12D4-4E1D-4E5E-B9BF-EF256C4EF901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A27F4A-AECF-4354-A2B6-ED5ACE5A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77B79-3755-42A5-ABC2-3EC848D26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AB10-BE46-4160-A5F3-84F749742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05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4B5B9-0115-4171-84AE-FDFF72512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EB520-810C-40F8-81DC-16DE84378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7FD579-D039-4A71-BCA9-A1FD166F3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B8459-1018-4260-9C4E-3E17E08FF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12D4-4E1D-4E5E-B9BF-EF256C4EF901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1FD28E-0D45-4785-BF04-1E0BF4424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0A854-CBA7-4069-B3F7-FE43F93FB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AB10-BE46-4160-A5F3-84F749742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07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62C98-F8C3-4FEA-9488-FC3107B55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01C142-6D50-422C-87D6-0E564E4C95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9547B2-1E8E-484F-875D-17A5B704D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D8FE8-B862-4C04-9440-15640C2B7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12D4-4E1D-4E5E-B9BF-EF256C4EF901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6575E-B5B4-4347-A060-98E43102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51087-C115-46E9-97A0-5F61FFB3A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AB10-BE46-4160-A5F3-84F749742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1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5D1AEA-B315-4745-9B83-32E2FA831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4B540-574C-4C4F-A3AE-A3453C0D2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F58B1-F68D-444F-9D4F-8F5223024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E9F12D4-4E1D-4E5E-B9BF-EF256C4EF901}" type="datetimeFigureOut">
              <a:rPr lang="en-GB" smtClean="0"/>
              <a:pPr/>
              <a:t>13/11/2023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D86F2-2053-4F48-9044-9A60526E1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C64AA-C7C7-44FD-AAD2-BF1336002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59CAB10-BE46-4160-A5F3-84F7497423C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1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23CE8F-0D76-499F-9B85-5FE35CEF2F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908" y="5052647"/>
            <a:ext cx="6894718" cy="106272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GB" sz="4000" b="1" dirty="0">
                <a:latin typeface="Century Gothic" panose="020B0502020202020204" pitchFamily="34" charset="0"/>
                <a:cs typeface="Calibri"/>
              </a:rPr>
              <a:t>A Level Biology – Open Evening Presentation</a:t>
            </a:r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" name="Picture 3" descr="Text&#10;&#10;Description automatically generated">
            <a:extLst>
              <a:ext uri="{FF2B5EF4-FFF2-40B4-BE49-F238E27FC236}">
                <a16:creationId xmlns:a16="http://schemas.microsoft.com/office/drawing/2014/main" id="{9596FA20-469D-43C4-A23F-47EACDBC4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48" y="2715026"/>
            <a:ext cx="10625145" cy="142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89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B7EEA-5DEE-4FF1-B93C-709F56B3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96" y="1012004"/>
            <a:ext cx="4225063" cy="479540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  <a:cs typeface="Calibri Light"/>
              </a:rPr>
              <a:t>Which subjects does A Level Biology compliment?</a:t>
            </a:r>
          </a:p>
        </p:txBody>
      </p:sp>
      <p:pic>
        <p:nvPicPr>
          <p:cNvPr id="4" name="Picture 3" descr="Psychology - Urban Empire Wik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4" r="7559"/>
          <a:stretch/>
        </p:blipFill>
        <p:spPr>
          <a:xfrm>
            <a:off x="9364617" y="73305"/>
            <a:ext cx="2739487" cy="1547979"/>
          </a:xfrm>
          <a:prstGeom prst="rect">
            <a:avLst/>
          </a:prstGeom>
        </p:spPr>
      </p:pic>
      <p:pic>
        <p:nvPicPr>
          <p:cNvPr id="5" name="Picture 4" descr="Remembering Sports Legends We Lost in 2015 | Topeka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618" y="5412527"/>
            <a:ext cx="2739488" cy="1198684"/>
          </a:xfrm>
          <a:prstGeom prst="rect">
            <a:avLst/>
          </a:prstGeom>
        </p:spPr>
      </p:pic>
      <p:pic>
        <p:nvPicPr>
          <p:cNvPr id="9" name="Picture 8" descr="Free illustration: Chemistry, School, Color, Bottles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618" y="3564438"/>
            <a:ext cx="2739487" cy="1540962"/>
          </a:xfrm>
          <a:prstGeom prst="rect">
            <a:avLst/>
          </a:prstGeom>
        </p:spPr>
      </p:pic>
      <p:pic>
        <p:nvPicPr>
          <p:cNvPr id="11" name="Picture 10" descr="ø B: Geography, Geo-Sciences Environmental Science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424" y="1798320"/>
            <a:ext cx="2773681" cy="158496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4046049" cy="4930246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dirty="0">
                <a:cs typeface="Calibri Light"/>
              </a:rPr>
              <a:t>Overlap in content and skills with lots of subjects: </a:t>
            </a:r>
          </a:p>
          <a:p>
            <a:pPr lvl="1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Psychology </a:t>
            </a:r>
          </a:p>
          <a:p>
            <a:pPr lvl="1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Geography</a:t>
            </a:r>
          </a:p>
          <a:p>
            <a:pPr lvl="1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Chemistry</a:t>
            </a:r>
          </a:p>
          <a:p>
            <a:pPr lvl="1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224222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B7EEA-5DEE-4FF1-B93C-709F56B3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96" y="1012004"/>
            <a:ext cx="4225063" cy="479540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  <a:cs typeface="Calibri Light"/>
              </a:rPr>
              <a:t>Which subjects does A Level Biology compliment?</a:t>
            </a:r>
          </a:p>
        </p:txBody>
      </p:sp>
      <p:pic>
        <p:nvPicPr>
          <p:cNvPr id="4" name="Picture 3" descr="Psychology - Urban Empire Wik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4" r="7559"/>
          <a:stretch/>
        </p:blipFill>
        <p:spPr>
          <a:xfrm>
            <a:off x="9364617" y="73305"/>
            <a:ext cx="2739487" cy="1547979"/>
          </a:xfrm>
          <a:prstGeom prst="rect">
            <a:avLst/>
          </a:prstGeom>
        </p:spPr>
      </p:pic>
      <p:pic>
        <p:nvPicPr>
          <p:cNvPr id="5" name="Picture 4" descr="Remembering Sports Legends We Lost in 2015 | Topeka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618" y="5412527"/>
            <a:ext cx="2739488" cy="1198684"/>
          </a:xfrm>
          <a:prstGeom prst="rect">
            <a:avLst/>
          </a:prstGeom>
        </p:spPr>
      </p:pic>
      <p:pic>
        <p:nvPicPr>
          <p:cNvPr id="9" name="Picture 8" descr="Free illustration: Chemistry, School, Color, Bottles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618" y="3564438"/>
            <a:ext cx="2739487" cy="1540962"/>
          </a:xfrm>
          <a:prstGeom prst="rect">
            <a:avLst/>
          </a:prstGeom>
        </p:spPr>
      </p:pic>
      <p:pic>
        <p:nvPicPr>
          <p:cNvPr id="11" name="Picture 10" descr="ø B: Geography, Geo-Sciences Environmental Science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424" y="1798320"/>
            <a:ext cx="2773681" cy="158496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4046049" cy="4930246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dirty="0">
                <a:cs typeface="Calibri Light"/>
              </a:rPr>
              <a:t>Overlap in content and skills with lots of subjects: </a:t>
            </a:r>
          </a:p>
          <a:p>
            <a:pPr lvl="1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Psychology </a:t>
            </a:r>
          </a:p>
          <a:p>
            <a:pPr lvl="1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Geography</a:t>
            </a:r>
          </a:p>
          <a:p>
            <a:pPr lvl="1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Chemistry</a:t>
            </a:r>
          </a:p>
          <a:p>
            <a:pPr lvl="1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276189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B7EEA-5DEE-4FF1-B93C-709F56B3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96" y="1012004"/>
            <a:ext cx="4225063" cy="479540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  <a:cs typeface="Calibri Light"/>
              </a:rPr>
              <a:t>What are the entry requirements?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051" y="199298"/>
            <a:ext cx="6881809" cy="2025137"/>
          </a:xfrm>
          <a:solidFill>
            <a:schemeClr val="accent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u="sng" dirty="0">
                <a:latin typeface="Century Gothic" panose="020B0502020202020204" pitchFamily="34" charset="0"/>
                <a:cs typeface="Calibri Light"/>
              </a:rPr>
              <a:t>Triple Biology : 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latin typeface="Century Gothic" panose="020B0502020202020204" pitchFamily="34" charset="0"/>
                <a:cs typeface="Calibri Light"/>
              </a:rPr>
              <a:t>6 in Biology, </a:t>
            </a:r>
            <a:r>
              <a:rPr lang="en-GB" dirty="0">
                <a:latin typeface="Century Gothic" panose="020B0502020202020204" pitchFamily="34" charset="0"/>
                <a:cs typeface="Calibri Light"/>
              </a:rPr>
              <a:t>plus another 6 from Science (preferably Chemistry).</a:t>
            </a:r>
            <a:r>
              <a:rPr lang="en-GB" b="1" dirty="0">
                <a:latin typeface="Century Gothic" panose="020B0502020202020204" pitchFamily="34" charset="0"/>
                <a:cs typeface="Calibri Light"/>
              </a:rPr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 txBox="1">
            <a:spLocks/>
          </p:cNvSpPr>
          <p:nvPr/>
        </p:nvSpPr>
        <p:spPr>
          <a:xfrm>
            <a:off x="5021051" y="2356188"/>
            <a:ext cx="6881809" cy="212157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b="1" u="sng" dirty="0">
                <a:latin typeface="Century Gothic" panose="020B0502020202020204" pitchFamily="34" charset="0"/>
                <a:cs typeface="Calibri Light"/>
              </a:rPr>
              <a:t>Combined Science :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b="1" dirty="0">
                <a:latin typeface="Century Gothic" panose="020B0502020202020204" pitchFamily="34" charset="0"/>
                <a:cs typeface="Calibri Light"/>
              </a:rPr>
              <a:t>6-6 Overall</a:t>
            </a:r>
            <a:r>
              <a:rPr lang="en-GB" dirty="0">
                <a:latin typeface="Century Gothic" panose="020B0502020202020204" pitchFamily="34" charset="0"/>
                <a:cs typeface="Calibri Light"/>
              </a:rPr>
              <a:t>, with a 6 from the Biology Paper and 6 from another (preferably Chemistry)</a:t>
            </a:r>
            <a:endParaRPr lang="en-GB" b="1" dirty="0">
              <a:latin typeface="Century Gothic" panose="020B0502020202020204" pitchFamily="34" charset="0"/>
              <a:cs typeface="Calibri Ligh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 txBox="1">
            <a:spLocks/>
          </p:cNvSpPr>
          <p:nvPr/>
        </p:nvSpPr>
        <p:spPr>
          <a:xfrm>
            <a:off x="5021051" y="4609519"/>
            <a:ext cx="6872656" cy="1892305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b="1" u="sng" dirty="0">
                <a:latin typeface="Century Gothic" panose="020B0502020202020204" pitchFamily="34" charset="0"/>
                <a:cs typeface="Calibri Light"/>
              </a:rPr>
              <a:t>Maths Requirement: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dirty="0">
                <a:latin typeface="Century Gothic" panose="020B0502020202020204" pitchFamily="34" charset="0"/>
                <a:cs typeface="Calibri Light"/>
              </a:rPr>
              <a:t>All students will need a Grade 5 from Maths off the Higher Tier paper.</a:t>
            </a:r>
          </a:p>
        </p:txBody>
      </p:sp>
    </p:spTree>
    <p:extLst>
      <p:ext uri="{BB962C8B-B14F-4D97-AF65-F5344CB8AC3E}">
        <p14:creationId xmlns:p14="http://schemas.microsoft.com/office/powerpoint/2010/main" val="385869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animBg="1"/>
      <p:bldP spid="8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How do I know if this is the right course for me?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Excited and passionate about Science, specifically Biology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Determination and drive to learn and succeed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Enjoys learning about and is enthusiastic about the living world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Feels that they are willing to put in extra work without it being a burden </a:t>
            </a:r>
          </a:p>
        </p:txBody>
      </p:sp>
    </p:spTree>
    <p:extLst>
      <p:ext uri="{BB962C8B-B14F-4D97-AF65-F5344CB8AC3E}">
        <p14:creationId xmlns:p14="http://schemas.microsoft.com/office/powerpoint/2010/main" val="296539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B7EEA-5DEE-4FF1-B93C-709F56B3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b="1" u="sng" dirty="0">
                <a:solidFill>
                  <a:srgbClr val="FFFFFF"/>
                </a:solidFill>
                <a:cs typeface="Calibri Light"/>
              </a:rPr>
              <a:t>What if I’m still unsure?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Speak to your teachers and parents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Speak to Year 12 &amp;13 students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Research potential careers and UCAS requirements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Book an appointment with the careers advisor </a:t>
            </a:r>
          </a:p>
        </p:txBody>
      </p:sp>
    </p:spTree>
    <p:extLst>
      <p:ext uri="{BB962C8B-B14F-4D97-AF65-F5344CB8AC3E}">
        <p14:creationId xmlns:p14="http://schemas.microsoft.com/office/powerpoint/2010/main" val="108218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Questions?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dirty="0">
                <a:cs typeface="Calibri Light"/>
              </a:rPr>
              <a:t>Thank-you for your interest in A Level Biology at King Edward’s Lichfield. 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dirty="0">
                <a:cs typeface="Calibri Light"/>
              </a:rPr>
              <a:t>We hope to see you next September</a:t>
            </a:r>
          </a:p>
        </p:txBody>
      </p:sp>
    </p:spTree>
    <p:extLst>
      <p:ext uri="{BB962C8B-B14F-4D97-AF65-F5344CB8AC3E}">
        <p14:creationId xmlns:p14="http://schemas.microsoft.com/office/powerpoint/2010/main" val="399681965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Welcome to Biology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3600" dirty="0">
                <a:cs typeface="Calibri Light"/>
              </a:rPr>
              <a:t>The next presentation will start soon.</a:t>
            </a:r>
          </a:p>
        </p:txBody>
      </p:sp>
    </p:spTree>
    <p:extLst>
      <p:ext uri="{BB962C8B-B14F-4D97-AF65-F5344CB8AC3E}">
        <p14:creationId xmlns:p14="http://schemas.microsoft.com/office/powerpoint/2010/main" val="3542086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B7EEA-5DEE-4FF1-B93C-709F56B3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96" y="1012004"/>
            <a:ext cx="4225063" cy="479540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  <a:cs typeface="Calibri Light"/>
              </a:rPr>
              <a:t>What are the entry requirements?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051" y="199298"/>
            <a:ext cx="6881809" cy="2025137"/>
          </a:xfrm>
          <a:solidFill>
            <a:schemeClr val="accent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u="sng" dirty="0">
                <a:latin typeface="Century Gothic" panose="020B0502020202020204" pitchFamily="34" charset="0"/>
                <a:cs typeface="Calibri Light"/>
              </a:rPr>
              <a:t>Triple Biology : 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latin typeface="Century Gothic" panose="020B0502020202020204" pitchFamily="34" charset="0"/>
                <a:cs typeface="Calibri Light"/>
              </a:rPr>
              <a:t>6 in Biology, </a:t>
            </a:r>
            <a:r>
              <a:rPr lang="en-GB" dirty="0">
                <a:latin typeface="Century Gothic" panose="020B0502020202020204" pitchFamily="34" charset="0"/>
                <a:cs typeface="Calibri Light"/>
              </a:rPr>
              <a:t>plus another 6 from Science (preferably Chemistry).</a:t>
            </a:r>
            <a:r>
              <a:rPr lang="en-GB" b="1" dirty="0">
                <a:latin typeface="Century Gothic" panose="020B0502020202020204" pitchFamily="34" charset="0"/>
                <a:cs typeface="Calibri Light"/>
              </a:rPr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 txBox="1">
            <a:spLocks/>
          </p:cNvSpPr>
          <p:nvPr/>
        </p:nvSpPr>
        <p:spPr>
          <a:xfrm>
            <a:off x="5021051" y="2356188"/>
            <a:ext cx="6881809" cy="212157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b="1" u="sng" dirty="0">
                <a:latin typeface="Century Gothic" panose="020B0502020202020204" pitchFamily="34" charset="0"/>
                <a:cs typeface="Calibri Light"/>
              </a:rPr>
              <a:t>Combined Science :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b="1" dirty="0">
                <a:latin typeface="Century Gothic" panose="020B0502020202020204" pitchFamily="34" charset="0"/>
                <a:cs typeface="Calibri Light"/>
              </a:rPr>
              <a:t>6-6 Overall</a:t>
            </a:r>
            <a:r>
              <a:rPr lang="en-GB" dirty="0">
                <a:latin typeface="Century Gothic" panose="020B0502020202020204" pitchFamily="34" charset="0"/>
                <a:cs typeface="Calibri Light"/>
              </a:rPr>
              <a:t>, with a 6 from the Biology Paper and 6 from another (preferably Chemistry)</a:t>
            </a:r>
            <a:endParaRPr lang="en-GB" b="1" dirty="0">
              <a:latin typeface="Century Gothic" panose="020B0502020202020204" pitchFamily="34" charset="0"/>
              <a:cs typeface="Calibri Ligh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 txBox="1">
            <a:spLocks/>
          </p:cNvSpPr>
          <p:nvPr/>
        </p:nvSpPr>
        <p:spPr>
          <a:xfrm>
            <a:off x="5021051" y="4609519"/>
            <a:ext cx="6872656" cy="1892305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b="1" u="sng" dirty="0">
                <a:latin typeface="Century Gothic" panose="020B0502020202020204" pitchFamily="34" charset="0"/>
                <a:cs typeface="Calibri Light"/>
              </a:rPr>
              <a:t>Maths Requirement: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dirty="0">
                <a:latin typeface="Century Gothic" panose="020B0502020202020204" pitchFamily="34" charset="0"/>
                <a:cs typeface="Calibri Light"/>
              </a:rPr>
              <a:t>All students will need a Grade 5 from Maths off the Higher Tier paper.</a:t>
            </a:r>
          </a:p>
        </p:txBody>
      </p:sp>
    </p:spTree>
    <p:extLst>
      <p:ext uri="{BB962C8B-B14F-4D97-AF65-F5344CB8AC3E}">
        <p14:creationId xmlns:p14="http://schemas.microsoft.com/office/powerpoint/2010/main" val="282749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How do I know if this is the right course for me?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Excited and passionate about Science, specifically Biology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Determination and drive to learn and succeed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Enjoys learning about and is enthusiastic about the living world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Feels that they are willing to put in extra work without it being a burden </a:t>
            </a:r>
          </a:p>
        </p:txBody>
      </p:sp>
    </p:spTree>
    <p:extLst>
      <p:ext uri="{BB962C8B-B14F-4D97-AF65-F5344CB8AC3E}">
        <p14:creationId xmlns:p14="http://schemas.microsoft.com/office/powerpoint/2010/main" val="102131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B7EEA-5DEE-4FF1-B93C-709F56B3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b="1" u="sng" dirty="0">
                <a:solidFill>
                  <a:srgbClr val="FFFFFF"/>
                </a:solidFill>
                <a:cs typeface="Calibri Light"/>
              </a:rPr>
              <a:t>What if I’m still unsure?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Speak to your teachers and parents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Speak to Year 12 &amp;13 students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Research potential careers and UCAS requirements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Book an appointment with the careers advisor </a:t>
            </a:r>
          </a:p>
        </p:txBody>
      </p:sp>
    </p:spTree>
    <p:extLst>
      <p:ext uri="{BB962C8B-B14F-4D97-AF65-F5344CB8AC3E}">
        <p14:creationId xmlns:p14="http://schemas.microsoft.com/office/powerpoint/2010/main" val="359961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Questions?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dirty="0">
                <a:cs typeface="Calibri Light"/>
              </a:rPr>
              <a:t>Thank-you for your interest in A Level Biology at King Edward’s Lichfield. 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dirty="0">
                <a:cs typeface="Calibri Light"/>
              </a:rPr>
              <a:t>We hope to see you next September</a:t>
            </a:r>
          </a:p>
        </p:txBody>
      </p:sp>
    </p:spTree>
    <p:extLst>
      <p:ext uri="{BB962C8B-B14F-4D97-AF65-F5344CB8AC3E}">
        <p14:creationId xmlns:p14="http://schemas.microsoft.com/office/powerpoint/2010/main" val="3344586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Welcome to Biology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3600" dirty="0">
                <a:cs typeface="Calibri Light"/>
              </a:rPr>
              <a:t>The next presentation will start soon.</a:t>
            </a:r>
          </a:p>
        </p:txBody>
      </p:sp>
    </p:spTree>
    <p:extLst>
      <p:ext uri="{BB962C8B-B14F-4D97-AF65-F5344CB8AC3E}">
        <p14:creationId xmlns:p14="http://schemas.microsoft.com/office/powerpoint/2010/main" val="789757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23CE8F-0D76-499F-9B85-5FE35CEF2F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908" y="5052647"/>
            <a:ext cx="6894718" cy="106272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GB" sz="4000" b="1" dirty="0">
                <a:latin typeface="Century Gothic" panose="020B0502020202020204" pitchFamily="34" charset="0"/>
                <a:cs typeface="Calibri"/>
              </a:rPr>
              <a:t>A Level Biology – Open Evening Presentation</a:t>
            </a:r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" name="Picture 3" descr="Text&#10;&#10;Description automatically generated">
            <a:extLst>
              <a:ext uri="{FF2B5EF4-FFF2-40B4-BE49-F238E27FC236}">
                <a16:creationId xmlns:a16="http://schemas.microsoft.com/office/drawing/2014/main" id="{9596FA20-469D-43C4-A23F-47EACDBC4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48" y="2715026"/>
            <a:ext cx="10625145" cy="142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96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Why should I pick King Edward’s?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563" y="0"/>
            <a:ext cx="7859438" cy="6756399"/>
          </a:xfrm>
        </p:spPr>
        <p:txBody>
          <a:bodyPr anchor="ctr"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One of the best performing 6</a:t>
            </a:r>
            <a:r>
              <a:rPr lang="en-GB" sz="3600" baseline="30000" dirty="0">
                <a:cs typeface="Calibri Light"/>
              </a:rPr>
              <a:t>th</a:t>
            </a:r>
            <a:r>
              <a:rPr lang="en-GB" sz="3600" dirty="0">
                <a:cs typeface="Calibri Light"/>
              </a:rPr>
              <a:t> forms in Staffordshire for many years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29 courses offered at A Level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endParaRPr lang="en-GB" sz="3600" dirty="0">
              <a:cs typeface="Calibri Light"/>
            </a:endParaRP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2022, 2019, 2018 – 100% Pass rate in A Level Biology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2022 – 72% A* - C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2019 – 66% A*-C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2018 – 67% A* - C</a:t>
            </a:r>
          </a:p>
        </p:txBody>
      </p:sp>
    </p:spTree>
    <p:extLst>
      <p:ext uri="{BB962C8B-B14F-4D97-AF65-F5344CB8AC3E}">
        <p14:creationId xmlns:p14="http://schemas.microsoft.com/office/powerpoint/2010/main" val="315657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Why should I pick King Edward’s?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0"/>
            <a:ext cx="6377769" cy="6756399"/>
          </a:xfrm>
        </p:spPr>
        <p:txBody>
          <a:bodyPr anchor="ctr"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4400" b="1" dirty="0">
                <a:cs typeface="Calibri Light"/>
              </a:rPr>
              <a:t>2023 Exam Results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91% Pass rate in A Level Biology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21.5% A* - A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37% A* - B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52.9% A* - C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80% of students achieved a D or above</a:t>
            </a:r>
          </a:p>
        </p:txBody>
      </p:sp>
    </p:spTree>
    <p:extLst>
      <p:ext uri="{BB962C8B-B14F-4D97-AF65-F5344CB8AC3E}">
        <p14:creationId xmlns:p14="http://schemas.microsoft.com/office/powerpoint/2010/main" val="392631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Who should study A Level Biology?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Interest in studying living organisms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Interest in how the planet is changing and the impact we are having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Interest in the spread and cure of infectious disease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Interest in genetics and evolution </a:t>
            </a:r>
          </a:p>
        </p:txBody>
      </p:sp>
    </p:spTree>
    <p:extLst>
      <p:ext uri="{BB962C8B-B14F-4D97-AF65-F5344CB8AC3E}">
        <p14:creationId xmlns:p14="http://schemas.microsoft.com/office/powerpoint/2010/main" val="187984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Why should I pick King Edward’s?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563" y="0"/>
            <a:ext cx="7859438" cy="6756399"/>
          </a:xfrm>
        </p:spPr>
        <p:txBody>
          <a:bodyPr anchor="ctr"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One of the best performing 6</a:t>
            </a:r>
            <a:r>
              <a:rPr lang="en-GB" sz="3600" baseline="30000" dirty="0">
                <a:cs typeface="Calibri Light"/>
              </a:rPr>
              <a:t>th</a:t>
            </a:r>
            <a:r>
              <a:rPr lang="en-GB" sz="3600" dirty="0">
                <a:cs typeface="Calibri Light"/>
              </a:rPr>
              <a:t> forms in Staffordshire for many years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29 courses offered at A Level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endParaRPr lang="en-GB" sz="3600" dirty="0">
              <a:cs typeface="Calibri Light"/>
            </a:endParaRP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2022, 2019, 2018 – 100% Pass rate in A Level Biology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2022 – 72% A* - C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2019 – 66% A*-C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2018 – 67% A* - C</a:t>
            </a:r>
          </a:p>
        </p:txBody>
      </p:sp>
    </p:spTree>
    <p:extLst>
      <p:ext uri="{BB962C8B-B14F-4D97-AF65-F5344CB8AC3E}">
        <p14:creationId xmlns:p14="http://schemas.microsoft.com/office/powerpoint/2010/main" val="34026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B7EEA-5DEE-4FF1-B93C-709F56B3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b="1" u="sng" dirty="0">
                <a:solidFill>
                  <a:srgbClr val="FFFFFF"/>
                </a:solidFill>
                <a:cs typeface="Calibri Light"/>
              </a:rPr>
              <a:t>Why should I pick A Level Biology?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Highly respected course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Transferrable skills</a:t>
            </a:r>
          </a:p>
          <a:p>
            <a:pPr marL="800100" lvl="1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Data analysis, statistics, extended writing, problem solving, evaluation, ethical discussion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Opportunity to practice practical skills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Team work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Enjoyable and varied content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endParaRPr lang="en-GB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4525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B7EEA-5DEE-4FF1-B93C-709F56B3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  <a:cs typeface="Calibri Light"/>
              </a:rPr>
              <a:t>Where can A Level Biology take me?</a:t>
            </a:r>
          </a:p>
        </p:txBody>
      </p:sp>
      <p:pic>
        <p:nvPicPr>
          <p:cNvPr id="4" name="Picture 3" descr="Free picture: surgery, doctor, medicine, operati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646" y="88106"/>
            <a:ext cx="2386062" cy="1574801"/>
          </a:xfrm>
          <a:prstGeom prst="rect">
            <a:avLst/>
          </a:prstGeom>
        </p:spPr>
      </p:pic>
      <p:pic>
        <p:nvPicPr>
          <p:cNvPr id="6" name="Picture 5" descr="S.T.O.C.K.L.I.ST. (A STudy Of Clinical sKills of criticaL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34" y="309589"/>
            <a:ext cx="2468205" cy="1127147"/>
          </a:xfrm>
          <a:prstGeom prst="rect">
            <a:avLst/>
          </a:prstGeom>
        </p:spPr>
      </p:pic>
      <p:pic>
        <p:nvPicPr>
          <p:cNvPr id="7" name="Picture 6" descr="Reef research | Stephanie Green, a marine ecologist at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455" y="3992237"/>
            <a:ext cx="1860376" cy="1395283"/>
          </a:xfrm>
          <a:prstGeom prst="rect">
            <a:avLst/>
          </a:prstGeom>
        </p:spPr>
      </p:pic>
      <p:pic>
        <p:nvPicPr>
          <p:cNvPr id="8" name="Picture 7" descr="Army scientists energize battery research | ADELPHI, Md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512" y="3861312"/>
            <a:ext cx="2070100" cy="1380741"/>
          </a:xfrm>
          <a:prstGeom prst="rect">
            <a:avLst/>
          </a:prstGeom>
        </p:spPr>
      </p:pic>
      <p:pic>
        <p:nvPicPr>
          <p:cNvPr id="9" name="Picture 8" descr="A nutritionist holding a plate full of fresh organic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406" y="2160271"/>
            <a:ext cx="2159000" cy="1440036"/>
          </a:xfrm>
          <a:prstGeom prst="rect">
            <a:avLst/>
          </a:prstGeom>
        </p:spPr>
      </p:pic>
      <p:pic>
        <p:nvPicPr>
          <p:cNvPr id="11" name="Picture 10" descr="The need for physiotherapy is universal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104" y="4829143"/>
            <a:ext cx="2123208" cy="1231461"/>
          </a:xfrm>
          <a:prstGeom prst="rect">
            <a:avLst/>
          </a:prstGeom>
        </p:spPr>
      </p:pic>
      <p:pic>
        <p:nvPicPr>
          <p:cNvPr id="12" name="Picture 11" descr="RE100 strives to normalize 100% renewable energy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837" y="2167796"/>
            <a:ext cx="2286000" cy="1828800"/>
          </a:xfrm>
          <a:prstGeom prst="rect">
            <a:avLst/>
          </a:prstGeom>
        </p:spPr>
      </p:pic>
      <p:pic>
        <p:nvPicPr>
          <p:cNvPr id="13" name="Picture 12" descr="COVID-19: What is the status of Vaccine development?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207" y="224937"/>
            <a:ext cx="2170621" cy="1211800"/>
          </a:xfrm>
          <a:prstGeom prst="rect">
            <a:avLst/>
          </a:prstGeom>
        </p:spPr>
      </p:pic>
      <p:pic>
        <p:nvPicPr>
          <p:cNvPr id="14" name="Picture 13" descr="Eden Project | Photos taken at the Eden Project in ...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974" y="2083875"/>
            <a:ext cx="1993429" cy="1334799"/>
          </a:xfrm>
          <a:prstGeom prst="rect">
            <a:avLst/>
          </a:prstGeom>
        </p:spPr>
      </p:pic>
      <p:pic>
        <p:nvPicPr>
          <p:cNvPr id="15" name="Picture 14" descr="State education in this country is so poor that it amounts ...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464" y="5570462"/>
            <a:ext cx="1562722" cy="104181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76885" y="4686951"/>
            <a:ext cx="17487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Conservation, ecology, marine-biology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76792" y="1436737"/>
            <a:ext cx="268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Vaccine and Medicine development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62275" y="1575496"/>
            <a:ext cx="268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Doctor, Nurse, Midwife, Surgeon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73354" y="3966907"/>
            <a:ext cx="268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Alternative energy and food resources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82838" y="6065930"/>
            <a:ext cx="2687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Physiotherapy, Occupational Therapy, Rehabilitation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44038" y="1495746"/>
            <a:ext cx="2687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Paramedic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91237" y="4795291"/>
            <a:ext cx="2687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Research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72977" y="3322750"/>
            <a:ext cx="268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Nutritionist, Dietician, Health and Wellbeing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74697" y="3364058"/>
            <a:ext cx="268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Botanist, Resources from plants </a:t>
            </a:r>
          </a:p>
        </p:txBody>
      </p:sp>
      <p:pic>
        <p:nvPicPr>
          <p:cNvPr id="25" name="Picture 24" descr="Veterinary Technologists &amp; Technicians at My Next Move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108" y="5348328"/>
            <a:ext cx="2247020" cy="126394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032512" y="6339879"/>
            <a:ext cx="2687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Veterinary Science </a:t>
            </a:r>
          </a:p>
        </p:txBody>
      </p:sp>
    </p:spTree>
    <p:extLst>
      <p:ext uri="{BB962C8B-B14F-4D97-AF65-F5344CB8AC3E}">
        <p14:creationId xmlns:p14="http://schemas.microsoft.com/office/powerpoint/2010/main" val="252944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What topics will I study?</a:t>
            </a:r>
            <a:endParaRPr lang="en-GB" dirty="0">
              <a:solidFill>
                <a:schemeClr val="accent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4976813" y="685800"/>
          <a:ext cx="6376987" cy="581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687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B7EEA-5DEE-4FF1-B93C-709F56B3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b="1" u="sng" dirty="0">
                <a:solidFill>
                  <a:srgbClr val="FFFFFF"/>
                </a:solidFill>
                <a:cs typeface="Calibri Light"/>
              </a:rPr>
              <a:t>How will I be assessed?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3491" y="1371951"/>
            <a:ext cx="2236984" cy="3822375"/>
          </a:xfrm>
          <a:solidFill>
            <a:schemeClr val="accent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u="sng" dirty="0">
                <a:latin typeface="Century Gothic" panose="020B0502020202020204" pitchFamily="34" charset="0"/>
                <a:cs typeface="Calibri Light"/>
              </a:rPr>
              <a:t>Paper 1 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dirty="0">
                <a:latin typeface="Century Gothic" panose="020B0502020202020204" pitchFamily="34" charset="0"/>
                <a:cs typeface="Calibri Light"/>
              </a:rPr>
              <a:t>2 hour exam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dirty="0">
                <a:latin typeface="Century Gothic" panose="020B0502020202020204" pitchFamily="34" charset="0"/>
                <a:cs typeface="Calibri Light"/>
              </a:rPr>
              <a:t>91 marks </a:t>
            </a:r>
            <a:r>
              <a:rPr lang="en-GB" b="1" dirty="0">
                <a:latin typeface="Century Gothic" panose="020B0502020202020204" pitchFamily="34" charset="0"/>
                <a:cs typeface="Calibri Light"/>
              </a:rPr>
              <a:t>(35%)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br>
              <a:rPr lang="en-GB" dirty="0">
                <a:latin typeface="Century Gothic" panose="020B0502020202020204" pitchFamily="34" charset="0"/>
                <a:cs typeface="Calibri Light"/>
              </a:rPr>
            </a:br>
            <a:r>
              <a:rPr lang="en-GB" dirty="0">
                <a:latin typeface="Century Gothic" panose="020B0502020202020204" pitchFamily="34" charset="0"/>
                <a:cs typeface="Calibri Light"/>
              </a:rPr>
              <a:t>Year 1 content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 txBox="1">
            <a:spLocks/>
          </p:cNvSpPr>
          <p:nvPr/>
        </p:nvSpPr>
        <p:spPr>
          <a:xfrm>
            <a:off x="7458859" y="1371951"/>
            <a:ext cx="2180441" cy="38223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b="1" u="sng" dirty="0">
                <a:latin typeface="Century Gothic" panose="020B0502020202020204" pitchFamily="34" charset="0"/>
                <a:cs typeface="Calibri Light"/>
              </a:rPr>
              <a:t>Paper 2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dirty="0">
                <a:latin typeface="Century Gothic" panose="020B0502020202020204" pitchFamily="34" charset="0"/>
                <a:cs typeface="Calibri Light"/>
              </a:rPr>
              <a:t>2 hour exam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dirty="0">
                <a:latin typeface="Century Gothic" panose="020B0502020202020204" pitchFamily="34" charset="0"/>
                <a:cs typeface="Calibri Light"/>
              </a:rPr>
              <a:t>91 marks </a:t>
            </a:r>
            <a:r>
              <a:rPr lang="en-GB" b="1" dirty="0">
                <a:latin typeface="Century Gothic" panose="020B0502020202020204" pitchFamily="34" charset="0"/>
                <a:cs typeface="Calibri Light"/>
              </a:rPr>
              <a:t>(35%)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br>
              <a:rPr lang="en-GB" dirty="0">
                <a:latin typeface="Century Gothic" panose="020B0502020202020204" pitchFamily="34" charset="0"/>
                <a:cs typeface="Calibri Light"/>
              </a:rPr>
            </a:br>
            <a:r>
              <a:rPr lang="en-GB" dirty="0">
                <a:latin typeface="Century Gothic" panose="020B0502020202020204" pitchFamily="34" charset="0"/>
                <a:cs typeface="Calibri Light"/>
              </a:rPr>
              <a:t>Year 2 content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 txBox="1">
            <a:spLocks/>
          </p:cNvSpPr>
          <p:nvPr/>
        </p:nvSpPr>
        <p:spPr>
          <a:xfrm>
            <a:off x="9874229" y="1371951"/>
            <a:ext cx="2152672" cy="3822376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b="1" u="sng" dirty="0">
                <a:latin typeface="Century Gothic" panose="020B0502020202020204" pitchFamily="34" charset="0"/>
                <a:cs typeface="Calibri Light"/>
              </a:rPr>
              <a:t>Paper 3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dirty="0">
                <a:latin typeface="Century Gothic" panose="020B0502020202020204" pitchFamily="34" charset="0"/>
                <a:cs typeface="Calibri Light"/>
              </a:rPr>
              <a:t>2 hour exam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dirty="0">
                <a:latin typeface="Century Gothic" panose="020B0502020202020204" pitchFamily="34" charset="0"/>
                <a:cs typeface="Calibri Light"/>
              </a:rPr>
              <a:t>78 marks </a:t>
            </a:r>
            <a:r>
              <a:rPr lang="en-GB" b="1" dirty="0">
                <a:latin typeface="Century Gothic" panose="020B0502020202020204" pitchFamily="34" charset="0"/>
                <a:cs typeface="Calibri Light"/>
              </a:rPr>
              <a:t>(30%)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br>
              <a:rPr lang="en-GB" dirty="0">
                <a:latin typeface="Century Gothic" panose="020B0502020202020204" pitchFamily="34" charset="0"/>
                <a:cs typeface="Calibri Light"/>
              </a:rPr>
            </a:br>
            <a:r>
              <a:rPr lang="en-GB" dirty="0">
                <a:latin typeface="Century Gothic" panose="020B0502020202020204" pitchFamily="34" charset="0"/>
                <a:cs typeface="Calibri Light"/>
              </a:rPr>
              <a:t>All content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b="1" dirty="0">
                <a:latin typeface="Century Gothic" panose="020B0502020202020204" pitchFamily="34" charset="0"/>
                <a:cs typeface="Calibri Light"/>
              </a:rPr>
              <a:t>25 mark Essay</a:t>
            </a:r>
          </a:p>
        </p:txBody>
      </p:sp>
    </p:spTree>
    <p:extLst>
      <p:ext uri="{BB962C8B-B14F-4D97-AF65-F5344CB8AC3E}">
        <p14:creationId xmlns:p14="http://schemas.microsoft.com/office/powerpoint/2010/main" val="121192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Teaching Team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7" y="963877"/>
            <a:ext cx="7398004" cy="4930246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u="sng" dirty="0">
                <a:cs typeface="Calibri Light"/>
              </a:rPr>
              <a:t>2 Specialist Teachers per class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cs typeface="Calibri Light"/>
              </a:rPr>
              <a:t>Miss Shaw </a:t>
            </a:r>
            <a:r>
              <a:rPr lang="en-GB" dirty="0">
                <a:cs typeface="Calibri Light"/>
              </a:rPr>
              <a:t>– Head of Biology 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cs typeface="Calibri Light"/>
              </a:rPr>
              <a:t>Mr Hensley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cs typeface="Calibri Light"/>
              </a:rPr>
              <a:t>Mrs Ridgway </a:t>
            </a:r>
            <a:r>
              <a:rPr lang="en-GB" dirty="0">
                <a:cs typeface="Calibri Light"/>
              </a:rPr>
              <a:t>– Year 6 Transition Coordinator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cs typeface="Calibri Light"/>
              </a:rPr>
              <a:t>Mr Tyler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cs typeface="Calibri Light"/>
              </a:rPr>
              <a:t>Mrs Hardy </a:t>
            </a:r>
            <a:r>
              <a:rPr lang="en-GB" dirty="0">
                <a:cs typeface="Calibri Light"/>
              </a:rPr>
              <a:t>(maternity leave)</a:t>
            </a:r>
            <a:endParaRPr lang="en-GB" b="1" dirty="0">
              <a:cs typeface="Calibri Light"/>
            </a:endParaRP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cs typeface="Calibri Light"/>
              </a:rPr>
              <a:t>Mr Durant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cs typeface="Calibri Light"/>
              </a:rPr>
              <a:t>Mr Gohil </a:t>
            </a:r>
          </a:p>
        </p:txBody>
      </p:sp>
    </p:spTree>
    <p:extLst>
      <p:ext uri="{BB962C8B-B14F-4D97-AF65-F5344CB8AC3E}">
        <p14:creationId xmlns:p14="http://schemas.microsoft.com/office/powerpoint/2010/main" val="124134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B7EEA-5DEE-4FF1-B93C-709F56B3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96" y="1012004"/>
            <a:ext cx="4225063" cy="479540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  <a:cs typeface="Calibri Light"/>
              </a:rPr>
              <a:t>Which subjects does A Level Biology compliment?</a:t>
            </a:r>
          </a:p>
        </p:txBody>
      </p:sp>
      <p:pic>
        <p:nvPicPr>
          <p:cNvPr id="4" name="Picture 3" descr="Psychology - Urban Empire Wik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4" r="7559"/>
          <a:stretch/>
        </p:blipFill>
        <p:spPr>
          <a:xfrm>
            <a:off x="9364617" y="73305"/>
            <a:ext cx="2739487" cy="1547979"/>
          </a:xfrm>
          <a:prstGeom prst="rect">
            <a:avLst/>
          </a:prstGeom>
        </p:spPr>
      </p:pic>
      <p:pic>
        <p:nvPicPr>
          <p:cNvPr id="5" name="Picture 4" descr="Remembering Sports Legends We Lost in 2015 | Topeka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618" y="5412527"/>
            <a:ext cx="2739488" cy="1198684"/>
          </a:xfrm>
          <a:prstGeom prst="rect">
            <a:avLst/>
          </a:prstGeom>
        </p:spPr>
      </p:pic>
      <p:pic>
        <p:nvPicPr>
          <p:cNvPr id="9" name="Picture 8" descr="Free illustration: Chemistry, School, Color, Bottles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618" y="3564438"/>
            <a:ext cx="2739487" cy="1540962"/>
          </a:xfrm>
          <a:prstGeom prst="rect">
            <a:avLst/>
          </a:prstGeom>
        </p:spPr>
      </p:pic>
      <p:pic>
        <p:nvPicPr>
          <p:cNvPr id="11" name="Picture 10" descr="ø B: Geography, Geo-Sciences Environmental Science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424" y="1798320"/>
            <a:ext cx="2773681" cy="158496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4046049" cy="4930246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dirty="0">
                <a:cs typeface="Calibri Light"/>
              </a:rPr>
              <a:t>Overlap in content and skills with lots of subjects: </a:t>
            </a:r>
          </a:p>
          <a:p>
            <a:pPr lvl="1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Psychology </a:t>
            </a:r>
          </a:p>
          <a:p>
            <a:pPr lvl="1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Geography</a:t>
            </a:r>
          </a:p>
          <a:p>
            <a:pPr lvl="1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Chemistry</a:t>
            </a:r>
          </a:p>
          <a:p>
            <a:pPr lvl="1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146621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B7EEA-5DEE-4FF1-B93C-709F56B3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96" y="1012004"/>
            <a:ext cx="4225063" cy="479540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  <a:cs typeface="Calibri Light"/>
              </a:rPr>
              <a:t>What are the entry requirements?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051" y="199298"/>
            <a:ext cx="6881809" cy="2025137"/>
          </a:xfrm>
          <a:solidFill>
            <a:schemeClr val="accent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u="sng" dirty="0">
                <a:latin typeface="Century Gothic" panose="020B0502020202020204" pitchFamily="34" charset="0"/>
                <a:cs typeface="Calibri Light"/>
              </a:rPr>
              <a:t>Triple Biology : 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latin typeface="Century Gothic" panose="020B0502020202020204" pitchFamily="34" charset="0"/>
                <a:cs typeface="Calibri Light"/>
              </a:rPr>
              <a:t>6 in Biology, </a:t>
            </a:r>
            <a:r>
              <a:rPr lang="en-GB" dirty="0">
                <a:latin typeface="Century Gothic" panose="020B0502020202020204" pitchFamily="34" charset="0"/>
                <a:cs typeface="Calibri Light"/>
              </a:rPr>
              <a:t>plus another 6 from Science (preferably Chemistry).</a:t>
            </a:r>
            <a:r>
              <a:rPr lang="en-GB" b="1" dirty="0">
                <a:latin typeface="Century Gothic" panose="020B0502020202020204" pitchFamily="34" charset="0"/>
                <a:cs typeface="Calibri Light"/>
              </a:rPr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 txBox="1">
            <a:spLocks/>
          </p:cNvSpPr>
          <p:nvPr/>
        </p:nvSpPr>
        <p:spPr>
          <a:xfrm>
            <a:off x="5021051" y="2356188"/>
            <a:ext cx="6881809" cy="212157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b="1" u="sng" dirty="0">
                <a:latin typeface="Century Gothic" panose="020B0502020202020204" pitchFamily="34" charset="0"/>
                <a:cs typeface="Calibri Light"/>
              </a:rPr>
              <a:t>Combined Science :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b="1" dirty="0">
                <a:latin typeface="Century Gothic" panose="020B0502020202020204" pitchFamily="34" charset="0"/>
                <a:cs typeface="Calibri Light"/>
              </a:rPr>
              <a:t>6-6 Overall</a:t>
            </a:r>
            <a:r>
              <a:rPr lang="en-GB" dirty="0">
                <a:latin typeface="Century Gothic" panose="020B0502020202020204" pitchFamily="34" charset="0"/>
                <a:cs typeface="Calibri Light"/>
              </a:rPr>
              <a:t>, with a 6 from the Biology Paper and 6 from another (preferably Chemistry)</a:t>
            </a:r>
            <a:endParaRPr lang="en-GB" b="1" dirty="0">
              <a:latin typeface="Century Gothic" panose="020B0502020202020204" pitchFamily="34" charset="0"/>
              <a:cs typeface="Calibri Ligh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 txBox="1">
            <a:spLocks/>
          </p:cNvSpPr>
          <p:nvPr/>
        </p:nvSpPr>
        <p:spPr>
          <a:xfrm>
            <a:off x="5021051" y="4609519"/>
            <a:ext cx="6872656" cy="1892305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b="1" u="sng" dirty="0">
                <a:latin typeface="Century Gothic" panose="020B0502020202020204" pitchFamily="34" charset="0"/>
                <a:cs typeface="Calibri Light"/>
              </a:rPr>
              <a:t>Maths Requirement: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dirty="0">
                <a:latin typeface="Century Gothic" panose="020B0502020202020204" pitchFamily="34" charset="0"/>
                <a:cs typeface="Calibri Light"/>
              </a:rPr>
              <a:t>All students will need a Grade 5 from Maths off the Higher Tier paper.</a:t>
            </a:r>
          </a:p>
        </p:txBody>
      </p:sp>
    </p:spTree>
    <p:extLst>
      <p:ext uri="{BB962C8B-B14F-4D97-AF65-F5344CB8AC3E}">
        <p14:creationId xmlns:p14="http://schemas.microsoft.com/office/powerpoint/2010/main" val="92752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How do I know if this is the right course for me?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Excited and passionate about Science, specifically Biology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Determination and drive to learn and succeed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Enjoys learning about and is enthusiastic about the living world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Feels that they are willing to put in extra work without it being a burden </a:t>
            </a:r>
          </a:p>
        </p:txBody>
      </p:sp>
    </p:spTree>
    <p:extLst>
      <p:ext uri="{BB962C8B-B14F-4D97-AF65-F5344CB8AC3E}">
        <p14:creationId xmlns:p14="http://schemas.microsoft.com/office/powerpoint/2010/main" val="178705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B7EEA-5DEE-4FF1-B93C-709F56B3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b="1" u="sng" dirty="0">
                <a:solidFill>
                  <a:srgbClr val="FFFFFF"/>
                </a:solidFill>
                <a:cs typeface="Calibri Light"/>
              </a:rPr>
              <a:t>What if I’m still unsure?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Speak to your teachers and parents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Speak to Year 12 &amp;13 students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Research potential careers and UCAS requirements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Book an appointment with the careers advisor </a:t>
            </a:r>
          </a:p>
        </p:txBody>
      </p:sp>
    </p:spTree>
    <p:extLst>
      <p:ext uri="{BB962C8B-B14F-4D97-AF65-F5344CB8AC3E}">
        <p14:creationId xmlns:p14="http://schemas.microsoft.com/office/powerpoint/2010/main" val="57322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Questions?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dirty="0">
                <a:cs typeface="Calibri Light"/>
              </a:rPr>
              <a:t>Thank-you for your interest in A Level Biology at King Edward’s Lichfield. 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dirty="0">
                <a:cs typeface="Calibri Light"/>
              </a:rPr>
              <a:t>We hope to see you next September</a:t>
            </a:r>
          </a:p>
        </p:txBody>
      </p:sp>
    </p:spTree>
    <p:extLst>
      <p:ext uri="{BB962C8B-B14F-4D97-AF65-F5344CB8AC3E}">
        <p14:creationId xmlns:p14="http://schemas.microsoft.com/office/powerpoint/2010/main" val="857255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Why should I pick King Edward’s?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0"/>
            <a:ext cx="6377769" cy="6756399"/>
          </a:xfrm>
        </p:spPr>
        <p:txBody>
          <a:bodyPr anchor="ctr"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4400" b="1" dirty="0">
                <a:cs typeface="Calibri Light"/>
              </a:rPr>
              <a:t>2023 Exam Results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91% Pass rate in A Level Biology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21.5% A* - A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37% A* - B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52.9% A* - C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80% of students achieved a D or above</a:t>
            </a:r>
          </a:p>
        </p:txBody>
      </p:sp>
    </p:spTree>
    <p:extLst>
      <p:ext uri="{BB962C8B-B14F-4D97-AF65-F5344CB8AC3E}">
        <p14:creationId xmlns:p14="http://schemas.microsoft.com/office/powerpoint/2010/main" val="28409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Welcome to Biology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3600" dirty="0">
                <a:cs typeface="Calibri Light"/>
              </a:rPr>
              <a:t>The next presentation will start soon.</a:t>
            </a:r>
          </a:p>
        </p:txBody>
      </p:sp>
    </p:spTree>
    <p:extLst>
      <p:ext uri="{BB962C8B-B14F-4D97-AF65-F5344CB8AC3E}">
        <p14:creationId xmlns:p14="http://schemas.microsoft.com/office/powerpoint/2010/main" val="1131892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23CE8F-0D76-499F-9B85-5FE35CEF2F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908" y="5052647"/>
            <a:ext cx="6894718" cy="106272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GB" sz="4000" b="1" dirty="0">
                <a:latin typeface="Century Gothic" panose="020B0502020202020204" pitchFamily="34" charset="0"/>
                <a:cs typeface="Calibri"/>
              </a:rPr>
              <a:t>A Level Biology – Open Evening Presentation</a:t>
            </a:r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" name="Picture 3" descr="Text&#10;&#10;Description automatically generated">
            <a:extLst>
              <a:ext uri="{FF2B5EF4-FFF2-40B4-BE49-F238E27FC236}">
                <a16:creationId xmlns:a16="http://schemas.microsoft.com/office/drawing/2014/main" id="{9596FA20-469D-43C4-A23F-47EACDBC4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48" y="2715026"/>
            <a:ext cx="10625145" cy="142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755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Why should I pick King Edward’s?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563" y="0"/>
            <a:ext cx="7859438" cy="6756399"/>
          </a:xfrm>
        </p:spPr>
        <p:txBody>
          <a:bodyPr anchor="ctr"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One of the best performing 6</a:t>
            </a:r>
            <a:r>
              <a:rPr lang="en-GB" sz="3600" baseline="30000" dirty="0">
                <a:cs typeface="Calibri Light"/>
              </a:rPr>
              <a:t>th</a:t>
            </a:r>
            <a:r>
              <a:rPr lang="en-GB" sz="3600" dirty="0">
                <a:cs typeface="Calibri Light"/>
              </a:rPr>
              <a:t> forms in Staffordshire for many years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29 courses offered at A Level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endParaRPr lang="en-GB" sz="3600" dirty="0">
              <a:cs typeface="Calibri Light"/>
            </a:endParaRP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2022, 2019, 2018 – 100% Pass rate in A Level Biology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2022 – 72% A* - C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2019 – 66% A*-C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2018 – 67% A* - C</a:t>
            </a:r>
          </a:p>
        </p:txBody>
      </p:sp>
    </p:spTree>
    <p:extLst>
      <p:ext uri="{BB962C8B-B14F-4D97-AF65-F5344CB8AC3E}">
        <p14:creationId xmlns:p14="http://schemas.microsoft.com/office/powerpoint/2010/main" val="109019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Why should I pick King Edward’s?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0"/>
            <a:ext cx="6377769" cy="6756399"/>
          </a:xfrm>
        </p:spPr>
        <p:txBody>
          <a:bodyPr anchor="ctr"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4400" b="1" dirty="0">
                <a:cs typeface="Calibri Light"/>
              </a:rPr>
              <a:t>2023 Exam Results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91% Pass rate in A Level Biology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21.5% A* - A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37% A* - B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52.9% A* - C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80% of students achieved a D or above</a:t>
            </a:r>
          </a:p>
        </p:txBody>
      </p:sp>
    </p:spTree>
    <p:extLst>
      <p:ext uri="{BB962C8B-B14F-4D97-AF65-F5344CB8AC3E}">
        <p14:creationId xmlns:p14="http://schemas.microsoft.com/office/powerpoint/2010/main" val="302823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Who should study A Level Biology?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Interest in studying living organisms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Interest in how the planet is changing and the impact we are having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Interest in the spread and cure of infectious disease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Interest in genetics and evolution </a:t>
            </a:r>
          </a:p>
        </p:txBody>
      </p:sp>
    </p:spTree>
    <p:extLst>
      <p:ext uri="{BB962C8B-B14F-4D97-AF65-F5344CB8AC3E}">
        <p14:creationId xmlns:p14="http://schemas.microsoft.com/office/powerpoint/2010/main" val="43174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B7EEA-5DEE-4FF1-B93C-709F56B3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b="1" u="sng" dirty="0">
                <a:solidFill>
                  <a:srgbClr val="FFFFFF"/>
                </a:solidFill>
                <a:cs typeface="Calibri Light"/>
              </a:rPr>
              <a:t>Why should I pick A Level Biology?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Highly respected course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Transferrable skills</a:t>
            </a:r>
          </a:p>
          <a:p>
            <a:pPr marL="800100" lvl="1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Data analysis, statistics, extended writing, problem solving, evaluation, ethical discussion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Opportunity to practice practical skills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Team work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Enjoyable and varied content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endParaRPr lang="en-GB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89953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B7EEA-5DEE-4FF1-B93C-709F56B3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  <a:cs typeface="Calibri Light"/>
              </a:rPr>
              <a:t>Where can A Level Biology take me?</a:t>
            </a:r>
          </a:p>
        </p:txBody>
      </p:sp>
      <p:pic>
        <p:nvPicPr>
          <p:cNvPr id="4" name="Picture 3" descr="Free picture: surgery, doctor, medicine, operati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646" y="88106"/>
            <a:ext cx="2386062" cy="1574801"/>
          </a:xfrm>
          <a:prstGeom prst="rect">
            <a:avLst/>
          </a:prstGeom>
        </p:spPr>
      </p:pic>
      <p:pic>
        <p:nvPicPr>
          <p:cNvPr id="6" name="Picture 5" descr="S.T.O.C.K.L.I.ST. (A STudy Of Clinical sKills of criticaL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34" y="309589"/>
            <a:ext cx="2468205" cy="1127147"/>
          </a:xfrm>
          <a:prstGeom prst="rect">
            <a:avLst/>
          </a:prstGeom>
        </p:spPr>
      </p:pic>
      <p:pic>
        <p:nvPicPr>
          <p:cNvPr id="7" name="Picture 6" descr="Reef research | Stephanie Green, a marine ecologist at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455" y="3992237"/>
            <a:ext cx="1860376" cy="1395283"/>
          </a:xfrm>
          <a:prstGeom prst="rect">
            <a:avLst/>
          </a:prstGeom>
        </p:spPr>
      </p:pic>
      <p:pic>
        <p:nvPicPr>
          <p:cNvPr id="8" name="Picture 7" descr="Army scientists energize battery research | ADELPHI, Md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512" y="3861312"/>
            <a:ext cx="2070100" cy="1380741"/>
          </a:xfrm>
          <a:prstGeom prst="rect">
            <a:avLst/>
          </a:prstGeom>
        </p:spPr>
      </p:pic>
      <p:pic>
        <p:nvPicPr>
          <p:cNvPr id="9" name="Picture 8" descr="A nutritionist holding a plate full of fresh organic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406" y="2160271"/>
            <a:ext cx="2159000" cy="1440036"/>
          </a:xfrm>
          <a:prstGeom prst="rect">
            <a:avLst/>
          </a:prstGeom>
        </p:spPr>
      </p:pic>
      <p:pic>
        <p:nvPicPr>
          <p:cNvPr id="11" name="Picture 10" descr="The need for physiotherapy is universal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104" y="4829143"/>
            <a:ext cx="2123208" cy="1231461"/>
          </a:xfrm>
          <a:prstGeom prst="rect">
            <a:avLst/>
          </a:prstGeom>
        </p:spPr>
      </p:pic>
      <p:pic>
        <p:nvPicPr>
          <p:cNvPr id="12" name="Picture 11" descr="RE100 strives to normalize 100% renewable energy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837" y="2167796"/>
            <a:ext cx="2286000" cy="1828800"/>
          </a:xfrm>
          <a:prstGeom prst="rect">
            <a:avLst/>
          </a:prstGeom>
        </p:spPr>
      </p:pic>
      <p:pic>
        <p:nvPicPr>
          <p:cNvPr id="13" name="Picture 12" descr="COVID-19: What is the status of Vaccine development?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207" y="224937"/>
            <a:ext cx="2170621" cy="1211800"/>
          </a:xfrm>
          <a:prstGeom prst="rect">
            <a:avLst/>
          </a:prstGeom>
        </p:spPr>
      </p:pic>
      <p:pic>
        <p:nvPicPr>
          <p:cNvPr id="14" name="Picture 13" descr="Eden Project | Photos taken at the Eden Project in ...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974" y="2083875"/>
            <a:ext cx="1993429" cy="1334799"/>
          </a:xfrm>
          <a:prstGeom prst="rect">
            <a:avLst/>
          </a:prstGeom>
        </p:spPr>
      </p:pic>
      <p:pic>
        <p:nvPicPr>
          <p:cNvPr id="15" name="Picture 14" descr="State education in this country is so poor that it amounts ...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464" y="5570462"/>
            <a:ext cx="1562722" cy="104181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76885" y="4686951"/>
            <a:ext cx="17487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Conservation, ecology, marine-biology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76792" y="1436737"/>
            <a:ext cx="268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Vaccine and Medicine development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62275" y="1575496"/>
            <a:ext cx="268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Doctor, Nurse, Midwife, Surgeon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73354" y="3966907"/>
            <a:ext cx="268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Alternative energy and food resources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82838" y="6065930"/>
            <a:ext cx="2687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Physiotherapy, Occupational Therapy, Rehabilitation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44038" y="1495746"/>
            <a:ext cx="2687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Paramedic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91237" y="4795291"/>
            <a:ext cx="2687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Research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72977" y="3322750"/>
            <a:ext cx="268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Nutritionist, Dietician, Health and Wellbeing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74697" y="3364058"/>
            <a:ext cx="268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Botanist, Resources from plants </a:t>
            </a:r>
          </a:p>
        </p:txBody>
      </p:sp>
      <p:pic>
        <p:nvPicPr>
          <p:cNvPr id="25" name="Picture 24" descr="Veterinary Technologists &amp; Technicians at My Next Move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108" y="5348328"/>
            <a:ext cx="2247020" cy="126394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032512" y="6339879"/>
            <a:ext cx="2687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Veterinary Science </a:t>
            </a:r>
          </a:p>
        </p:txBody>
      </p:sp>
    </p:spTree>
    <p:extLst>
      <p:ext uri="{BB962C8B-B14F-4D97-AF65-F5344CB8AC3E}">
        <p14:creationId xmlns:p14="http://schemas.microsoft.com/office/powerpoint/2010/main" val="410834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What topics will I study?</a:t>
            </a:r>
            <a:endParaRPr lang="en-GB" dirty="0">
              <a:solidFill>
                <a:schemeClr val="accent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4976813" y="685800"/>
          <a:ext cx="6376987" cy="581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348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B7EEA-5DEE-4FF1-B93C-709F56B3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b="1" u="sng" dirty="0">
                <a:solidFill>
                  <a:srgbClr val="FFFFFF"/>
                </a:solidFill>
                <a:cs typeface="Calibri Light"/>
              </a:rPr>
              <a:t>How will I be assessed?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3491" y="1371951"/>
            <a:ext cx="2236984" cy="3822375"/>
          </a:xfrm>
          <a:solidFill>
            <a:schemeClr val="accent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u="sng" dirty="0">
                <a:latin typeface="Century Gothic" panose="020B0502020202020204" pitchFamily="34" charset="0"/>
                <a:cs typeface="Calibri Light"/>
              </a:rPr>
              <a:t>Paper 1 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dirty="0">
                <a:latin typeface="Century Gothic" panose="020B0502020202020204" pitchFamily="34" charset="0"/>
                <a:cs typeface="Calibri Light"/>
              </a:rPr>
              <a:t>2 hour exam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dirty="0">
                <a:latin typeface="Century Gothic" panose="020B0502020202020204" pitchFamily="34" charset="0"/>
                <a:cs typeface="Calibri Light"/>
              </a:rPr>
              <a:t>91 marks </a:t>
            </a:r>
            <a:r>
              <a:rPr lang="en-GB" b="1" dirty="0">
                <a:latin typeface="Century Gothic" panose="020B0502020202020204" pitchFamily="34" charset="0"/>
                <a:cs typeface="Calibri Light"/>
              </a:rPr>
              <a:t>(35%)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br>
              <a:rPr lang="en-GB" dirty="0">
                <a:latin typeface="Century Gothic" panose="020B0502020202020204" pitchFamily="34" charset="0"/>
                <a:cs typeface="Calibri Light"/>
              </a:rPr>
            </a:br>
            <a:r>
              <a:rPr lang="en-GB" dirty="0">
                <a:latin typeface="Century Gothic" panose="020B0502020202020204" pitchFamily="34" charset="0"/>
                <a:cs typeface="Calibri Light"/>
              </a:rPr>
              <a:t>Year 1 content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 txBox="1">
            <a:spLocks/>
          </p:cNvSpPr>
          <p:nvPr/>
        </p:nvSpPr>
        <p:spPr>
          <a:xfrm>
            <a:off x="7458859" y="1371951"/>
            <a:ext cx="2180441" cy="38223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b="1" u="sng" dirty="0">
                <a:latin typeface="Century Gothic" panose="020B0502020202020204" pitchFamily="34" charset="0"/>
                <a:cs typeface="Calibri Light"/>
              </a:rPr>
              <a:t>Paper 2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dirty="0">
                <a:latin typeface="Century Gothic" panose="020B0502020202020204" pitchFamily="34" charset="0"/>
                <a:cs typeface="Calibri Light"/>
              </a:rPr>
              <a:t>2 hour exam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dirty="0">
                <a:latin typeface="Century Gothic" panose="020B0502020202020204" pitchFamily="34" charset="0"/>
                <a:cs typeface="Calibri Light"/>
              </a:rPr>
              <a:t>91 marks </a:t>
            </a:r>
            <a:r>
              <a:rPr lang="en-GB" b="1" dirty="0">
                <a:latin typeface="Century Gothic" panose="020B0502020202020204" pitchFamily="34" charset="0"/>
                <a:cs typeface="Calibri Light"/>
              </a:rPr>
              <a:t>(35%)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br>
              <a:rPr lang="en-GB" dirty="0">
                <a:latin typeface="Century Gothic" panose="020B0502020202020204" pitchFamily="34" charset="0"/>
                <a:cs typeface="Calibri Light"/>
              </a:rPr>
            </a:br>
            <a:r>
              <a:rPr lang="en-GB" dirty="0">
                <a:latin typeface="Century Gothic" panose="020B0502020202020204" pitchFamily="34" charset="0"/>
                <a:cs typeface="Calibri Light"/>
              </a:rPr>
              <a:t>Year 2 content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 txBox="1">
            <a:spLocks/>
          </p:cNvSpPr>
          <p:nvPr/>
        </p:nvSpPr>
        <p:spPr>
          <a:xfrm>
            <a:off x="9874229" y="1371951"/>
            <a:ext cx="2152672" cy="3822376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b="1" u="sng" dirty="0">
                <a:latin typeface="Century Gothic" panose="020B0502020202020204" pitchFamily="34" charset="0"/>
                <a:cs typeface="Calibri Light"/>
              </a:rPr>
              <a:t>Paper 3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dirty="0">
                <a:latin typeface="Century Gothic" panose="020B0502020202020204" pitchFamily="34" charset="0"/>
                <a:cs typeface="Calibri Light"/>
              </a:rPr>
              <a:t>2 hour exam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dirty="0">
                <a:latin typeface="Century Gothic" panose="020B0502020202020204" pitchFamily="34" charset="0"/>
                <a:cs typeface="Calibri Light"/>
              </a:rPr>
              <a:t>78 marks </a:t>
            </a:r>
            <a:r>
              <a:rPr lang="en-GB" b="1" dirty="0">
                <a:latin typeface="Century Gothic" panose="020B0502020202020204" pitchFamily="34" charset="0"/>
                <a:cs typeface="Calibri Light"/>
              </a:rPr>
              <a:t>(30%)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br>
              <a:rPr lang="en-GB" dirty="0">
                <a:latin typeface="Century Gothic" panose="020B0502020202020204" pitchFamily="34" charset="0"/>
                <a:cs typeface="Calibri Light"/>
              </a:rPr>
            </a:br>
            <a:r>
              <a:rPr lang="en-GB" dirty="0">
                <a:latin typeface="Century Gothic" panose="020B0502020202020204" pitchFamily="34" charset="0"/>
                <a:cs typeface="Calibri Light"/>
              </a:rPr>
              <a:t>All content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b="1" dirty="0">
                <a:latin typeface="Century Gothic" panose="020B0502020202020204" pitchFamily="34" charset="0"/>
                <a:cs typeface="Calibri Light"/>
              </a:rPr>
              <a:t>25 mark Essay</a:t>
            </a:r>
          </a:p>
        </p:txBody>
      </p:sp>
    </p:spTree>
    <p:extLst>
      <p:ext uri="{BB962C8B-B14F-4D97-AF65-F5344CB8AC3E}">
        <p14:creationId xmlns:p14="http://schemas.microsoft.com/office/powerpoint/2010/main" val="360800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Teaching Team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7" y="963877"/>
            <a:ext cx="7398004" cy="4930246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u="sng" dirty="0">
                <a:cs typeface="Calibri Light"/>
              </a:rPr>
              <a:t>2 Specialist Teachers per class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cs typeface="Calibri Light"/>
              </a:rPr>
              <a:t>Miss Shaw </a:t>
            </a:r>
            <a:r>
              <a:rPr lang="en-GB" dirty="0">
                <a:cs typeface="Calibri Light"/>
              </a:rPr>
              <a:t>– Head of Biology 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cs typeface="Calibri Light"/>
              </a:rPr>
              <a:t>Mr Hensley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cs typeface="Calibri Light"/>
              </a:rPr>
              <a:t>Mrs Ridgway </a:t>
            </a:r>
            <a:r>
              <a:rPr lang="en-GB" dirty="0">
                <a:cs typeface="Calibri Light"/>
              </a:rPr>
              <a:t>– Year 6 Transition Coordinator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cs typeface="Calibri Light"/>
              </a:rPr>
              <a:t>Mr Tyler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cs typeface="Calibri Light"/>
              </a:rPr>
              <a:t>Mrs Hardy </a:t>
            </a:r>
            <a:r>
              <a:rPr lang="en-GB" dirty="0">
                <a:cs typeface="Calibri Light"/>
              </a:rPr>
              <a:t>(maternity leave)</a:t>
            </a:r>
            <a:endParaRPr lang="en-GB" b="1" dirty="0">
              <a:cs typeface="Calibri Light"/>
            </a:endParaRP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cs typeface="Calibri Light"/>
              </a:rPr>
              <a:t>Mr Durant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cs typeface="Calibri Light"/>
              </a:rPr>
              <a:t>Mr Gohil </a:t>
            </a:r>
          </a:p>
        </p:txBody>
      </p:sp>
    </p:spTree>
    <p:extLst>
      <p:ext uri="{BB962C8B-B14F-4D97-AF65-F5344CB8AC3E}">
        <p14:creationId xmlns:p14="http://schemas.microsoft.com/office/powerpoint/2010/main" val="145384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Who should study A Level Biology?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Interest in studying living organisms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Interest in how the planet is changing and the impact we are having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Interest in the spread and cure of infectious disease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Interest in genetics and evolution </a:t>
            </a:r>
          </a:p>
        </p:txBody>
      </p:sp>
    </p:spTree>
    <p:extLst>
      <p:ext uri="{BB962C8B-B14F-4D97-AF65-F5344CB8AC3E}">
        <p14:creationId xmlns:p14="http://schemas.microsoft.com/office/powerpoint/2010/main" val="293192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B7EEA-5DEE-4FF1-B93C-709F56B3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96" y="1012004"/>
            <a:ext cx="4225063" cy="479540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  <a:cs typeface="Calibri Light"/>
              </a:rPr>
              <a:t>Which subjects does A Level Biology compliment?</a:t>
            </a:r>
          </a:p>
        </p:txBody>
      </p:sp>
      <p:pic>
        <p:nvPicPr>
          <p:cNvPr id="4" name="Picture 3" descr="Psychology - Urban Empire Wik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4" r="7559"/>
          <a:stretch/>
        </p:blipFill>
        <p:spPr>
          <a:xfrm>
            <a:off x="9364617" y="73305"/>
            <a:ext cx="2739487" cy="1547979"/>
          </a:xfrm>
          <a:prstGeom prst="rect">
            <a:avLst/>
          </a:prstGeom>
        </p:spPr>
      </p:pic>
      <p:pic>
        <p:nvPicPr>
          <p:cNvPr id="5" name="Picture 4" descr="Remembering Sports Legends We Lost in 2015 | Topeka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618" y="5412527"/>
            <a:ext cx="2739488" cy="1198684"/>
          </a:xfrm>
          <a:prstGeom prst="rect">
            <a:avLst/>
          </a:prstGeom>
        </p:spPr>
      </p:pic>
      <p:pic>
        <p:nvPicPr>
          <p:cNvPr id="9" name="Picture 8" descr="Free illustration: Chemistry, School, Color, Bottles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618" y="3564438"/>
            <a:ext cx="2739487" cy="1540962"/>
          </a:xfrm>
          <a:prstGeom prst="rect">
            <a:avLst/>
          </a:prstGeom>
        </p:spPr>
      </p:pic>
      <p:pic>
        <p:nvPicPr>
          <p:cNvPr id="11" name="Picture 10" descr="ø B: Geography, Geo-Sciences Environmental Science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424" y="1798320"/>
            <a:ext cx="2773681" cy="158496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4046049" cy="4930246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dirty="0">
                <a:cs typeface="Calibri Light"/>
              </a:rPr>
              <a:t>Overlap in content and skills with lots of subjects: </a:t>
            </a:r>
          </a:p>
          <a:p>
            <a:pPr lvl="1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Psychology </a:t>
            </a:r>
          </a:p>
          <a:p>
            <a:pPr lvl="1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Geography</a:t>
            </a:r>
          </a:p>
          <a:p>
            <a:pPr lvl="1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Chemistry</a:t>
            </a:r>
          </a:p>
          <a:p>
            <a:pPr lvl="1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83830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B7EEA-5DEE-4FF1-B93C-709F56B3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96" y="1012004"/>
            <a:ext cx="4225063" cy="479540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  <a:cs typeface="Calibri Light"/>
              </a:rPr>
              <a:t>What are the entry requirements?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051" y="199298"/>
            <a:ext cx="6881809" cy="2025137"/>
          </a:xfrm>
          <a:solidFill>
            <a:schemeClr val="accent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u="sng" dirty="0">
                <a:latin typeface="Century Gothic" panose="020B0502020202020204" pitchFamily="34" charset="0"/>
                <a:cs typeface="Calibri Light"/>
              </a:rPr>
              <a:t>Triple Biology : 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latin typeface="Century Gothic" panose="020B0502020202020204" pitchFamily="34" charset="0"/>
                <a:cs typeface="Calibri Light"/>
              </a:rPr>
              <a:t>6 in Biology, </a:t>
            </a:r>
            <a:r>
              <a:rPr lang="en-GB" dirty="0">
                <a:latin typeface="Century Gothic" panose="020B0502020202020204" pitchFamily="34" charset="0"/>
                <a:cs typeface="Calibri Light"/>
              </a:rPr>
              <a:t>plus another 6 from Science (preferably Chemistry).</a:t>
            </a:r>
            <a:r>
              <a:rPr lang="en-GB" b="1" dirty="0">
                <a:latin typeface="Century Gothic" panose="020B0502020202020204" pitchFamily="34" charset="0"/>
                <a:cs typeface="Calibri Light"/>
              </a:rPr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 txBox="1">
            <a:spLocks/>
          </p:cNvSpPr>
          <p:nvPr/>
        </p:nvSpPr>
        <p:spPr>
          <a:xfrm>
            <a:off x="5021051" y="2356188"/>
            <a:ext cx="6881809" cy="212157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b="1" u="sng" dirty="0">
                <a:latin typeface="Century Gothic" panose="020B0502020202020204" pitchFamily="34" charset="0"/>
                <a:cs typeface="Calibri Light"/>
              </a:rPr>
              <a:t>Combined Science :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b="1" dirty="0">
                <a:latin typeface="Century Gothic" panose="020B0502020202020204" pitchFamily="34" charset="0"/>
                <a:cs typeface="Calibri Light"/>
              </a:rPr>
              <a:t>6-6 Overall</a:t>
            </a:r>
            <a:r>
              <a:rPr lang="en-GB" dirty="0">
                <a:latin typeface="Century Gothic" panose="020B0502020202020204" pitchFamily="34" charset="0"/>
                <a:cs typeface="Calibri Light"/>
              </a:rPr>
              <a:t>, with a 6 from the Biology Paper and 6 from another (preferably Chemistry)</a:t>
            </a:r>
            <a:endParaRPr lang="en-GB" b="1" dirty="0">
              <a:latin typeface="Century Gothic" panose="020B0502020202020204" pitchFamily="34" charset="0"/>
              <a:cs typeface="Calibri Ligh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 txBox="1">
            <a:spLocks/>
          </p:cNvSpPr>
          <p:nvPr/>
        </p:nvSpPr>
        <p:spPr>
          <a:xfrm>
            <a:off x="5021051" y="4609519"/>
            <a:ext cx="6872656" cy="1892305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b="1" u="sng" dirty="0">
                <a:latin typeface="Century Gothic" panose="020B0502020202020204" pitchFamily="34" charset="0"/>
                <a:cs typeface="Calibri Light"/>
              </a:rPr>
              <a:t>Maths Requirement: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dirty="0">
                <a:latin typeface="Century Gothic" panose="020B0502020202020204" pitchFamily="34" charset="0"/>
                <a:cs typeface="Calibri Light"/>
              </a:rPr>
              <a:t>All students will need a Grade 5 from Maths off the Higher Tier paper.</a:t>
            </a:r>
          </a:p>
        </p:txBody>
      </p:sp>
    </p:spTree>
    <p:extLst>
      <p:ext uri="{BB962C8B-B14F-4D97-AF65-F5344CB8AC3E}">
        <p14:creationId xmlns:p14="http://schemas.microsoft.com/office/powerpoint/2010/main" val="88967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How do I know if this is the right course for me?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Excited and passionate about Science, specifically Biology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Determination and drive to learn and succeed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Enjoys learning about and is enthusiastic about the living world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Feels that they are willing to put in extra work without it being a burden </a:t>
            </a:r>
          </a:p>
        </p:txBody>
      </p:sp>
    </p:spTree>
    <p:extLst>
      <p:ext uri="{BB962C8B-B14F-4D97-AF65-F5344CB8AC3E}">
        <p14:creationId xmlns:p14="http://schemas.microsoft.com/office/powerpoint/2010/main" val="47200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B7EEA-5DEE-4FF1-B93C-709F56B3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b="1" u="sng" dirty="0">
                <a:solidFill>
                  <a:srgbClr val="FFFFFF"/>
                </a:solidFill>
                <a:cs typeface="Calibri Light"/>
              </a:rPr>
              <a:t>What if I’m still unsure?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Speak to your teachers and parents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Speak to Year 12 &amp;13 students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Research potential careers and UCAS requirements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Book an appointment with the careers advisor </a:t>
            </a:r>
          </a:p>
        </p:txBody>
      </p:sp>
    </p:spTree>
    <p:extLst>
      <p:ext uri="{BB962C8B-B14F-4D97-AF65-F5344CB8AC3E}">
        <p14:creationId xmlns:p14="http://schemas.microsoft.com/office/powerpoint/2010/main" val="204000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Questions?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dirty="0">
                <a:cs typeface="Calibri Light"/>
              </a:rPr>
              <a:t>Thank-you for your interest in A Level Biology at King Edward’s Lichfield. 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dirty="0">
                <a:cs typeface="Calibri Light"/>
              </a:rPr>
              <a:t>We hope to see you next September</a:t>
            </a:r>
          </a:p>
        </p:txBody>
      </p:sp>
    </p:spTree>
    <p:extLst>
      <p:ext uri="{BB962C8B-B14F-4D97-AF65-F5344CB8AC3E}">
        <p14:creationId xmlns:p14="http://schemas.microsoft.com/office/powerpoint/2010/main" val="2774460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Welcome to Biology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3600" dirty="0">
                <a:cs typeface="Calibri Light"/>
              </a:rPr>
              <a:t>The next presentation will start soon.</a:t>
            </a:r>
          </a:p>
        </p:txBody>
      </p:sp>
    </p:spTree>
    <p:extLst>
      <p:ext uri="{BB962C8B-B14F-4D97-AF65-F5344CB8AC3E}">
        <p14:creationId xmlns:p14="http://schemas.microsoft.com/office/powerpoint/2010/main" val="31789063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23CE8F-0D76-499F-9B85-5FE35CEF2F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908" y="5052647"/>
            <a:ext cx="6894718" cy="106272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GB" sz="4000" b="1" dirty="0">
                <a:latin typeface="Century Gothic" panose="020B0502020202020204" pitchFamily="34" charset="0"/>
                <a:cs typeface="Calibri"/>
              </a:rPr>
              <a:t>A Level Biology – Open Evening Presentation</a:t>
            </a:r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" name="Picture 3" descr="Text&#10;&#10;Description automatically generated">
            <a:extLst>
              <a:ext uri="{FF2B5EF4-FFF2-40B4-BE49-F238E27FC236}">
                <a16:creationId xmlns:a16="http://schemas.microsoft.com/office/drawing/2014/main" id="{9596FA20-469D-43C4-A23F-47EACDBC4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48" y="2715026"/>
            <a:ext cx="10625145" cy="142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482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Why should I pick King Edward’s?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563" y="0"/>
            <a:ext cx="7859438" cy="6756399"/>
          </a:xfrm>
        </p:spPr>
        <p:txBody>
          <a:bodyPr anchor="ctr"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One of the best performing 6</a:t>
            </a:r>
            <a:r>
              <a:rPr lang="en-GB" sz="3600" baseline="30000" dirty="0">
                <a:cs typeface="Calibri Light"/>
              </a:rPr>
              <a:t>th</a:t>
            </a:r>
            <a:r>
              <a:rPr lang="en-GB" sz="3600" dirty="0">
                <a:cs typeface="Calibri Light"/>
              </a:rPr>
              <a:t> forms in Staffordshire for many years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29 courses offered at A Level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endParaRPr lang="en-GB" sz="3600" dirty="0">
              <a:cs typeface="Calibri Light"/>
            </a:endParaRP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2022, 2019, 2018 – 100% Pass rate in A Level Biology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2022 – 72% A* - C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2019 – 66% A*-C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2018 – 67% A* - C</a:t>
            </a:r>
          </a:p>
        </p:txBody>
      </p:sp>
    </p:spTree>
    <p:extLst>
      <p:ext uri="{BB962C8B-B14F-4D97-AF65-F5344CB8AC3E}">
        <p14:creationId xmlns:p14="http://schemas.microsoft.com/office/powerpoint/2010/main" val="359799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Why should I pick King Edward’s?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0"/>
            <a:ext cx="6377769" cy="6756399"/>
          </a:xfrm>
        </p:spPr>
        <p:txBody>
          <a:bodyPr anchor="ctr"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4400" b="1" dirty="0">
                <a:cs typeface="Calibri Light"/>
              </a:rPr>
              <a:t>2023 Exam Results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91% Pass rate in A Level Biology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21.5% A* - A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37% A* - B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52.9% A* - C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80% of students achieved a D or above</a:t>
            </a:r>
          </a:p>
        </p:txBody>
      </p:sp>
    </p:spTree>
    <p:extLst>
      <p:ext uri="{BB962C8B-B14F-4D97-AF65-F5344CB8AC3E}">
        <p14:creationId xmlns:p14="http://schemas.microsoft.com/office/powerpoint/2010/main" val="45704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Who should study A Level Biology?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Interest in studying living organisms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Interest in how the planet is changing and the impact we are having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Interest in the spread and cure of infectious disease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Interest in genetics and evolution </a:t>
            </a:r>
          </a:p>
        </p:txBody>
      </p:sp>
    </p:spTree>
    <p:extLst>
      <p:ext uri="{BB962C8B-B14F-4D97-AF65-F5344CB8AC3E}">
        <p14:creationId xmlns:p14="http://schemas.microsoft.com/office/powerpoint/2010/main" val="165425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B7EEA-5DEE-4FF1-B93C-709F56B3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b="1" u="sng" dirty="0">
                <a:solidFill>
                  <a:srgbClr val="FFFFFF"/>
                </a:solidFill>
                <a:cs typeface="Calibri Light"/>
              </a:rPr>
              <a:t>Why should I pick A Level Biology?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Highly respected course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Transferrable skills</a:t>
            </a:r>
          </a:p>
          <a:p>
            <a:pPr marL="800100" lvl="1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Data analysis, statistics, extended writing, problem solving, evaluation, ethical discussion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Opportunity to practice practical skills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Team work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Enjoyable and varied content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endParaRPr lang="en-GB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76730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B7EEA-5DEE-4FF1-B93C-709F56B3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b="1" u="sng" dirty="0">
                <a:solidFill>
                  <a:srgbClr val="FFFFFF"/>
                </a:solidFill>
                <a:cs typeface="Calibri Light"/>
              </a:rPr>
              <a:t>Why should I pick A Level Biology?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Highly respected course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Transferrable skills</a:t>
            </a:r>
          </a:p>
          <a:p>
            <a:pPr marL="800100" lvl="1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Data analysis, statistics, extended writing, problem solving, evaluation, ethical discussion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Opportunity to practice practical skills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Team work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Enjoyable and varied content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endParaRPr lang="en-GB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9306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B7EEA-5DEE-4FF1-B93C-709F56B3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  <a:cs typeface="Calibri Light"/>
              </a:rPr>
              <a:t>Where can A Level Biology take me?</a:t>
            </a:r>
          </a:p>
        </p:txBody>
      </p:sp>
      <p:pic>
        <p:nvPicPr>
          <p:cNvPr id="4" name="Picture 3" descr="Free picture: surgery, doctor, medicine, operati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646" y="88106"/>
            <a:ext cx="2386062" cy="1574801"/>
          </a:xfrm>
          <a:prstGeom prst="rect">
            <a:avLst/>
          </a:prstGeom>
        </p:spPr>
      </p:pic>
      <p:pic>
        <p:nvPicPr>
          <p:cNvPr id="6" name="Picture 5" descr="S.T.O.C.K.L.I.ST. (A STudy Of Clinical sKills of criticaL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34" y="309589"/>
            <a:ext cx="2468205" cy="1127147"/>
          </a:xfrm>
          <a:prstGeom prst="rect">
            <a:avLst/>
          </a:prstGeom>
        </p:spPr>
      </p:pic>
      <p:pic>
        <p:nvPicPr>
          <p:cNvPr id="7" name="Picture 6" descr="Reef research | Stephanie Green, a marine ecologist at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455" y="3992237"/>
            <a:ext cx="1860376" cy="1395283"/>
          </a:xfrm>
          <a:prstGeom prst="rect">
            <a:avLst/>
          </a:prstGeom>
        </p:spPr>
      </p:pic>
      <p:pic>
        <p:nvPicPr>
          <p:cNvPr id="8" name="Picture 7" descr="Army scientists energize battery research | ADELPHI, Md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512" y="3861312"/>
            <a:ext cx="2070100" cy="1380741"/>
          </a:xfrm>
          <a:prstGeom prst="rect">
            <a:avLst/>
          </a:prstGeom>
        </p:spPr>
      </p:pic>
      <p:pic>
        <p:nvPicPr>
          <p:cNvPr id="9" name="Picture 8" descr="A nutritionist holding a plate full of fresh organic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406" y="2160271"/>
            <a:ext cx="2159000" cy="1440036"/>
          </a:xfrm>
          <a:prstGeom prst="rect">
            <a:avLst/>
          </a:prstGeom>
        </p:spPr>
      </p:pic>
      <p:pic>
        <p:nvPicPr>
          <p:cNvPr id="11" name="Picture 10" descr="The need for physiotherapy is universal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104" y="4829143"/>
            <a:ext cx="2123208" cy="1231461"/>
          </a:xfrm>
          <a:prstGeom prst="rect">
            <a:avLst/>
          </a:prstGeom>
        </p:spPr>
      </p:pic>
      <p:pic>
        <p:nvPicPr>
          <p:cNvPr id="12" name="Picture 11" descr="RE100 strives to normalize 100% renewable energy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837" y="2167796"/>
            <a:ext cx="2286000" cy="1828800"/>
          </a:xfrm>
          <a:prstGeom prst="rect">
            <a:avLst/>
          </a:prstGeom>
        </p:spPr>
      </p:pic>
      <p:pic>
        <p:nvPicPr>
          <p:cNvPr id="13" name="Picture 12" descr="COVID-19: What is the status of Vaccine development?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207" y="224937"/>
            <a:ext cx="2170621" cy="1211800"/>
          </a:xfrm>
          <a:prstGeom prst="rect">
            <a:avLst/>
          </a:prstGeom>
        </p:spPr>
      </p:pic>
      <p:pic>
        <p:nvPicPr>
          <p:cNvPr id="14" name="Picture 13" descr="Eden Project | Photos taken at the Eden Project in ...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974" y="2083875"/>
            <a:ext cx="1993429" cy="1334799"/>
          </a:xfrm>
          <a:prstGeom prst="rect">
            <a:avLst/>
          </a:prstGeom>
        </p:spPr>
      </p:pic>
      <p:pic>
        <p:nvPicPr>
          <p:cNvPr id="15" name="Picture 14" descr="State education in this country is so poor that it amounts ...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464" y="5570462"/>
            <a:ext cx="1562722" cy="104181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76885" y="4686951"/>
            <a:ext cx="17487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Conservation, ecology, marine-biology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76792" y="1436737"/>
            <a:ext cx="268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Vaccine and Medicine development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62275" y="1575496"/>
            <a:ext cx="268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Doctor, Nurse, Midwife, Surgeon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73354" y="3966907"/>
            <a:ext cx="268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Alternative energy and food resources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82838" y="6065930"/>
            <a:ext cx="2687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Physiotherapy, Occupational Therapy, Rehabilitation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44038" y="1495746"/>
            <a:ext cx="2687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Paramedic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91237" y="4795291"/>
            <a:ext cx="2687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Research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72977" y="3322750"/>
            <a:ext cx="268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Nutritionist, Dietician, Health and Wellbeing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74697" y="3364058"/>
            <a:ext cx="268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Botanist, Resources from plants </a:t>
            </a:r>
          </a:p>
        </p:txBody>
      </p:sp>
      <p:pic>
        <p:nvPicPr>
          <p:cNvPr id="25" name="Picture 24" descr="Veterinary Technologists &amp; Technicians at My Next Move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108" y="5348328"/>
            <a:ext cx="2247020" cy="126394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032512" y="6339879"/>
            <a:ext cx="2687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Veterinary Science </a:t>
            </a:r>
          </a:p>
        </p:txBody>
      </p:sp>
    </p:spTree>
    <p:extLst>
      <p:ext uri="{BB962C8B-B14F-4D97-AF65-F5344CB8AC3E}">
        <p14:creationId xmlns:p14="http://schemas.microsoft.com/office/powerpoint/2010/main" val="374372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What topics will I study?</a:t>
            </a:r>
            <a:endParaRPr lang="en-GB" dirty="0">
              <a:solidFill>
                <a:schemeClr val="accent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4976813" y="685800"/>
          <a:ext cx="6376987" cy="581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96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B7EEA-5DEE-4FF1-B93C-709F56B3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b="1" u="sng" dirty="0">
                <a:solidFill>
                  <a:srgbClr val="FFFFFF"/>
                </a:solidFill>
                <a:cs typeface="Calibri Light"/>
              </a:rPr>
              <a:t>How will I be assessed?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3491" y="1371951"/>
            <a:ext cx="2236984" cy="3822375"/>
          </a:xfrm>
          <a:solidFill>
            <a:schemeClr val="accent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u="sng" dirty="0">
                <a:latin typeface="Century Gothic" panose="020B0502020202020204" pitchFamily="34" charset="0"/>
                <a:cs typeface="Calibri Light"/>
              </a:rPr>
              <a:t>Paper 1 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dirty="0">
                <a:latin typeface="Century Gothic" panose="020B0502020202020204" pitchFamily="34" charset="0"/>
                <a:cs typeface="Calibri Light"/>
              </a:rPr>
              <a:t>2 hour exam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dirty="0">
                <a:latin typeface="Century Gothic" panose="020B0502020202020204" pitchFamily="34" charset="0"/>
                <a:cs typeface="Calibri Light"/>
              </a:rPr>
              <a:t>91 marks </a:t>
            </a:r>
            <a:r>
              <a:rPr lang="en-GB" b="1" dirty="0">
                <a:latin typeface="Century Gothic" panose="020B0502020202020204" pitchFamily="34" charset="0"/>
                <a:cs typeface="Calibri Light"/>
              </a:rPr>
              <a:t>(35%)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br>
              <a:rPr lang="en-GB" dirty="0">
                <a:latin typeface="Century Gothic" panose="020B0502020202020204" pitchFamily="34" charset="0"/>
                <a:cs typeface="Calibri Light"/>
              </a:rPr>
            </a:br>
            <a:r>
              <a:rPr lang="en-GB" dirty="0">
                <a:latin typeface="Century Gothic" panose="020B0502020202020204" pitchFamily="34" charset="0"/>
                <a:cs typeface="Calibri Light"/>
              </a:rPr>
              <a:t>Year 1 content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 txBox="1">
            <a:spLocks/>
          </p:cNvSpPr>
          <p:nvPr/>
        </p:nvSpPr>
        <p:spPr>
          <a:xfrm>
            <a:off x="7458859" y="1371951"/>
            <a:ext cx="2180441" cy="38223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b="1" u="sng" dirty="0">
                <a:latin typeface="Century Gothic" panose="020B0502020202020204" pitchFamily="34" charset="0"/>
                <a:cs typeface="Calibri Light"/>
              </a:rPr>
              <a:t>Paper 2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dirty="0">
                <a:latin typeface="Century Gothic" panose="020B0502020202020204" pitchFamily="34" charset="0"/>
                <a:cs typeface="Calibri Light"/>
              </a:rPr>
              <a:t>2 hour exam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dirty="0">
                <a:latin typeface="Century Gothic" panose="020B0502020202020204" pitchFamily="34" charset="0"/>
                <a:cs typeface="Calibri Light"/>
              </a:rPr>
              <a:t>91 marks </a:t>
            </a:r>
            <a:r>
              <a:rPr lang="en-GB" b="1" dirty="0">
                <a:latin typeface="Century Gothic" panose="020B0502020202020204" pitchFamily="34" charset="0"/>
                <a:cs typeface="Calibri Light"/>
              </a:rPr>
              <a:t>(35%)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br>
              <a:rPr lang="en-GB" dirty="0">
                <a:latin typeface="Century Gothic" panose="020B0502020202020204" pitchFamily="34" charset="0"/>
                <a:cs typeface="Calibri Light"/>
              </a:rPr>
            </a:br>
            <a:r>
              <a:rPr lang="en-GB" dirty="0">
                <a:latin typeface="Century Gothic" panose="020B0502020202020204" pitchFamily="34" charset="0"/>
                <a:cs typeface="Calibri Light"/>
              </a:rPr>
              <a:t>Year 2 content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 txBox="1">
            <a:spLocks/>
          </p:cNvSpPr>
          <p:nvPr/>
        </p:nvSpPr>
        <p:spPr>
          <a:xfrm>
            <a:off x="9874229" y="1371951"/>
            <a:ext cx="2152672" cy="3822376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b="1" u="sng" dirty="0">
                <a:latin typeface="Century Gothic" panose="020B0502020202020204" pitchFamily="34" charset="0"/>
                <a:cs typeface="Calibri Light"/>
              </a:rPr>
              <a:t>Paper 3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dirty="0">
                <a:latin typeface="Century Gothic" panose="020B0502020202020204" pitchFamily="34" charset="0"/>
                <a:cs typeface="Calibri Light"/>
              </a:rPr>
              <a:t>2 hour exam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dirty="0">
                <a:latin typeface="Century Gothic" panose="020B0502020202020204" pitchFamily="34" charset="0"/>
                <a:cs typeface="Calibri Light"/>
              </a:rPr>
              <a:t>78 marks </a:t>
            </a:r>
            <a:r>
              <a:rPr lang="en-GB" b="1" dirty="0">
                <a:latin typeface="Century Gothic" panose="020B0502020202020204" pitchFamily="34" charset="0"/>
                <a:cs typeface="Calibri Light"/>
              </a:rPr>
              <a:t>(30%)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br>
              <a:rPr lang="en-GB" dirty="0">
                <a:latin typeface="Century Gothic" panose="020B0502020202020204" pitchFamily="34" charset="0"/>
                <a:cs typeface="Calibri Light"/>
              </a:rPr>
            </a:br>
            <a:r>
              <a:rPr lang="en-GB" dirty="0">
                <a:latin typeface="Century Gothic" panose="020B0502020202020204" pitchFamily="34" charset="0"/>
                <a:cs typeface="Calibri Light"/>
              </a:rPr>
              <a:t>All content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b="1" dirty="0">
                <a:latin typeface="Century Gothic" panose="020B0502020202020204" pitchFamily="34" charset="0"/>
                <a:cs typeface="Calibri Light"/>
              </a:rPr>
              <a:t>25 mark Essay</a:t>
            </a:r>
          </a:p>
        </p:txBody>
      </p:sp>
    </p:spTree>
    <p:extLst>
      <p:ext uri="{BB962C8B-B14F-4D97-AF65-F5344CB8AC3E}">
        <p14:creationId xmlns:p14="http://schemas.microsoft.com/office/powerpoint/2010/main" val="23127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animBg="1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Teaching Team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7" y="963877"/>
            <a:ext cx="7398004" cy="4930246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u="sng" dirty="0">
                <a:cs typeface="Calibri Light"/>
              </a:rPr>
              <a:t>2 Specialist Teachers per class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cs typeface="Calibri Light"/>
              </a:rPr>
              <a:t>Miss Shaw </a:t>
            </a:r>
            <a:r>
              <a:rPr lang="en-GB" dirty="0">
                <a:cs typeface="Calibri Light"/>
              </a:rPr>
              <a:t>– Head of Biology 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cs typeface="Calibri Light"/>
              </a:rPr>
              <a:t>Mr Hensley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cs typeface="Calibri Light"/>
              </a:rPr>
              <a:t>Mrs Ridgway </a:t>
            </a:r>
            <a:r>
              <a:rPr lang="en-GB" dirty="0">
                <a:cs typeface="Calibri Light"/>
              </a:rPr>
              <a:t>– Year 6 Transition Coordinator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cs typeface="Calibri Light"/>
              </a:rPr>
              <a:t>Mr Tyler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cs typeface="Calibri Light"/>
              </a:rPr>
              <a:t>Mrs Hardy </a:t>
            </a:r>
            <a:r>
              <a:rPr lang="en-GB" dirty="0">
                <a:cs typeface="Calibri Light"/>
              </a:rPr>
              <a:t>(maternity leave)</a:t>
            </a:r>
            <a:endParaRPr lang="en-GB" b="1" dirty="0">
              <a:cs typeface="Calibri Light"/>
            </a:endParaRP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cs typeface="Calibri Light"/>
              </a:rPr>
              <a:t>Mr Durant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cs typeface="Calibri Light"/>
              </a:rPr>
              <a:t>Mr Gohil </a:t>
            </a:r>
          </a:p>
        </p:txBody>
      </p:sp>
    </p:spTree>
    <p:extLst>
      <p:ext uri="{BB962C8B-B14F-4D97-AF65-F5344CB8AC3E}">
        <p14:creationId xmlns:p14="http://schemas.microsoft.com/office/powerpoint/2010/main" val="46711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B7EEA-5DEE-4FF1-B93C-709F56B3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96" y="1012004"/>
            <a:ext cx="4225063" cy="479540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  <a:cs typeface="Calibri Light"/>
              </a:rPr>
              <a:t>Which subjects does A Level Biology compliment?</a:t>
            </a:r>
          </a:p>
        </p:txBody>
      </p:sp>
      <p:pic>
        <p:nvPicPr>
          <p:cNvPr id="4" name="Picture 3" descr="Psychology - Urban Empire Wik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4" r="7559"/>
          <a:stretch/>
        </p:blipFill>
        <p:spPr>
          <a:xfrm>
            <a:off x="9364617" y="73305"/>
            <a:ext cx="2739487" cy="1547979"/>
          </a:xfrm>
          <a:prstGeom prst="rect">
            <a:avLst/>
          </a:prstGeom>
        </p:spPr>
      </p:pic>
      <p:pic>
        <p:nvPicPr>
          <p:cNvPr id="5" name="Picture 4" descr="Remembering Sports Legends We Lost in 2015 | Topeka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618" y="5412527"/>
            <a:ext cx="2739488" cy="1198684"/>
          </a:xfrm>
          <a:prstGeom prst="rect">
            <a:avLst/>
          </a:prstGeom>
        </p:spPr>
      </p:pic>
      <p:pic>
        <p:nvPicPr>
          <p:cNvPr id="9" name="Picture 8" descr="Free illustration: Chemistry, School, Color, Bottles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618" y="3564438"/>
            <a:ext cx="2739487" cy="1540962"/>
          </a:xfrm>
          <a:prstGeom prst="rect">
            <a:avLst/>
          </a:prstGeom>
        </p:spPr>
      </p:pic>
      <p:pic>
        <p:nvPicPr>
          <p:cNvPr id="11" name="Picture 10" descr="ø B: Geography, Geo-Sciences Environmental Science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424" y="1798320"/>
            <a:ext cx="2773681" cy="158496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4046049" cy="4930246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dirty="0">
                <a:cs typeface="Calibri Light"/>
              </a:rPr>
              <a:t>Overlap in content and skills with lots of subjects: </a:t>
            </a:r>
          </a:p>
          <a:p>
            <a:pPr lvl="1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Psychology </a:t>
            </a:r>
          </a:p>
          <a:p>
            <a:pPr lvl="1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Geography</a:t>
            </a:r>
          </a:p>
          <a:p>
            <a:pPr lvl="1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Chemistry</a:t>
            </a:r>
          </a:p>
          <a:p>
            <a:pPr lvl="1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4563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B7EEA-5DEE-4FF1-B93C-709F56B3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96" y="1012004"/>
            <a:ext cx="4225063" cy="479540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  <a:cs typeface="Calibri Light"/>
              </a:rPr>
              <a:t>What are the entry requirements?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051" y="199298"/>
            <a:ext cx="6881809" cy="2025137"/>
          </a:xfrm>
          <a:solidFill>
            <a:schemeClr val="accent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u="sng" dirty="0">
                <a:latin typeface="Century Gothic" panose="020B0502020202020204" pitchFamily="34" charset="0"/>
                <a:cs typeface="Calibri Light"/>
              </a:rPr>
              <a:t>Triple Biology : 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latin typeface="Century Gothic" panose="020B0502020202020204" pitchFamily="34" charset="0"/>
                <a:cs typeface="Calibri Light"/>
              </a:rPr>
              <a:t>6 in Biology, </a:t>
            </a:r>
            <a:r>
              <a:rPr lang="en-GB" dirty="0">
                <a:latin typeface="Century Gothic" panose="020B0502020202020204" pitchFamily="34" charset="0"/>
                <a:cs typeface="Calibri Light"/>
              </a:rPr>
              <a:t>plus another 6 from Science (preferably Chemistry).</a:t>
            </a:r>
            <a:r>
              <a:rPr lang="en-GB" b="1" dirty="0">
                <a:latin typeface="Century Gothic" panose="020B0502020202020204" pitchFamily="34" charset="0"/>
                <a:cs typeface="Calibri Light"/>
              </a:rPr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 txBox="1">
            <a:spLocks/>
          </p:cNvSpPr>
          <p:nvPr/>
        </p:nvSpPr>
        <p:spPr>
          <a:xfrm>
            <a:off x="5021051" y="2356188"/>
            <a:ext cx="6881809" cy="212157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b="1" u="sng" dirty="0">
                <a:latin typeface="Century Gothic" panose="020B0502020202020204" pitchFamily="34" charset="0"/>
                <a:cs typeface="Calibri Light"/>
              </a:rPr>
              <a:t>Combined Science :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b="1" dirty="0">
                <a:latin typeface="Century Gothic" panose="020B0502020202020204" pitchFamily="34" charset="0"/>
                <a:cs typeface="Calibri Light"/>
              </a:rPr>
              <a:t>6-6 Overall</a:t>
            </a:r>
            <a:r>
              <a:rPr lang="en-GB" dirty="0">
                <a:latin typeface="Century Gothic" panose="020B0502020202020204" pitchFamily="34" charset="0"/>
                <a:cs typeface="Calibri Light"/>
              </a:rPr>
              <a:t>, with a 6 from the Biology Paper and 6 from another (preferably Chemistry)</a:t>
            </a:r>
            <a:endParaRPr lang="en-GB" b="1" dirty="0">
              <a:latin typeface="Century Gothic" panose="020B0502020202020204" pitchFamily="34" charset="0"/>
              <a:cs typeface="Calibri Ligh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 txBox="1">
            <a:spLocks/>
          </p:cNvSpPr>
          <p:nvPr/>
        </p:nvSpPr>
        <p:spPr>
          <a:xfrm>
            <a:off x="5021051" y="4609519"/>
            <a:ext cx="6872656" cy="1892305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b="1" u="sng" dirty="0">
                <a:latin typeface="Century Gothic" panose="020B0502020202020204" pitchFamily="34" charset="0"/>
                <a:cs typeface="Calibri Light"/>
              </a:rPr>
              <a:t>Maths Requirement: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dirty="0">
                <a:latin typeface="Century Gothic" panose="020B0502020202020204" pitchFamily="34" charset="0"/>
                <a:cs typeface="Calibri Light"/>
              </a:rPr>
              <a:t>All students will need a Grade 5 from Maths off the Higher Tier paper.</a:t>
            </a:r>
          </a:p>
        </p:txBody>
      </p:sp>
    </p:spTree>
    <p:extLst>
      <p:ext uri="{BB962C8B-B14F-4D97-AF65-F5344CB8AC3E}">
        <p14:creationId xmlns:p14="http://schemas.microsoft.com/office/powerpoint/2010/main" val="27817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animBg="1"/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How do I know if this is the right course for me?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Excited and passionate about Science, specifically Biology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Determination and drive to learn and succeed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Enjoys learning about and is enthusiastic about the living world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Feels that they are willing to put in extra work without it being a burden </a:t>
            </a:r>
          </a:p>
        </p:txBody>
      </p:sp>
    </p:spTree>
    <p:extLst>
      <p:ext uri="{BB962C8B-B14F-4D97-AF65-F5344CB8AC3E}">
        <p14:creationId xmlns:p14="http://schemas.microsoft.com/office/powerpoint/2010/main" val="171586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B7EEA-5DEE-4FF1-B93C-709F56B3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b="1" u="sng" dirty="0">
                <a:solidFill>
                  <a:srgbClr val="FFFFFF"/>
                </a:solidFill>
                <a:cs typeface="Calibri Light"/>
              </a:rPr>
              <a:t>What if I’m still unsure?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Speak to your teachers and parents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Speak to Year 12 &amp;13 students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Research potential careers and UCAS requirements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Book an appointment with the careers advisor </a:t>
            </a:r>
          </a:p>
        </p:txBody>
      </p:sp>
    </p:spTree>
    <p:extLst>
      <p:ext uri="{BB962C8B-B14F-4D97-AF65-F5344CB8AC3E}">
        <p14:creationId xmlns:p14="http://schemas.microsoft.com/office/powerpoint/2010/main" val="305232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Questions?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dirty="0">
                <a:cs typeface="Calibri Light"/>
              </a:rPr>
              <a:t>Thank-you for your interest in A Level Biology at King Edward’s Lichfield. 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dirty="0">
                <a:cs typeface="Calibri Light"/>
              </a:rPr>
              <a:t>We hope to see you next September</a:t>
            </a:r>
          </a:p>
        </p:txBody>
      </p:sp>
    </p:spTree>
    <p:extLst>
      <p:ext uri="{BB962C8B-B14F-4D97-AF65-F5344CB8AC3E}">
        <p14:creationId xmlns:p14="http://schemas.microsoft.com/office/powerpoint/2010/main" val="1532170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B7EEA-5DEE-4FF1-B93C-709F56B3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  <a:cs typeface="Calibri Light"/>
              </a:rPr>
              <a:t>Where can A Level Biology take me?</a:t>
            </a:r>
          </a:p>
        </p:txBody>
      </p:sp>
      <p:pic>
        <p:nvPicPr>
          <p:cNvPr id="4" name="Picture 3" descr="Free picture: surgery, doctor, medicine, operati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646" y="88106"/>
            <a:ext cx="2386062" cy="1574801"/>
          </a:xfrm>
          <a:prstGeom prst="rect">
            <a:avLst/>
          </a:prstGeom>
        </p:spPr>
      </p:pic>
      <p:pic>
        <p:nvPicPr>
          <p:cNvPr id="6" name="Picture 5" descr="S.T.O.C.K.L.I.ST. (A STudy Of Clinical sKills of criticaL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34" y="309589"/>
            <a:ext cx="2468205" cy="1127147"/>
          </a:xfrm>
          <a:prstGeom prst="rect">
            <a:avLst/>
          </a:prstGeom>
        </p:spPr>
      </p:pic>
      <p:pic>
        <p:nvPicPr>
          <p:cNvPr id="7" name="Picture 6" descr="Reef research | Stephanie Green, a marine ecologist at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455" y="3992237"/>
            <a:ext cx="1860376" cy="1395283"/>
          </a:xfrm>
          <a:prstGeom prst="rect">
            <a:avLst/>
          </a:prstGeom>
        </p:spPr>
      </p:pic>
      <p:pic>
        <p:nvPicPr>
          <p:cNvPr id="8" name="Picture 7" descr="Army scientists energize battery research | ADELPHI, Md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512" y="3861312"/>
            <a:ext cx="2070100" cy="1380741"/>
          </a:xfrm>
          <a:prstGeom prst="rect">
            <a:avLst/>
          </a:prstGeom>
        </p:spPr>
      </p:pic>
      <p:pic>
        <p:nvPicPr>
          <p:cNvPr id="9" name="Picture 8" descr="A nutritionist holding a plate full of fresh organic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406" y="2160271"/>
            <a:ext cx="2159000" cy="1440036"/>
          </a:xfrm>
          <a:prstGeom prst="rect">
            <a:avLst/>
          </a:prstGeom>
        </p:spPr>
      </p:pic>
      <p:pic>
        <p:nvPicPr>
          <p:cNvPr id="11" name="Picture 10" descr="The need for physiotherapy is universal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104" y="4829143"/>
            <a:ext cx="2123208" cy="1231461"/>
          </a:xfrm>
          <a:prstGeom prst="rect">
            <a:avLst/>
          </a:prstGeom>
        </p:spPr>
      </p:pic>
      <p:pic>
        <p:nvPicPr>
          <p:cNvPr id="12" name="Picture 11" descr="RE100 strives to normalize 100% renewable energy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837" y="2167796"/>
            <a:ext cx="2286000" cy="1828800"/>
          </a:xfrm>
          <a:prstGeom prst="rect">
            <a:avLst/>
          </a:prstGeom>
        </p:spPr>
      </p:pic>
      <p:pic>
        <p:nvPicPr>
          <p:cNvPr id="13" name="Picture 12" descr="COVID-19: What is the status of Vaccine development?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207" y="224937"/>
            <a:ext cx="2170621" cy="1211800"/>
          </a:xfrm>
          <a:prstGeom prst="rect">
            <a:avLst/>
          </a:prstGeom>
        </p:spPr>
      </p:pic>
      <p:pic>
        <p:nvPicPr>
          <p:cNvPr id="14" name="Picture 13" descr="Eden Project | Photos taken at the Eden Project in ...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974" y="2083875"/>
            <a:ext cx="1993429" cy="1334799"/>
          </a:xfrm>
          <a:prstGeom prst="rect">
            <a:avLst/>
          </a:prstGeom>
        </p:spPr>
      </p:pic>
      <p:pic>
        <p:nvPicPr>
          <p:cNvPr id="15" name="Picture 14" descr="State education in this country is so poor that it amounts ...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464" y="5570462"/>
            <a:ext cx="1562722" cy="104181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76885" y="4686951"/>
            <a:ext cx="17487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Conservation, ecology, marine-biology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76792" y="1436737"/>
            <a:ext cx="268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Vaccine and Medicine development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62275" y="1575496"/>
            <a:ext cx="268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Doctor, Nurse, Midwife, Surgeon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73354" y="3966907"/>
            <a:ext cx="268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Alternative energy and food resources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82838" y="6065930"/>
            <a:ext cx="2687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Physiotherapy, Occupational Therapy, Rehabilitation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44038" y="1495746"/>
            <a:ext cx="2687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Paramedic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91237" y="4795291"/>
            <a:ext cx="2687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Research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72977" y="3322750"/>
            <a:ext cx="268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Nutritionist, Dietician, Health and Wellbeing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74697" y="3364058"/>
            <a:ext cx="268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Botanist, Resources from plants </a:t>
            </a:r>
          </a:p>
        </p:txBody>
      </p:sp>
      <p:pic>
        <p:nvPicPr>
          <p:cNvPr id="25" name="Picture 24" descr="Veterinary Technologists &amp; Technicians at My Next Move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108" y="5348328"/>
            <a:ext cx="2247020" cy="126394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032512" y="6339879"/>
            <a:ext cx="2687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Veterinary Science </a:t>
            </a:r>
          </a:p>
        </p:txBody>
      </p:sp>
    </p:spTree>
    <p:extLst>
      <p:ext uri="{BB962C8B-B14F-4D97-AF65-F5344CB8AC3E}">
        <p14:creationId xmlns:p14="http://schemas.microsoft.com/office/powerpoint/2010/main" val="174178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Welcome to Biology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3600" dirty="0">
                <a:cs typeface="Calibri Light"/>
              </a:rPr>
              <a:t>The next presentation will start soon.</a:t>
            </a:r>
          </a:p>
        </p:txBody>
      </p:sp>
    </p:spTree>
    <p:extLst>
      <p:ext uri="{BB962C8B-B14F-4D97-AF65-F5344CB8AC3E}">
        <p14:creationId xmlns:p14="http://schemas.microsoft.com/office/powerpoint/2010/main" val="42607765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23CE8F-0D76-499F-9B85-5FE35CEF2F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908" y="5052647"/>
            <a:ext cx="6894718" cy="106272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GB" sz="4000" b="1" dirty="0">
                <a:latin typeface="Century Gothic" panose="020B0502020202020204" pitchFamily="34" charset="0"/>
                <a:cs typeface="Calibri"/>
              </a:rPr>
              <a:t>A Level Biology – Open Evening Presentation</a:t>
            </a:r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" name="Picture 3" descr="Text&#10;&#10;Description automatically generated">
            <a:extLst>
              <a:ext uri="{FF2B5EF4-FFF2-40B4-BE49-F238E27FC236}">
                <a16:creationId xmlns:a16="http://schemas.microsoft.com/office/drawing/2014/main" id="{9596FA20-469D-43C4-A23F-47EACDBC4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48" y="2715026"/>
            <a:ext cx="10625145" cy="142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930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Why should I pick King Edward’s?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563" y="0"/>
            <a:ext cx="7859438" cy="6756399"/>
          </a:xfrm>
        </p:spPr>
        <p:txBody>
          <a:bodyPr anchor="ctr"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One of the best performing 6</a:t>
            </a:r>
            <a:r>
              <a:rPr lang="en-GB" sz="3600" baseline="30000" dirty="0">
                <a:cs typeface="Calibri Light"/>
              </a:rPr>
              <a:t>th</a:t>
            </a:r>
            <a:r>
              <a:rPr lang="en-GB" sz="3600" dirty="0">
                <a:cs typeface="Calibri Light"/>
              </a:rPr>
              <a:t> forms in Staffordshire for many years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29 courses offered at A Level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endParaRPr lang="en-GB" sz="3600" dirty="0">
              <a:cs typeface="Calibri Light"/>
            </a:endParaRP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2022, 2019, 2018 – 100% Pass rate in A Level Biology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2022 – 72% A* - C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2019 – 66% A*-C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2018 – 67% A* - C</a:t>
            </a:r>
          </a:p>
        </p:txBody>
      </p:sp>
    </p:spTree>
    <p:extLst>
      <p:ext uri="{BB962C8B-B14F-4D97-AF65-F5344CB8AC3E}">
        <p14:creationId xmlns:p14="http://schemas.microsoft.com/office/powerpoint/2010/main" val="81392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Why should I pick King Edward’s?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0"/>
            <a:ext cx="6377769" cy="6756399"/>
          </a:xfrm>
        </p:spPr>
        <p:txBody>
          <a:bodyPr anchor="ctr"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4400" b="1" dirty="0">
                <a:cs typeface="Calibri Light"/>
              </a:rPr>
              <a:t>2023 Exam Results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91% Pass rate in A Level Biology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21.5% A* - A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37% A* - B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52.9% A* - C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80% of students achieved a D or above</a:t>
            </a:r>
          </a:p>
        </p:txBody>
      </p:sp>
    </p:spTree>
    <p:extLst>
      <p:ext uri="{BB962C8B-B14F-4D97-AF65-F5344CB8AC3E}">
        <p14:creationId xmlns:p14="http://schemas.microsoft.com/office/powerpoint/2010/main" val="407766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Who should study A Level Biology?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Interest in studying living organisms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Interest in how the planet is changing and the impact we are having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Interest in the spread and cure of infectious disease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Interest in genetics and evolution </a:t>
            </a:r>
          </a:p>
        </p:txBody>
      </p:sp>
    </p:spTree>
    <p:extLst>
      <p:ext uri="{BB962C8B-B14F-4D97-AF65-F5344CB8AC3E}">
        <p14:creationId xmlns:p14="http://schemas.microsoft.com/office/powerpoint/2010/main" val="425566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B7EEA-5DEE-4FF1-B93C-709F56B3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b="1" u="sng" dirty="0">
                <a:solidFill>
                  <a:srgbClr val="FFFFFF"/>
                </a:solidFill>
                <a:cs typeface="Calibri Light"/>
              </a:rPr>
              <a:t>Why should I pick A Level Biology?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Highly respected course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Transferrable skills</a:t>
            </a:r>
          </a:p>
          <a:p>
            <a:pPr marL="800100" lvl="1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Data analysis, statistics, extended writing, problem solving, evaluation, ethical discussion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Opportunity to practice practical skills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Team work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Enjoyable and varied content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endParaRPr lang="en-GB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43011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B7EEA-5DEE-4FF1-B93C-709F56B3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  <a:cs typeface="Calibri Light"/>
              </a:rPr>
              <a:t>Where can A Level Biology take me?</a:t>
            </a:r>
          </a:p>
        </p:txBody>
      </p:sp>
      <p:pic>
        <p:nvPicPr>
          <p:cNvPr id="4" name="Picture 3" descr="Free picture: surgery, doctor, medicine, operati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646" y="88106"/>
            <a:ext cx="2386062" cy="1574801"/>
          </a:xfrm>
          <a:prstGeom prst="rect">
            <a:avLst/>
          </a:prstGeom>
        </p:spPr>
      </p:pic>
      <p:pic>
        <p:nvPicPr>
          <p:cNvPr id="6" name="Picture 5" descr="S.T.O.C.K.L.I.ST. (A STudy Of Clinical sKills of criticaL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34" y="309589"/>
            <a:ext cx="2468205" cy="1127147"/>
          </a:xfrm>
          <a:prstGeom prst="rect">
            <a:avLst/>
          </a:prstGeom>
        </p:spPr>
      </p:pic>
      <p:pic>
        <p:nvPicPr>
          <p:cNvPr id="7" name="Picture 6" descr="Reef research | Stephanie Green, a marine ecologist at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455" y="3992237"/>
            <a:ext cx="1860376" cy="1395283"/>
          </a:xfrm>
          <a:prstGeom prst="rect">
            <a:avLst/>
          </a:prstGeom>
        </p:spPr>
      </p:pic>
      <p:pic>
        <p:nvPicPr>
          <p:cNvPr id="8" name="Picture 7" descr="Army scientists energize battery research | ADELPHI, Md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512" y="3861312"/>
            <a:ext cx="2070100" cy="1380741"/>
          </a:xfrm>
          <a:prstGeom prst="rect">
            <a:avLst/>
          </a:prstGeom>
        </p:spPr>
      </p:pic>
      <p:pic>
        <p:nvPicPr>
          <p:cNvPr id="9" name="Picture 8" descr="A nutritionist holding a plate full of fresh organic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406" y="2160271"/>
            <a:ext cx="2159000" cy="1440036"/>
          </a:xfrm>
          <a:prstGeom prst="rect">
            <a:avLst/>
          </a:prstGeom>
        </p:spPr>
      </p:pic>
      <p:pic>
        <p:nvPicPr>
          <p:cNvPr id="11" name="Picture 10" descr="The need for physiotherapy is universal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104" y="4829143"/>
            <a:ext cx="2123208" cy="1231461"/>
          </a:xfrm>
          <a:prstGeom prst="rect">
            <a:avLst/>
          </a:prstGeom>
        </p:spPr>
      </p:pic>
      <p:pic>
        <p:nvPicPr>
          <p:cNvPr id="12" name="Picture 11" descr="RE100 strives to normalize 100% renewable energy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837" y="2167796"/>
            <a:ext cx="2286000" cy="1828800"/>
          </a:xfrm>
          <a:prstGeom prst="rect">
            <a:avLst/>
          </a:prstGeom>
        </p:spPr>
      </p:pic>
      <p:pic>
        <p:nvPicPr>
          <p:cNvPr id="13" name="Picture 12" descr="COVID-19: What is the status of Vaccine development?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207" y="224937"/>
            <a:ext cx="2170621" cy="1211800"/>
          </a:xfrm>
          <a:prstGeom prst="rect">
            <a:avLst/>
          </a:prstGeom>
        </p:spPr>
      </p:pic>
      <p:pic>
        <p:nvPicPr>
          <p:cNvPr id="14" name="Picture 13" descr="Eden Project | Photos taken at the Eden Project in ...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974" y="2083875"/>
            <a:ext cx="1993429" cy="1334799"/>
          </a:xfrm>
          <a:prstGeom prst="rect">
            <a:avLst/>
          </a:prstGeom>
        </p:spPr>
      </p:pic>
      <p:pic>
        <p:nvPicPr>
          <p:cNvPr id="15" name="Picture 14" descr="State education in this country is so poor that it amounts ...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464" y="5570462"/>
            <a:ext cx="1562722" cy="104181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76885" y="4686951"/>
            <a:ext cx="17487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Conservation, ecology, marine-biology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76792" y="1436737"/>
            <a:ext cx="268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Vaccine and Medicine development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62275" y="1575496"/>
            <a:ext cx="268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Doctor, Nurse, Midwife, Surgeon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73354" y="3966907"/>
            <a:ext cx="268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Alternative energy and food resources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82838" y="6065930"/>
            <a:ext cx="2687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Physiotherapy, Occupational Therapy, Rehabilitation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44038" y="1495746"/>
            <a:ext cx="2687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Paramedic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91237" y="4795291"/>
            <a:ext cx="2687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Research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72977" y="3322750"/>
            <a:ext cx="268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Nutritionist, Dietician, Health and Wellbeing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74697" y="3364058"/>
            <a:ext cx="268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Botanist, Resources from plants </a:t>
            </a:r>
          </a:p>
        </p:txBody>
      </p:sp>
      <p:pic>
        <p:nvPicPr>
          <p:cNvPr id="25" name="Picture 24" descr="Veterinary Technologists &amp; Technicians at My Next Move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108" y="5348328"/>
            <a:ext cx="2247020" cy="126394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032512" y="6339879"/>
            <a:ext cx="2687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Veterinary Science </a:t>
            </a:r>
          </a:p>
        </p:txBody>
      </p:sp>
    </p:spTree>
    <p:extLst>
      <p:ext uri="{BB962C8B-B14F-4D97-AF65-F5344CB8AC3E}">
        <p14:creationId xmlns:p14="http://schemas.microsoft.com/office/powerpoint/2010/main" val="394806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What topics will I study?</a:t>
            </a:r>
            <a:endParaRPr lang="en-GB" dirty="0">
              <a:solidFill>
                <a:schemeClr val="accent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4976813" y="685800"/>
          <a:ext cx="6376987" cy="581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273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B7EEA-5DEE-4FF1-B93C-709F56B3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b="1" u="sng" dirty="0">
                <a:solidFill>
                  <a:srgbClr val="FFFFFF"/>
                </a:solidFill>
                <a:cs typeface="Calibri Light"/>
              </a:rPr>
              <a:t>How will I be assessed?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3491" y="1371951"/>
            <a:ext cx="2236984" cy="3822375"/>
          </a:xfrm>
          <a:solidFill>
            <a:schemeClr val="accent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u="sng" dirty="0">
                <a:latin typeface="Century Gothic" panose="020B0502020202020204" pitchFamily="34" charset="0"/>
                <a:cs typeface="Calibri Light"/>
              </a:rPr>
              <a:t>Paper 1 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dirty="0">
                <a:latin typeface="Century Gothic" panose="020B0502020202020204" pitchFamily="34" charset="0"/>
                <a:cs typeface="Calibri Light"/>
              </a:rPr>
              <a:t>2 hour exam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dirty="0">
                <a:latin typeface="Century Gothic" panose="020B0502020202020204" pitchFamily="34" charset="0"/>
                <a:cs typeface="Calibri Light"/>
              </a:rPr>
              <a:t>91 marks </a:t>
            </a:r>
            <a:r>
              <a:rPr lang="en-GB" b="1" dirty="0">
                <a:latin typeface="Century Gothic" panose="020B0502020202020204" pitchFamily="34" charset="0"/>
                <a:cs typeface="Calibri Light"/>
              </a:rPr>
              <a:t>(35%)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br>
              <a:rPr lang="en-GB" dirty="0">
                <a:latin typeface="Century Gothic" panose="020B0502020202020204" pitchFamily="34" charset="0"/>
                <a:cs typeface="Calibri Light"/>
              </a:rPr>
            </a:br>
            <a:r>
              <a:rPr lang="en-GB" dirty="0">
                <a:latin typeface="Century Gothic" panose="020B0502020202020204" pitchFamily="34" charset="0"/>
                <a:cs typeface="Calibri Light"/>
              </a:rPr>
              <a:t>Year 1 content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 txBox="1">
            <a:spLocks/>
          </p:cNvSpPr>
          <p:nvPr/>
        </p:nvSpPr>
        <p:spPr>
          <a:xfrm>
            <a:off x="7458859" y="1371951"/>
            <a:ext cx="2180441" cy="38223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b="1" u="sng" dirty="0">
                <a:latin typeface="Century Gothic" panose="020B0502020202020204" pitchFamily="34" charset="0"/>
                <a:cs typeface="Calibri Light"/>
              </a:rPr>
              <a:t>Paper 2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dirty="0">
                <a:latin typeface="Century Gothic" panose="020B0502020202020204" pitchFamily="34" charset="0"/>
                <a:cs typeface="Calibri Light"/>
              </a:rPr>
              <a:t>2 hour exam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dirty="0">
                <a:latin typeface="Century Gothic" panose="020B0502020202020204" pitchFamily="34" charset="0"/>
                <a:cs typeface="Calibri Light"/>
              </a:rPr>
              <a:t>91 marks </a:t>
            </a:r>
            <a:r>
              <a:rPr lang="en-GB" b="1" dirty="0">
                <a:latin typeface="Century Gothic" panose="020B0502020202020204" pitchFamily="34" charset="0"/>
                <a:cs typeface="Calibri Light"/>
              </a:rPr>
              <a:t>(35%)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br>
              <a:rPr lang="en-GB" dirty="0">
                <a:latin typeface="Century Gothic" panose="020B0502020202020204" pitchFamily="34" charset="0"/>
                <a:cs typeface="Calibri Light"/>
              </a:rPr>
            </a:br>
            <a:r>
              <a:rPr lang="en-GB" dirty="0">
                <a:latin typeface="Century Gothic" panose="020B0502020202020204" pitchFamily="34" charset="0"/>
                <a:cs typeface="Calibri Light"/>
              </a:rPr>
              <a:t>Year 2 content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 txBox="1">
            <a:spLocks/>
          </p:cNvSpPr>
          <p:nvPr/>
        </p:nvSpPr>
        <p:spPr>
          <a:xfrm>
            <a:off x="9874229" y="1371951"/>
            <a:ext cx="2152672" cy="3822376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b="1" u="sng" dirty="0">
                <a:latin typeface="Century Gothic" panose="020B0502020202020204" pitchFamily="34" charset="0"/>
                <a:cs typeface="Calibri Light"/>
              </a:rPr>
              <a:t>Paper 3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dirty="0">
                <a:latin typeface="Century Gothic" panose="020B0502020202020204" pitchFamily="34" charset="0"/>
                <a:cs typeface="Calibri Light"/>
              </a:rPr>
              <a:t>2 hour exam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dirty="0">
                <a:latin typeface="Century Gothic" panose="020B0502020202020204" pitchFamily="34" charset="0"/>
                <a:cs typeface="Calibri Light"/>
              </a:rPr>
              <a:t>78 marks </a:t>
            </a:r>
            <a:r>
              <a:rPr lang="en-GB" b="1" dirty="0">
                <a:latin typeface="Century Gothic" panose="020B0502020202020204" pitchFamily="34" charset="0"/>
                <a:cs typeface="Calibri Light"/>
              </a:rPr>
              <a:t>(30%)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br>
              <a:rPr lang="en-GB" dirty="0">
                <a:latin typeface="Century Gothic" panose="020B0502020202020204" pitchFamily="34" charset="0"/>
                <a:cs typeface="Calibri Light"/>
              </a:rPr>
            </a:br>
            <a:r>
              <a:rPr lang="en-GB" dirty="0">
                <a:latin typeface="Century Gothic" panose="020B0502020202020204" pitchFamily="34" charset="0"/>
                <a:cs typeface="Calibri Light"/>
              </a:rPr>
              <a:t>All content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b="1" dirty="0">
                <a:latin typeface="Century Gothic" panose="020B0502020202020204" pitchFamily="34" charset="0"/>
                <a:cs typeface="Calibri Light"/>
              </a:rPr>
              <a:t>25 mark Essay</a:t>
            </a:r>
          </a:p>
        </p:txBody>
      </p:sp>
    </p:spTree>
    <p:extLst>
      <p:ext uri="{BB962C8B-B14F-4D97-AF65-F5344CB8AC3E}">
        <p14:creationId xmlns:p14="http://schemas.microsoft.com/office/powerpoint/2010/main" val="49337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animBg="1"/>
      <p:bldP spid="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Teaching Team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7" y="963877"/>
            <a:ext cx="7398004" cy="4930246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u="sng" dirty="0">
                <a:cs typeface="Calibri Light"/>
              </a:rPr>
              <a:t>2 Specialist Teachers per class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cs typeface="Calibri Light"/>
              </a:rPr>
              <a:t>Miss Shaw </a:t>
            </a:r>
            <a:r>
              <a:rPr lang="en-GB" dirty="0">
                <a:cs typeface="Calibri Light"/>
              </a:rPr>
              <a:t>– Head of Biology 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cs typeface="Calibri Light"/>
              </a:rPr>
              <a:t>Mr Hensley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cs typeface="Calibri Light"/>
              </a:rPr>
              <a:t>Mrs Ridgway </a:t>
            </a:r>
            <a:r>
              <a:rPr lang="en-GB" dirty="0">
                <a:cs typeface="Calibri Light"/>
              </a:rPr>
              <a:t>– Year 6 Transition Coordinator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cs typeface="Calibri Light"/>
              </a:rPr>
              <a:t>Mr Tyler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cs typeface="Calibri Light"/>
              </a:rPr>
              <a:t>Mrs Hardy </a:t>
            </a:r>
            <a:r>
              <a:rPr lang="en-GB" dirty="0">
                <a:cs typeface="Calibri Light"/>
              </a:rPr>
              <a:t>(maternity leave)</a:t>
            </a:r>
            <a:endParaRPr lang="en-GB" b="1" dirty="0">
              <a:cs typeface="Calibri Light"/>
            </a:endParaRP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cs typeface="Calibri Light"/>
              </a:rPr>
              <a:t>Mr Durant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cs typeface="Calibri Light"/>
              </a:rPr>
              <a:t>Mr Gohil </a:t>
            </a:r>
          </a:p>
        </p:txBody>
      </p:sp>
    </p:spTree>
    <p:extLst>
      <p:ext uri="{BB962C8B-B14F-4D97-AF65-F5344CB8AC3E}">
        <p14:creationId xmlns:p14="http://schemas.microsoft.com/office/powerpoint/2010/main" val="46242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What topics will I study?</a:t>
            </a:r>
            <a:endParaRPr lang="en-GB" dirty="0">
              <a:solidFill>
                <a:schemeClr val="accent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41269"/>
              </p:ext>
            </p:extLst>
          </p:nvPr>
        </p:nvGraphicFramePr>
        <p:xfrm>
          <a:off x="4976813" y="685800"/>
          <a:ext cx="6376987" cy="581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159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B7EEA-5DEE-4FF1-B93C-709F56B3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96" y="1012004"/>
            <a:ext cx="4225063" cy="479540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  <a:cs typeface="Calibri Light"/>
              </a:rPr>
              <a:t>Which subjects does A Level Biology compliment?</a:t>
            </a:r>
          </a:p>
        </p:txBody>
      </p:sp>
      <p:pic>
        <p:nvPicPr>
          <p:cNvPr id="4" name="Picture 3" descr="Psychology - Urban Empire Wik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4" r="7559"/>
          <a:stretch/>
        </p:blipFill>
        <p:spPr>
          <a:xfrm>
            <a:off x="9364617" y="73305"/>
            <a:ext cx="2739487" cy="1547979"/>
          </a:xfrm>
          <a:prstGeom prst="rect">
            <a:avLst/>
          </a:prstGeom>
        </p:spPr>
      </p:pic>
      <p:pic>
        <p:nvPicPr>
          <p:cNvPr id="5" name="Picture 4" descr="Remembering Sports Legends We Lost in 2015 | Topeka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618" y="5412527"/>
            <a:ext cx="2739488" cy="1198684"/>
          </a:xfrm>
          <a:prstGeom prst="rect">
            <a:avLst/>
          </a:prstGeom>
        </p:spPr>
      </p:pic>
      <p:pic>
        <p:nvPicPr>
          <p:cNvPr id="9" name="Picture 8" descr="Free illustration: Chemistry, School, Color, Bottles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618" y="3564438"/>
            <a:ext cx="2739487" cy="1540962"/>
          </a:xfrm>
          <a:prstGeom prst="rect">
            <a:avLst/>
          </a:prstGeom>
        </p:spPr>
      </p:pic>
      <p:pic>
        <p:nvPicPr>
          <p:cNvPr id="11" name="Picture 10" descr="ø B: Geography, Geo-Sciences Environmental Science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424" y="1798320"/>
            <a:ext cx="2773681" cy="158496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4046049" cy="4930246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dirty="0">
                <a:cs typeface="Calibri Light"/>
              </a:rPr>
              <a:t>Overlap in content and skills with lots of subjects: </a:t>
            </a:r>
          </a:p>
          <a:p>
            <a:pPr lvl="1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Psychology </a:t>
            </a:r>
          </a:p>
          <a:p>
            <a:pPr lvl="1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Geography</a:t>
            </a:r>
          </a:p>
          <a:p>
            <a:pPr lvl="1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Chemistry</a:t>
            </a:r>
          </a:p>
          <a:p>
            <a:pPr lvl="1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22451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B7EEA-5DEE-4FF1-B93C-709F56B3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96" y="1012004"/>
            <a:ext cx="4225063" cy="479540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  <a:cs typeface="Calibri Light"/>
              </a:rPr>
              <a:t>What are the entry requirements?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051" y="199298"/>
            <a:ext cx="6881809" cy="2025137"/>
          </a:xfrm>
          <a:solidFill>
            <a:schemeClr val="accent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u="sng" dirty="0">
                <a:latin typeface="Century Gothic" panose="020B0502020202020204" pitchFamily="34" charset="0"/>
                <a:cs typeface="Calibri Light"/>
              </a:rPr>
              <a:t>Triple Biology : 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latin typeface="Century Gothic" panose="020B0502020202020204" pitchFamily="34" charset="0"/>
                <a:cs typeface="Calibri Light"/>
              </a:rPr>
              <a:t>6 in Biology, </a:t>
            </a:r>
            <a:r>
              <a:rPr lang="en-GB" dirty="0">
                <a:latin typeface="Century Gothic" panose="020B0502020202020204" pitchFamily="34" charset="0"/>
                <a:cs typeface="Calibri Light"/>
              </a:rPr>
              <a:t>plus another 6 from Science (preferably Chemistry).</a:t>
            </a:r>
            <a:r>
              <a:rPr lang="en-GB" b="1" dirty="0">
                <a:latin typeface="Century Gothic" panose="020B0502020202020204" pitchFamily="34" charset="0"/>
                <a:cs typeface="Calibri Light"/>
              </a:rPr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 txBox="1">
            <a:spLocks/>
          </p:cNvSpPr>
          <p:nvPr/>
        </p:nvSpPr>
        <p:spPr>
          <a:xfrm>
            <a:off x="5021051" y="2356188"/>
            <a:ext cx="6881809" cy="212157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b="1" u="sng" dirty="0">
                <a:latin typeface="Century Gothic" panose="020B0502020202020204" pitchFamily="34" charset="0"/>
                <a:cs typeface="Calibri Light"/>
              </a:rPr>
              <a:t>Combined Science :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b="1" dirty="0">
                <a:latin typeface="Century Gothic" panose="020B0502020202020204" pitchFamily="34" charset="0"/>
                <a:cs typeface="Calibri Light"/>
              </a:rPr>
              <a:t>6-6 Overall</a:t>
            </a:r>
            <a:r>
              <a:rPr lang="en-GB" dirty="0">
                <a:latin typeface="Century Gothic" panose="020B0502020202020204" pitchFamily="34" charset="0"/>
                <a:cs typeface="Calibri Light"/>
              </a:rPr>
              <a:t>, with a 6 from the Biology Paper and 6 from another (preferably Chemistry)</a:t>
            </a:r>
            <a:endParaRPr lang="en-GB" b="1" dirty="0">
              <a:latin typeface="Century Gothic" panose="020B0502020202020204" pitchFamily="34" charset="0"/>
              <a:cs typeface="Calibri Ligh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 txBox="1">
            <a:spLocks/>
          </p:cNvSpPr>
          <p:nvPr/>
        </p:nvSpPr>
        <p:spPr>
          <a:xfrm>
            <a:off x="5021051" y="4609519"/>
            <a:ext cx="6872656" cy="1892305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b="1" u="sng" dirty="0">
                <a:latin typeface="Century Gothic" panose="020B0502020202020204" pitchFamily="34" charset="0"/>
                <a:cs typeface="Calibri Light"/>
              </a:rPr>
              <a:t>Maths Requirement: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dirty="0">
                <a:latin typeface="Century Gothic" panose="020B0502020202020204" pitchFamily="34" charset="0"/>
                <a:cs typeface="Calibri Light"/>
              </a:rPr>
              <a:t>All students will need a Grade 5 from Maths off the Higher Tier paper.</a:t>
            </a:r>
          </a:p>
        </p:txBody>
      </p:sp>
    </p:spTree>
    <p:extLst>
      <p:ext uri="{BB962C8B-B14F-4D97-AF65-F5344CB8AC3E}">
        <p14:creationId xmlns:p14="http://schemas.microsoft.com/office/powerpoint/2010/main" val="275722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animBg="1"/>
      <p:bldP spid="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How do I know if this is the right course for me?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Excited and passionate about Science, specifically Biology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Determination and drive to learn and succeed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Enjoys learning about and is enthusiastic about the living world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Feels that they are willing to put in extra work without it being a burden </a:t>
            </a:r>
          </a:p>
        </p:txBody>
      </p:sp>
    </p:spTree>
    <p:extLst>
      <p:ext uri="{BB962C8B-B14F-4D97-AF65-F5344CB8AC3E}">
        <p14:creationId xmlns:p14="http://schemas.microsoft.com/office/powerpoint/2010/main" val="192973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B7EEA-5DEE-4FF1-B93C-709F56B3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b="1" u="sng" dirty="0">
                <a:solidFill>
                  <a:srgbClr val="FFFFFF"/>
                </a:solidFill>
                <a:cs typeface="Calibri Light"/>
              </a:rPr>
              <a:t>What if I’m still unsure?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Speak to your teachers and parents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Speak to Year 12 &amp;13 students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Research potential careers and UCAS requirements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Book an appointment with the careers advisor </a:t>
            </a:r>
          </a:p>
        </p:txBody>
      </p:sp>
    </p:spTree>
    <p:extLst>
      <p:ext uri="{BB962C8B-B14F-4D97-AF65-F5344CB8AC3E}">
        <p14:creationId xmlns:p14="http://schemas.microsoft.com/office/powerpoint/2010/main" val="231022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Questions?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dirty="0">
                <a:cs typeface="Calibri Light"/>
              </a:rPr>
              <a:t>Thank-you for your interest in A Level Biology at King Edward’s Lichfield. 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dirty="0">
                <a:cs typeface="Calibri Light"/>
              </a:rPr>
              <a:t>We hope to see you next September</a:t>
            </a:r>
          </a:p>
        </p:txBody>
      </p:sp>
    </p:spTree>
    <p:extLst>
      <p:ext uri="{BB962C8B-B14F-4D97-AF65-F5344CB8AC3E}">
        <p14:creationId xmlns:p14="http://schemas.microsoft.com/office/powerpoint/2010/main" val="363448307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Welcome to Biology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3600" dirty="0">
                <a:cs typeface="Calibri Light"/>
              </a:rPr>
              <a:t>The next presentation will start soon.</a:t>
            </a:r>
          </a:p>
        </p:txBody>
      </p:sp>
    </p:spTree>
    <p:extLst>
      <p:ext uri="{BB962C8B-B14F-4D97-AF65-F5344CB8AC3E}">
        <p14:creationId xmlns:p14="http://schemas.microsoft.com/office/powerpoint/2010/main" val="31981131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23CE8F-0D76-499F-9B85-5FE35CEF2F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908" y="5052647"/>
            <a:ext cx="6894718" cy="106272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GB" sz="4000" b="1" dirty="0">
                <a:latin typeface="Century Gothic" panose="020B0502020202020204" pitchFamily="34" charset="0"/>
                <a:cs typeface="Calibri"/>
              </a:rPr>
              <a:t>A Level Biology – Open Evening Presentation</a:t>
            </a:r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" name="Picture 3" descr="Text&#10;&#10;Description automatically generated">
            <a:extLst>
              <a:ext uri="{FF2B5EF4-FFF2-40B4-BE49-F238E27FC236}">
                <a16:creationId xmlns:a16="http://schemas.microsoft.com/office/drawing/2014/main" id="{9596FA20-469D-43C4-A23F-47EACDBC4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48" y="2715026"/>
            <a:ext cx="10625145" cy="142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1941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Why should I pick King Edward’s?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563" y="0"/>
            <a:ext cx="7859438" cy="6756399"/>
          </a:xfrm>
        </p:spPr>
        <p:txBody>
          <a:bodyPr anchor="ctr"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One of the best performing 6</a:t>
            </a:r>
            <a:r>
              <a:rPr lang="en-GB" sz="3600" baseline="30000" dirty="0">
                <a:cs typeface="Calibri Light"/>
              </a:rPr>
              <a:t>th</a:t>
            </a:r>
            <a:r>
              <a:rPr lang="en-GB" sz="3600" dirty="0">
                <a:cs typeface="Calibri Light"/>
              </a:rPr>
              <a:t> forms in Staffordshire for many years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29 courses offered at A Level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endParaRPr lang="en-GB" sz="3600" dirty="0">
              <a:cs typeface="Calibri Light"/>
            </a:endParaRP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2022, 2019, 2018 – 100% Pass rate in A Level Biology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2022 – 72% A* - C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2019 – 66% A*-C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2018 – 67% A* - C</a:t>
            </a:r>
          </a:p>
        </p:txBody>
      </p:sp>
    </p:spTree>
    <p:extLst>
      <p:ext uri="{BB962C8B-B14F-4D97-AF65-F5344CB8AC3E}">
        <p14:creationId xmlns:p14="http://schemas.microsoft.com/office/powerpoint/2010/main" val="254556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Why should I pick King Edward’s?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0"/>
            <a:ext cx="6377769" cy="6756399"/>
          </a:xfrm>
        </p:spPr>
        <p:txBody>
          <a:bodyPr anchor="ctr"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4400" b="1" dirty="0">
                <a:cs typeface="Calibri Light"/>
              </a:rPr>
              <a:t>2023 Exam Results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91% Pass rate in A Level Biology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21.5% A* - A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37% A* - B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52.9% A* - C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80% of students achieved a D or above</a:t>
            </a:r>
          </a:p>
        </p:txBody>
      </p:sp>
    </p:spTree>
    <p:extLst>
      <p:ext uri="{BB962C8B-B14F-4D97-AF65-F5344CB8AC3E}">
        <p14:creationId xmlns:p14="http://schemas.microsoft.com/office/powerpoint/2010/main" val="42652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Who should study A Level Biology?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Interest in studying living organisms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Interest in how the planet is changing and the impact we are having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Interest in the spread and cure of infectious disease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Interest in genetics and evolution </a:t>
            </a:r>
          </a:p>
        </p:txBody>
      </p:sp>
    </p:spTree>
    <p:extLst>
      <p:ext uri="{BB962C8B-B14F-4D97-AF65-F5344CB8AC3E}">
        <p14:creationId xmlns:p14="http://schemas.microsoft.com/office/powerpoint/2010/main" val="180052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B7EEA-5DEE-4FF1-B93C-709F56B3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b="1" u="sng" dirty="0">
                <a:solidFill>
                  <a:srgbClr val="FFFFFF"/>
                </a:solidFill>
                <a:cs typeface="Calibri Light"/>
              </a:rPr>
              <a:t>How will I be assessed?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3491" y="1371951"/>
            <a:ext cx="2236984" cy="3822375"/>
          </a:xfrm>
          <a:solidFill>
            <a:schemeClr val="accent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u="sng" dirty="0">
                <a:latin typeface="Century Gothic" panose="020B0502020202020204" pitchFamily="34" charset="0"/>
                <a:cs typeface="Calibri Light"/>
              </a:rPr>
              <a:t>Paper 1 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dirty="0">
                <a:latin typeface="Century Gothic" panose="020B0502020202020204" pitchFamily="34" charset="0"/>
                <a:cs typeface="Calibri Light"/>
              </a:rPr>
              <a:t>2 hour exam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dirty="0">
                <a:latin typeface="Century Gothic" panose="020B0502020202020204" pitchFamily="34" charset="0"/>
                <a:cs typeface="Calibri Light"/>
              </a:rPr>
              <a:t>91 marks </a:t>
            </a:r>
            <a:r>
              <a:rPr lang="en-GB" b="1" dirty="0">
                <a:latin typeface="Century Gothic" panose="020B0502020202020204" pitchFamily="34" charset="0"/>
                <a:cs typeface="Calibri Light"/>
              </a:rPr>
              <a:t>(35%)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br>
              <a:rPr lang="en-GB" dirty="0">
                <a:latin typeface="Century Gothic" panose="020B0502020202020204" pitchFamily="34" charset="0"/>
                <a:cs typeface="Calibri Light"/>
              </a:rPr>
            </a:br>
            <a:r>
              <a:rPr lang="en-GB" dirty="0">
                <a:latin typeface="Century Gothic" panose="020B0502020202020204" pitchFamily="34" charset="0"/>
                <a:cs typeface="Calibri Light"/>
              </a:rPr>
              <a:t>Year 1 content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 txBox="1">
            <a:spLocks/>
          </p:cNvSpPr>
          <p:nvPr/>
        </p:nvSpPr>
        <p:spPr>
          <a:xfrm>
            <a:off x="7458859" y="1371951"/>
            <a:ext cx="2180441" cy="38223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b="1" u="sng" dirty="0">
                <a:latin typeface="Century Gothic" panose="020B0502020202020204" pitchFamily="34" charset="0"/>
                <a:cs typeface="Calibri Light"/>
              </a:rPr>
              <a:t>Paper 2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dirty="0">
                <a:latin typeface="Century Gothic" panose="020B0502020202020204" pitchFamily="34" charset="0"/>
                <a:cs typeface="Calibri Light"/>
              </a:rPr>
              <a:t>2 hour exam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dirty="0">
                <a:latin typeface="Century Gothic" panose="020B0502020202020204" pitchFamily="34" charset="0"/>
                <a:cs typeface="Calibri Light"/>
              </a:rPr>
              <a:t>91 marks </a:t>
            </a:r>
            <a:r>
              <a:rPr lang="en-GB" b="1" dirty="0">
                <a:latin typeface="Century Gothic" panose="020B0502020202020204" pitchFamily="34" charset="0"/>
                <a:cs typeface="Calibri Light"/>
              </a:rPr>
              <a:t>(35%)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br>
              <a:rPr lang="en-GB" dirty="0">
                <a:latin typeface="Century Gothic" panose="020B0502020202020204" pitchFamily="34" charset="0"/>
                <a:cs typeface="Calibri Light"/>
              </a:rPr>
            </a:br>
            <a:r>
              <a:rPr lang="en-GB" dirty="0">
                <a:latin typeface="Century Gothic" panose="020B0502020202020204" pitchFamily="34" charset="0"/>
                <a:cs typeface="Calibri Light"/>
              </a:rPr>
              <a:t>Year 2 content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 txBox="1">
            <a:spLocks/>
          </p:cNvSpPr>
          <p:nvPr/>
        </p:nvSpPr>
        <p:spPr>
          <a:xfrm>
            <a:off x="9874229" y="1371951"/>
            <a:ext cx="2152672" cy="3822376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b="1" u="sng" dirty="0">
                <a:latin typeface="Century Gothic" panose="020B0502020202020204" pitchFamily="34" charset="0"/>
                <a:cs typeface="Calibri Light"/>
              </a:rPr>
              <a:t>Paper 3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dirty="0">
                <a:latin typeface="Century Gothic" panose="020B0502020202020204" pitchFamily="34" charset="0"/>
                <a:cs typeface="Calibri Light"/>
              </a:rPr>
              <a:t>2 hour exam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dirty="0">
                <a:latin typeface="Century Gothic" panose="020B0502020202020204" pitchFamily="34" charset="0"/>
                <a:cs typeface="Calibri Light"/>
              </a:rPr>
              <a:t>78 marks </a:t>
            </a:r>
            <a:r>
              <a:rPr lang="en-GB" b="1" dirty="0">
                <a:latin typeface="Century Gothic" panose="020B0502020202020204" pitchFamily="34" charset="0"/>
                <a:cs typeface="Calibri Light"/>
              </a:rPr>
              <a:t>(30%)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br>
              <a:rPr lang="en-GB" dirty="0">
                <a:latin typeface="Century Gothic" panose="020B0502020202020204" pitchFamily="34" charset="0"/>
                <a:cs typeface="Calibri Light"/>
              </a:rPr>
            </a:br>
            <a:r>
              <a:rPr lang="en-GB" dirty="0">
                <a:latin typeface="Century Gothic" panose="020B0502020202020204" pitchFamily="34" charset="0"/>
                <a:cs typeface="Calibri Light"/>
              </a:rPr>
              <a:t>All content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b="1" dirty="0">
                <a:latin typeface="Century Gothic" panose="020B0502020202020204" pitchFamily="34" charset="0"/>
                <a:cs typeface="Calibri Light"/>
              </a:rPr>
              <a:t>25 mark Essay</a:t>
            </a:r>
          </a:p>
        </p:txBody>
      </p:sp>
    </p:spTree>
    <p:extLst>
      <p:ext uri="{BB962C8B-B14F-4D97-AF65-F5344CB8AC3E}">
        <p14:creationId xmlns:p14="http://schemas.microsoft.com/office/powerpoint/2010/main" val="408103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animBg="1"/>
      <p:bldP spid="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B7EEA-5DEE-4FF1-B93C-709F56B3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b="1" u="sng" dirty="0">
                <a:solidFill>
                  <a:srgbClr val="FFFFFF"/>
                </a:solidFill>
                <a:cs typeface="Calibri Light"/>
              </a:rPr>
              <a:t>Why should I pick A Level Biology?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Highly respected course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Transferrable skills</a:t>
            </a:r>
          </a:p>
          <a:p>
            <a:pPr marL="800100" lvl="1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Data analysis, statistics, extended writing, problem solving, evaluation, ethical discussion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Opportunity to practice practical skills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Team work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Enjoyable and varied content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endParaRPr lang="en-GB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16808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B7EEA-5DEE-4FF1-B93C-709F56B3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  <a:cs typeface="Calibri Light"/>
              </a:rPr>
              <a:t>Where can A Level Biology take me?</a:t>
            </a:r>
          </a:p>
        </p:txBody>
      </p:sp>
      <p:pic>
        <p:nvPicPr>
          <p:cNvPr id="4" name="Picture 3" descr="Free picture: surgery, doctor, medicine, operati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646" y="88106"/>
            <a:ext cx="2386062" cy="1574801"/>
          </a:xfrm>
          <a:prstGeom prst="rect">
            <a:avLst/>
          </a:prstGeom>
        </p:spPr>
      </p:pic>
      <p:pic>
        <p:nvPicPr>
          <p:cNvPr id="6" name="Picture 5" descr="S.T.O.C.K.L.I.ST. (A STudy Of Clinical sKills of criticaL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34" y="309589"/>
            <a:ext cx="2468205" cy="1127147"/>
          </a:xfrm>
          <a:prstGeom prst="rect">
            <a:avLst/>
          </a:prstGeom>
        </p:spPr>
      </p:pic>
      <p:pic>
        <p:nvPicPr>
          <p:cNvPr id="7" name="Picture 6" descr="Reef research | Stephanie Green, a marine ecologist at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455" y="3992237"/>
            <a:ext cx="1860376" cy="1395283"/>
          </a:xfrm>
          <a:prstGeom prst="rect">
            <a:avLst/>
          </a:prstGeom>
        </p:spPr>
      </p:pic>
      <p:pic>
        <p:nvPicPr>
          <p:cNvPr id="8" name="Picture 7" descr="Army scientists energize battery research | ADELPHI, Md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512" y="3861312"/>
            <a:ext cx="2070100" cy="1380741"/>
          </a:xfrm>
          <a:prstGeom prst="rect">
            <a:avLst/>
          </a:prstGeom>
        </p:spPr>
      </p:pic>
      <p:pic>
        <p:nvPicPr>
          <p:cNvPr id="9" name="Picture 8" descr="A nutritionist holding a plate full of fresh organic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406" y="2160271"/>
            <a:ext cx="2159000" cy="1440036"/>
          </a:xfrm>
          <a:prstGeom prst="rect">
            <a:avLst/>
          </a:prstGeom>
        </p:spPr>
      </p:pic>
      <p:pic>
        <p:nvPicPr>
          <p:cNvPr id="11" name="Picture 10" descr="The need for physiotherapy is universal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104" y="4829143"/>
            <a:ext cx="2123208" cy="1231461"/>
          </a:xfrm>
          <a:prstGeom prst="rect">
            <a:avLst/>
          </a:prstGeom>
        </p:spPr>
      </p:pic>
      <p:pic>
        <p:nvPicPr>
          <p:cNvPr id="12" name="Picture 11" descr="RE100 strives to normalize 100% renewable energy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837" y="2167796"/>
            <a:ext cx="2286000" cy="1828800"/>
          </a:xfrm>
          <a:prstGeom prst="rect">
            <a:avLst/>
          </a:prstGeom>
        </p:spPr>
      </p:pic>
      <p:pic>
        <p:nvPicPr>
          <p:cNvPr id="13" name="Picture 12" descr="COVID-19: What is the status of Vaccine development?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207" y="224937"/>
            <a:ext cx="2170621" cy="1211800"/>
          </a:xfrm>
          <a:prstGeom prst="rect">
            <a:avLst/>
          </a:prstGeom>
        </p:spPr>
      </p:pic>
      <p:pic>
        <p:nvPicPr>
          <p:cNvPr id="14" name="Picture 13" descr="Eden Project | Photos taken at the Eden Project in ...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974" y="2083875"/>
            <a:ext cx="1993429" cy="1334799"/>
          </a:xfrm>
          <a:prstGeom prst="rect">
            <a:avLst/>
          </a:prstGeom>
        </p:spPr>
      </p:pic>
      <p:pic>
        <p:nvPicPr>
          <p:cNvPr id="15" name="Picture 14" descr="State education in this country is so poor that it amounts ...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464" y="5570462"/>
            <a:ext cx="1562722" cy="104181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76885" y="4686951"/>
            <a:ext cx="17487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Conservation, ecology, marine-biology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76792" y="1436737"/>
            <a:ext cx="268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Vaccine and Medicine development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62275" y="1575496"/>
            <a:ext cx="268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Doctor, Nurse, Midwife, Surgeon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73354" y="3966907"/>
            <a:ext cx="268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Alternative energy and food resources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82838" y="6065930"/>
            <a:ext cx="2687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Physiotherapy, Occupational Therapy, Rehabilitation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44038" y="1495746"/>
            <a:ext cx="2687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Paramedic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91237" y="4795291"/>
            <a:ext cx="2687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Research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72977" y="3322750"/>
            <a:ext cx="268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Nutritionist, Dietician, Health and Wellbeing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74697" y="3364058"/>
            <a:ext cx="268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Botanist, Resources from plants </a:t>
            </a:r>
          </a:p>
        </p:txBody>
      </p:sp>
      <p:pic>
        <p:nvPicPr>
          <p:cNvPr id="25" name="Picture 24" descr="Veterinary Technologists &amp; Technicians at My Next Move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108" y="5348328"/>
            <a:ext cx="2247020" cy="126394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032512" y="6339879"/>
            <a:ext cx="2687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Veterinary Science </a:t>
            </a:r>
          </a:p>
        </p:txBody>
      </p:sp>
    </p:spTree>
    <p:extLst>
      <p:ext uri="{BB962C8B-B14F-4D97-AF65-F5344CB8AC3E}">
        <p14:creationId xmlns:p14="http://schemas.microsoft.com/office/powerpoint/2010/main" val="91087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What topics will I study?</a:t>
            </a:r>
            <a:endParaRPr lang="en-GB" dirty="0">
              <a:solidFill>
                <a:schemeClr val="accent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4976813" y="685800"/>
          <a:ext cx="6376987" cy="581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939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B7EEA-5DEE-4FF1-B93C-709F56B3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b="1" u="sng" dirty="0">
                <a:solidFill>
                  <a:srgbClr val="FFFFFF"/>
                </a:solidFill>
                <a:cs typeface="Calibri Light"/>
              </a:rPr>
              <a:t>How will I be assessed?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3491" y="1371951"/>
            <a:ext cx="2236984" cy="3822375"/>
          </a:xfrm>
          <a:solidFill>
            <a:schemeClr val="accent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u="sng" dirty="0">
                <a:latin typeface="Century Gothic" panose="020B0502020202020204" pitchFamily="34" charset="0"/>
                <a:cs typeface="Calibri Light"/>
              </a:rPr>
              <a:t>Paper 1 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dirty="0">
                <a:latin typeface="Century Gothic" panose="020B0502020202020204" pitchFamily="34" charset="0"/>
                <a:cs typeface="Calibri Light"/>
              </a:rPr>
              <a:t>2 hour exam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dirty="0">
                <a:latin typeface="Century Gothic" panose="020B0502020202020204" pitchFamily="34" charset="0"/>
                <a:cs typeface="Calibri Light"/>
              </a:rPr>
              <a:t>91 marks </a:t>
            </a:r>
            <a:r>
              <a:rPr lang="en-GB" b="1" dirty="0">
                <a:latin typeface="Century Gothic" panose="020B0502020202020204" pitchFamily="34" charset="0"/>
                <a:cs typeface="Calibri Light"/>
              </a:rPr>
              <a:t>(35%)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br>
              <a:rPr lang="en-GB" dirty="0">
                <a:latin typeface="Century Gothic" panose="020B0502020202020204" pitchFamily="34" charset="0"/>
                <a:cs typeface="Calibri Light"/>
              </a:rPr>
            </a:br>
            <a:r>
              <a:rPr lang="en-GB" dirty="0">
                <a:latin typeface="Century Gothic" panose="020B0502020202020204" pitchFamily="34" charset="0"/>
                <a:cs typeface="Calibri Light"/>
              </a:rPr>
              <a:t>Year 1 content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 txBox="1">
            <a:spLocks/>
          </p:cNvSpPr>
          <p:nvPr/>
        </p:nvSpPr>
        <p:spPr>
          <a:xfrm>
            <a:off x="7458859" y="1371951"/>
            <a:ext cx="2180441" cy="38223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b="1" u="sng" dirty="0">
                <a:latin typeface="Century Gothic" panose="020B0502020202020204" pitchFamily="34" charset="0"/>
                <a:cs typeface="Calibri Light"/>
              </a:rPr>
              <a:t>Paper 2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dirty="0">
                <a:latin typeface="Century Gothic" panose="020B0502020202020204" pitchFamily="34" charset="0"/>
                <a:cs typeface="Calibri Light"/>
              </a:rPr>
              <a:t>2 hour exam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dirty="0">
                <a:latin typeface="Century Gothic" panose="020B0502020202020204" pitchFamily="34" charset="0"/>
                <a:cs typeface="Calibri Light"/>
              </a:rPr>
              <a:t>91 marks </a:t>
            </a:r>
            <a:r>
              <a:rPr lang="en-GB" b="1" dirty="0">
                <a:latin typeface="Century Gothic" panose="020B0502020202020204" pitchFamily="34" charset="0"/>
                <a:cs typeface="Calibri Light"/>
              </a:rPr>
              <a:t>(35%)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br>
              <a:rPr lang="en-GB" dirty="0">
                <a:latin typeface="Century Gothic" panose="020B0502020202020204" pitchFamily="34" charset="0"/>
                <a:cs typeface="Calibri Light"/>
              </a:rPr>
            </a:br>
            <a:r>
              <a:rPr lang="en-GB" dirty="0">
                <a:latin typeface="Century Gothic" panose="020B0502020202020204" pitchFamily="34" charset="0"/>
                <a:cs typeface="Calibri Light"/>
              </a:rPr>
              <a:t>Year 2 content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 txBox="1">
            <a:spLocks/>
          </p:cNvSpPr>
          <p:nvPr/>
        </p:nvSpPr>
        <p:spPr>
          <a:xfrm>
            <a:off x="9874229" y="1371951"/>
            <a:ext cx="2152672" cy="3822376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b="1" u="sng" dirty="0">
                <a:latin typeface="Century Gothic" panose="020B0502020202020204" pitchFamily="34" charset="0"/>
                <a:cs typeface="Calibri Light"/>
              </a:rPr>
              <a:t>Paper 3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dirty="0">
                <a:latin typeface="Century Gothic" panose="020B0502020202020204" pitchFamily="34" charset="0"/>
                <a:cs typeface="Calibri Light"/>
              </a:rPr>
              <a:t>2 hour exam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dirty="0">
                <a:latin typeface="Century Gothic" panose="020B0502020202020204" pitchFamily="34" charset="0"/>
                <a:cs typeface="Calibri Light"/>
              </a:rPr>
              <a:t>78 marks </a:t>
            </a:r>
            <a:r>
              <a:rPr lang="en-GB" b="1" dirty="0">
                <a:latin typeface="Century Gothic" panose="020B0502020202020204" pitchFamily="34" charset="0"/>
                <a:cs typeface="Calibri Light"/>
              </a:rPr>
              <a:t>(30%)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br>
              <a:rPr lang="en-GB" dirty="0">
                <a:latin typeface="Century Gothic" panose="020B0502020202020204" pitchFamily="34" charset="0"/>
                <a:cs typeface="Calibri Light"/>
              </a:rPr>
            </a:br>
            <a:r>
              <a:rPr lang="en-GB" dirty="0">
                <a:latin typeface="Century Gothic" panose="020B0502020202020204" pitchFamily="34" charset="0"/>
                <a:cs typeface="Calibri Light"/>
              </a:rPr>
              <a:t>All content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b="1" dirty="0">
                <a:latin typeface="Century Gothic" panose="020B0502020202020204" pitchFamily="34" charset="0"/>
                <a:cs typeface="Calibri Light"/>
              </a:rPr>
              <a:t>25 mark Essay</a:t>
            </a:r>
          </a:p>
        </p:txBody>
      </p:sp>
    </p:spTree>
    <p:extLst>
      <p:ext uri="{BB962C8B-B14F-4D97-AF65-F5344CB8AC3E}">
        <p14:creationId xmlns:p14="http://schemas.microsoft.com/office/powerpoint/2010/main" val="302371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animBg="1"/>
      <p:bldP spid="8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Teaching Team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7" y="963877"/>
            <a:ext cx="7398004" cy="4930246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u="sng" dirty="0">
                <a:cs typeface="Calibri Light"/>
              </a:rPr>
              <a:t>2 Specialist Teachers per class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cs typeface="Calibri Light"/>
              </a:rPr>
              <a:t>Miss Shaw </a:t>
            </a:r>
            <a:r>
              <a:rPr lang="en-GB" dirty="0">
                <a:cs typeface="Calibri Light"/>
              </a:rPr>
              <a:t>– Head of Biology 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cs typeface="Calibri Light"/>
              </a:rPr>
              <a:t>Mr Hensley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cs typeface="Calibri Light"/>
              </a:rPr>
              <a:t>Mrs Ridgway </a:t>
            </a:r>
            <a:r>
              <a:rPr lang="en-GB" dirty="0">
                <a:cs typeface="Calibri Light"/>
              </a:rPr>
              <a:t>– Year 6 Transition Coordinator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cs typeface="Calibri Light"/>
              </a:rPr>
              <a:t>Mr Tyler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cs typeface="Calibri Light"/>
              </a:rPr>
              <a:t>Mrs Hardy </a:t>
            </a:r>
            <a:r>
              <a:rPr lang="en-GB" dirty="0">
                <a:cs typeface="Calibri Light"/>
              </a:rPr>
              <a:t>(maternity leave)</a:t>
            </a:r>
            <a:endParaRPr lang="en-GB" b="1" dirty="0">
              <a:cs typeface="Calibri Light"/>
            </a:endParaRP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cs typeface="Calibri Light"/>
              </a:rPr>
              <a:t>Mr Durant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cs typeface="Calibri Light"/>
              </a:rPr>
              <a:t>Mr Gohil </a:t>
            </a:r>
          </a:p>
        </p:txBody>
      </p:sp>
    </p:spTree>
    <p:extLst>
      <p:ext uri="{BB962C8B-B14F-4D97-AF65-F5344CB8AC3E}">
        <p14:creationId xmlns:p14="http://schemas.microsoft.com/office/powerpoint/2010/main" val="279187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B7EEA-5DEE-4FF1-B93C-709F56B3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96" y="1012004"/>
            <a:ext cx="4225063" cy="479540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  <a:cs typeface="Calibri Light"/>
              </a:rPr>
              <a:t>Which subjects does A Level Biology compliment?</a:t>
            </a:r>
          </a:p>
        </p:txBody>
      </p:sp>
      <p:pic>
        <p:nvPicPr>
          <p:cNvPr id="4" name="Picture 3" descr="Psychology - Urban Empire Wik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4" r="7559"/>
          <a:stretch/>
        </p:blipFill>
        <p:spPr>
          <a:xfrm>
            <a:off x="9364617" y="73305"/>
            <a:ext cx="2739487" cy="1547979"/>
          </a:xfrm>
          <a:prstGeom prst="rect">
            <a:avLst/>
          </a:prstGeom>
        </p:spPr>
      </p:pic>
      <p:pic>
        <p:nvPicPr>
          <p:cNvPr id="5" name="Picture 4" descr="Remembering Sports Legends We Lost in 2015 | Topeka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618" y="5412527"/>
            <a:ext cx="2739488" cy="1198684"/>
          </a:xfrm>
          <a:prstGeom prst="rect">
            <a:avLst/>
          </a:prstGeom>
        </p:spPr>
      </p:pic>
      <p:pic>
        <p:nvPicPr>
          <p:cNvPr id="9" name="Picture 8" descr="Free illustration: Chemistry, School, Color, Bottles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618" y="3564438"/>
            <a:ext cx="2739487" cy="1540962"/>
          </a:xfrm>
          <a:prstGeom prst="rect">
            <a:avLst/>
          </a:prstGeom>
        </p:spPr>
      </p:pic>
      <p:pic>
        <p:nvPicPr>
          <p:cNvPr id="11" name="Picture 10" descr="ø B: Geography, Geo-Sciences Environmental Science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424" y="1798320"/>
            <a:ext cx="2773681" cy="158496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4046049" cy="4930246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dirty="0">
                <a:cs typeface="Calibri Light"/>
              </a:rPr>
              <a:t>Overlap in content and skills with lots of subjects: </a:t>
            </a:r>
          </a:p>
          <a:p>
            <a:pPr lvl="1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Psychology </a:t>
            </a:r>
          </a:p>
          <a:p>
            <a:pPr lvl="1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Geography</a:t>
            </a:r>
          </a:p>
          <a:p>
            <a:pPr lvl="1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Chemistry</a:t>
            </a:r>
          </a:p>
          <a:p>
            <a:pPr lvl="1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203835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B7EEA-5DEE-4FF1-B93C-709F56B3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96" y="1012004"/>
            <a:ext cx="4225063" cy="479540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  <a:cs typeface="Calibri Light"/>
              </a:rPr>
              <a:t>What are the entry requirements?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051" y="199298"/>
            <a:ext cx="6881809" cy="2025137"/>
          </a:xfrm>
          <a:solidFill>
            <a:schemeClr val="accent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u="sng" dirty="0">
                <a:latin typeface="Century Gothic" panose="020B0502020202020204" pitchFamily="34" charset="0"/>
                <a:cs typeface="Calibri Light"/>
              </a:rPr>
              <a:t>Triple Biology : 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latin typeface="Century Gothic" panose="020B0502020202020204" pitchFamily="34" charset="0"/>
                <a:cs typeface="Calibri Light"/>
              </a:rPr>
              <a:t>6 in Biology, </a:t>
            </a:r>
            <a:r>
              <a:rPr lang="en-GB" dirty="0">
                <a:latin typeface="Century Gothic" panose="020B0502020202020204" pitchFamily="34" charset="0"/>
                <a:cs typeface="Calibri Light"/>
              </a:rPr>
              <a:t>plus another 6 from Science (preferably Chemistry).</a:t>
            </a:r>
            <a:r>
              <a:rPr lang="en-GB" b="1" dirty="0">
                <a:latin typeface="Century Gothic" panose="020B0502020202020204" pitchFamily="34" charset="0"/>
                <a:cs typeface="Calibri Light"/>
              </a:rPr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 txBox="1">
            <a:spLocks/>
          </p:cNvSpPr>
          <p:nvPr/>
        </p:nvSpPr>
        <p:spPr>
          <a:xfrm>
            <a:off x="5021051" y="2356188"/>
            <a:ext cx="6881809" cy="212157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b="1" u="sng" dirty="0">
                <a:latin typeface="Century Gothic" panose="020B0502020202020204" pitchFamily="34" charset="0"/>
                <a:cs typeface="Calibri Light"/>
              </a:rPr>
              <a:t>Combined Science :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b="1" dirty="0">
                <a:latin typeface="Century Gothic" panose="020B0502020202020204" pitchFamily="34" charset="0"/>
                <a:cs typeface="Calibri Light"/>
              </a:rPr>
              <a:t>6-6 Overall</a:t>
            </a:r>
            <a:r>
              <a:rPr lang="en-GB" dirty="0">
                <a:latin typeface="Century Gothic" panose="020B0502020202020204" pitchFamily="34" charset="0"/>
                <a:cs typeface="Calibri Light"/>
              </a:rPr>
              <a:t>, with a 6 from the Biology Paper and 6 from another (preferably Chemistry)</a:t>
            </a:r>
            <a:endParaRPr lang="en-GB" b="1" dirty="0">
              <a:latin typeface="Century Gothic" panose="020B0502020202020204" pitchFamily="34" charset="0"/>
              <a:cs typeface="Calibri Ligh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 txBox="1">
            <a:spLocks/>
          </p:cNvSpPr>
          <p:nvPr/>
        </p:nvSpPr>
        <p:spPr>
          <a:xfrm>
            <a:off x="5021051" y="4609519"/>
            <a:ext cx="6872656" cy="1892305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b="1" u="sng" dirty="0">
                <a:latin typeface="Century Gothic" panose="020B0502020202020204" pitchFamily="34" charset="0"/>
                <a:cs typeface="Calibri Light"/>
              </a:rPr>
              <a:t>Maths Requirement: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dirty="0">
                <a:latin typeface="Century Gothic" panose="020B0502020202020204" pitchFamily="34" charset="0"/>
                <a:cs typeface="Calibri Light"/>
              </a:rPr>
              <a:t>All students will need a Grade 5 from Maths off the Higher Tier paper.</a:t>
            </a:r>
          </a:p>
        </p:txBody>
      </p:sp>
    </p:spTree>
    <p:extLst>
      <p:ext uri="{BB962C8B-B14F-4D97-AF65-F5344CB8AC3E}">
        <p14:creationId xmlns:p14="http://schemas.microsoft.com/office/powerpoint/2010/main" val="428951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animBg="1"/>
      <p:bldP spid="8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How do I know if this is the right course for me?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Excited and passionate about Science, specifically Biology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Determination and drive to learn and succeed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Enjoys learning about and is enthusiastic about the living world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Feels that they are willing to put in extra work without it being a burden </a:t>
            </a:r>
          </a:p>
        </p:txBody>
      </p:sp>
    </p:spTree>
    <p:extLst>
      <p:ext uri="{BB962C8B-B14F-4D97-AF65-F5344CB8AC3E}">
        <p14:creationId xmlns:p14="http://schemas.microsoft.com/office/powerpoint/2010/main" val="157377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B7EEA-5DEE-4FF1-B93C-709F56B3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b="1" u="sng" dirty="0">
                <a:solidFill>
                  <a:srgbClr val="FFFFFF"/>
                </a:solidFill>
                <a:cs typeface="Calibri Light"/>
              </a:rPr>
              <a:t>What if I’m still unsure?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Speak to your teachers and parents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Speak to Year 12 &amp;13 students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Research potential careers and UCAS requirements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Book an appointment with the careers advisor </a:t>
            </a:r>
          </a:p>
        </p:txBody>
      </p:sp>
    </p:spTree>
    <p:extLst>
      <p:ext uri="{BB962C8B-B14F-4D97-AF65-F5344CB8AC3E}">
        <p14:creationId xmlns:p14="http://schemas.microsoft.com/office/powerpoint/2010/main" val="178394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Questions?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dirty="0">
                <a:cs typeface="Calibri Light"/>
              </a:rPr>
              <a:t>Thank-you for your interest in A Level Biology at King Edward’s Lichfield. 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dirty="0">
                <a:cs typeface="Calibri Light"/>
              </a:rPr>
              <a:t>We hope to see you next September</a:t>
            </a:r>
          </a:p>
        </p:txBody>
      </p:sp>
    </p:spTree>
    <p:extLst>
      <p:ext uri="{BB962C8B-B14F-4D97-AF65-F5344CB8AC3E}">
        <p14:creationId xmlns:p14="http://schemas.microsoft.com/office/powerpoint/2010/main" val="2105582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Teaching Team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7" y="963877"/>
            <a:ext cx="7398004" cy="4930246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u="sng" dirty="0">
                <a:cs typeface="Calibri Light"/>
              </a:rPr>
              <a:t>2 Specialist Teachers per class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cs typeface="Calibri Light"/>
              </a:rPr>
              <a:t>Miss Shaw </a:t>
            </a:r>
            <a:r>
              <a:rPr lang="en-GB" dirty="0">
                <a:cs typeface="Calibri Light"/>
              </a:rPr>
              <a:t>– Head of Biology 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cs typeface="Calibri Light"/>
              </a:rPr>
              <a:t>Mr Hensley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cs typeface="Calibri Light"/>
              </a:rPr>
              <a:t>Mrs Ridgway </a:t>
            </a:r>
            <a:r>
              <a:rPr lang="en-GB" dirty="0">
                <a:cs typeface="Calibri Light"/>
              </a:rPr>
              <a:t>– Year 6 Transition Coordinator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cs typeface="Calibri Light"/>
              </a:rPr>
              <a:t>Mr Tyler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cs typeface="Calibri Light"/>
              </a:rPr>
              <a:t>Mrs Hardy </a:t>
            </a:r>
            <a:r>
              <a:rPr lang="en-GB" dirty="0">
                <a:cs typeface="Calibri Light"/>
              </a:rPr>
              <a:t>(maternity leave)</a:t>
            </a:r>
            <a:endParaRPr lang="en-GB" b="1" dirty="0">
              <a:cs typeface="Calibri Light"/>
            </a:endParaRP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cs typeface="Calibri Light"/>
              </a:rPr>
              <a:t>Mr Durant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cs typeface="Calibri Light"/>
              </a:rPr>
              <a:t>Mr Gohil </a:t>
            </a:r>
          </a:p>
        </p:txBody>
      </p:sp>
    </p:spTree>
    <p:extLst>
      <p:ext uri="{BB962C8B-B14F-4D97-AF65-F5344CB8AC3E}">
        <p14:creationId xmlns:p14="http://schemas.microsoft.com/office/powerpoint/2010/main" val="280616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Welcome to Biology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3600" dirty="0">
                <a:cs typeface="Calibri Light"/>
              </a:rPr>
              <a:t>The next presentation will start soon.</a:t>
            </a:r>
          </a:p>
        </p:txBody>
      </p:sp>
    </p:spTree>
    <p:extLst>
      <p:ext uri="{BB962C8B-B14F-4D97-AF65-F5344CB8AC3E}">
        <p14:creationId xmlns:p14="http://schemas.microsoft.com/office/powerpoint/2010/main" val="281963432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23CE8F-0D76-499F-9B85-5FE35CEF2F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908" y="5052647"/>
            <a:ext cx="6894718" cy="106272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GB" sz="4000" b="1" dirty="0">
                <a:latin typeface="Century Gothic" panose="020B0502020202020204" pitchFamily="34" charset="0"/>
                <a:cs typeface="Calibri"/>
              </a:rPr>
              <a:t>A Level Biology – Open Evening Presentation</a:t>
            </a:r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" name="Picture 3" descr="Text&#10;&#10;Description automatically generated">
            <a:extLst>
              <a:ext uri="{FF2B5EF4-FFF2-40B4-BE49-F238E27FC236}">
                <a16:creationId xmlns:a16="http://schemas.microsoft.com/office/drawing/2014/main" id="{9596FA20-469D-43C4-A23F-47EACDBC4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48" y="2715026"/>
            <a:ext cx="10625145" cy="142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8434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Why should I pick King Edward’s?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563" y="0"/>
            <a:ext cx="7859438" cy="6756399"/>
          </a:xfrm>
        </p:spPr>
        <p:txBody>
          <a:bodyPr anchor="ctr"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One of the best performing 6</a:t>
            </a:r>
            <a:r>
              <a:rPr lang="en-GB" sz="3600" baseline="30000" dirty="0">
                <a:cs typeface="Calibri Light"/>
              </a:rPr>
              <a:t>th</a:t>
            </a:r>
            <a:r>
              <a:rPr lang="en-GB" sz="3600" dirty="0">
                <a:cs typeface="Calibri Light"/>
              </a:rPr>
              <a:t> forms in Staffordshire for many years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29 courses offered at A Level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endParaRPr lang="en-GB" sz="3600" dirty="0">
              <a:cs typeface="Calibri Light"/>
            </a:endParaRP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2022, 2019, 2018 – 100% Pass rate in A Level Biology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2022 – 72% A* - C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2019 – 66% A*-C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2018 – 67% A* - C</a:t>
            </a:r>
          </a:p>
        </p:txBody>
      </p:sp>
    </p:spTree>
    <p:extLst>
      <p:ext uri="{BB962C8B-B14F-4D97-AF65-F5344CB8AC3E}">
        <p14:creationId xmlns:p14="http://schemas.microsoft.com/office/powerpoint/2010/main" val="383265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Why should I pick King Edward’s?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0"/>
            <a:ext cx="6377769" cy="6756399"/>
          </a:xfrm>
        </p:spPr>
        <p:txBody>
          <a:bodyPr anchor="ctr"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4400" b="1" dirty="0">
                <a:cs typeface="Calibri Light"/>
              </a:rPr>
              <a:t>2023 Exam Results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91% Pass rate in A Level Biology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21.5% A* - A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37% A* - B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52.9% A* - C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sz="3600" dirty="0">
                <a:cs typeface="Calibri Light"/>
              </a:rPr>
              <a:t>80% of students achieved a D or above</a:t>
            </a:r>
          </a:p>
        </p:txBody>
      </p:sp>
    </p:spTree>
    <p:extLst>
      <p:ext uri="{BB962C8B-B14F-4D97-AF65-F5344CB8AC3E}">
        <p14:creationId xmlns:p14="http://schemas.microsoft.com/office/powerpoint/2010/main" val="61281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Who should study A Level Biology?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Interest in studying living organisms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Interest in how the planet is changing and the impact we are having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Interest in the spread and cure of infectious disease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Interest in genetics and evolution </a:t>
            </a:r>
          </a:p>
        </p:txBody>
      </p:sp>
    </p:spTree>
    <p:extLst>
      <p:ext uri="{BB962C8B-B14F-4D97-AF65-F5344CB8AC3E}">
        <p14:creationId xmlns:p14="http://schemas.microsoft.com/office/powerpoint/2010/main" val="229321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B7EEA-5DEE-4FF1-B93C-709F56B3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b="1" u="sng" dirty="0">
                <a:solidFill>
                  <a:srgbClr val="FFFFFF"/>
                </a:solidFill>
                <a:cs typeface="Calibri Light"/>
              </a:rPr>
              <a:t>Why should I pick A Level Biology?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Highly respected course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Transferrable skills</a:t>
            </a:r>
          </a:p>
          <a:p>
            <a:pPr marL="800100" lvl="1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Data analysis, statistics, extended writing, problem solving, evaluation, ethical discussion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Opportunity to practice practical skills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Team work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r>
              <a:rPr lang="en-GB" dirty="0">
                <a:cs typeface="Calibri Light"/>
              </a:rPr>
              <a:t>Enjoyable and varied content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</a:pPr>
            <a:endParaRPr lang="en-GB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27002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B7EEA-5DEE-4FF1-B93C-709F56B3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  <a:cs typeface="Calibri Light"/>
              </a:rPr>
              <a:t>Where can A Level Biology take me?</a:t>
            </a:r>
          </a:p>
        </p:txBody>
      </p:sp>
      <p:pic>
        <p:nvPicPr>
          <p:cNvPr id="4" name="Picture 3" descr="Free picture: surgery, doctor, medicine, operati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646" y="88106"/>
            <a:ext cx="2386062" cy="1574801"/>
          </a:xfrm>
          <a:prstGeom prst="rect">
            <a:avLst/>
          </a:prstGeom>
        </p:spPr>
      </p:pic>
      <p:pic>
        <p:nvPicPr>
          <p:cNvPr id="6" name="Picture 5" descr="S.T.O.C.K.L.I.ST. (A STudy Of Clinical sKills of criticaL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34" y="309589"/>
            <a:ext cx="2468205" cy="1127147"/>
          </a:xfrm>
          <a:prstGeom prst="rect">
            <a:avLst/>
          </a:prstGeom>
        </p:spPr>
      </p:pic>
      <p:pic>
        <p:nvPicPr>
          <p:cNvPr id="7" name="Picture 6" descr="Reef research | Stephanie Green, a marine ecologist at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455" y="3992237"/>
            <a:ext cx="1860376" cy="1395283"/>
          </a:xfrm>
          <a:prstGeom prst="rect">
            <a:avLst/>
          </a:prstGeom>
        </p:spPr>
      </p:pic>
      <p:pic>
        <p:nvPicPr>
          <p:cNvPr id="8" name="Picture 7" descr="Army scientists energize battery research | ADELPHI, Md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512" y="3861312"/>
            <a:ext cx="2070100" cy="1380741"/>
          </a:xfrm>
          <a:prstGeom prst="rect">
            <a:avLst/>
          </a:prstGeom>
        </p:spPr>
      </p:pic>
      <p:pic>
        <p:nvPicPr>
          <p:cNvPr id="9" name="Picture 8" descr="A nutritionist holding a plate full of fresh organic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406" y="2160271"/>
            <a:ext cx="2159000" cy="1440036"/>
          </a:xfrm>
          <a:prstGeom prst="rect">
            <a:avLst/>
          </a:prstGeom>
        </p:spPr>
      </p:pic>
      <p:pic>
        <p:nvPicPr>
          <p:cNvPr id="11" name="Picture 10" descr="The need for physiotherapy is universal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104" y="4829143"/>
            <a:ext cx="2123208" cy="1231461"/>
          </a:xfrm>
          <a:prstGeom prst="rect">
            <a:avLst/>
          </a:prstGeom>
        </p:spPr>
      </p:pic>
      <p:pic>
        <p:nvPicPr>
          <p:cNvPr id="12" name="Picture 11" descr="RE100 strives to normalize 100% renewable energy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837" y="2167796"/>
            <a:ext cx="2286000" cy="1828800"/>
          </a:xfrm>
          <a:prstGeom prst="rect">
            <a:avLst/>
          </a:prstGeom>
        </p:spPr>
      </p:pic>
      <p:pic>
        <p:nvPicPr>
          <p:cNvPr id="13" name="Picture 12" descr="COVID-19: What is the status of Vaccine development?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207" y="224937"/>
            <a:ext cx="2170621" cy="1211800"/>
          </a:xfrm>
          <a:prstGeom prst="rect">
            <a:avLst/>
          </a:prstGeom>
        </p:spPr>
      </p:pic>
      <p:pic>
        <p:nvPicPr>
          <p:cNvPr id="14" name="Picture 13" descr="Eden Project | Photos taken at the Eden Project in ...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974" y="2083875"/>
            <a:ext cx="1993429" cy="1334799"/>
          </a:xfrm>
          <a:prstGeom prst="rect">
            <a:avLst/>
          </a:prstGeom>
        </p:spPr>
      </p:pic>
      <p:pic>
        <p:nvPicPr>
          <p:cNvPr id="15" name="Picture 14" descr="State education in this country is so poor that it amounts ...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464" y="5570462"/>
            <a:ext cx="1562722" cy="104181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76885" y="4686951"/>
            <a:ext cx="17487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Conservation, ecology, marine-biology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76792" y="1436737"/>
            <a:ext cx="268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Vaccine and Medicine development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62275" y="1575496"/>
            <a:ext cx="268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Doctor, Nurse, Midwife, Surgeon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73354" y="3966907"/>
            <a:ext cx="268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Alternative energy and food resources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82838" y="6065930"/>
            <a:ext cx="2687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Physiotherapy, Occupational Therapy, Rehabilitation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44038" y="1495746"/>
            <a:ext cx="2687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Paramedic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91237" y="4795291"/>
            <a:ext cx="2687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Research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72977" y="3322750"/>
            <a:ext cx="268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Nutritionist, Dietician, Health and Wellbeing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74697" y="3364058"/>
            <a:ext cx="268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Botanist, Resources from plants </a:t>
            </a:r>
          </a:p>
        </p:txBody>
      </p:sp>
      <p:pic>
        <p:nvPicPr>
          <p:cNvPr id="25" name="Picture 24" descr="Veterinary Technologists &amp; Technicians at My Next Move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108" y="5348328"/>
            <a:ext cx="2247020" cy="126394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032512" y="6339879"/>
            <a:ext cx="2687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Veterinary Science </a:t>
            </a:r>
          </a:p>
        </p:txBody>
      </p:sp>
    </p:spTree>
    <p:extLst>
      <p:ext uri="{BB962C8B-B14F-4D97-AF65-F5344CB8AC3E}">
        <p14:creationId xmlns:p14="http://schemas.microsoft.com/office/powerpoint/2010/main" val="403856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What topics will I study?</a:t>
            </a:r>
            <a:endParaRPr lang="en-GB" dirty="0">
              <a:solidFill>
                <a:schemeClr val="accent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4976813" y="685800"/>
          <a:ext cx="6376987" cy="581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6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B7EEA-5DEE-4FF1-B93C-709F56B3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b="1" u="sng" dirty="0">
                <a:solidFill>
                  <a:srgbClr val="FFFFFF"/>
                </a:solidFill>
                <a:cs typeface="Calibri Light"/>
              </a:rPr>
              <a:t>How will I be assessed?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3491" y="1371951"/>
            <a:ext cx="2236984" cy="3822375"/>
          </a:xfrm>
          <a:solidFill>
            <a:schemeClr val="accent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u="sng" dirty="0">
                <a:latin typeface="Century Gothic" panose="020B0502020202020204" pitchFamily="34" charset="0"/>
                <a:cs typeface="Calibri Light"/>
              </a:rPr>
              <a:t>Paper 1 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dirty="0">
                <a:latin typeface="Century Gothic" panose="020B0502020202020204" pitchFamily="34" charset="0"/>
                <a:cs typeface="Calibri Light"/>
              </a:rPr>
              <a:t>2 hour exam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dirty="0">
                <a:latin typeface="Century Gothic" panose="020B0502020202020204" pitchFamily="34" charset="0"/>
                <a:cs typeface="Calibri Light"/>
              </a:rPr>
              <a:t>91 marks </a:t>
            </a:r>
            <a:r>
              <a:rPr lang="en-GB" b="1" dirty="0">
                <a:latin typeface="Century Gothic" panose="020B0502020202020204" pitchFamily="34" charset="0"/>
                <a:cs typeface="Calibri Light"/>
              </a:rPr>
              <a:t>(35%)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br>
              <a:rPr lang="en-GB" dirty="0">
                <a:latin typeface="Century Gothic" panose="020B0502020202020204" pitchFamily="34" charset="0"/>
                <a:cs typeface="Calibri Light"/>
              </a:rPr>
            </a:br>
            <a:r>
              <a:rPr lang="en-GB" dirty="0">
                <a:latin typeface="Century Gothic" panose="020B0502020202020204" pitchFamily="34" charset="0"/>
                <a:cs typeface="Calibri Light"/>
              </a:rPr>
              <a:t>Year 1 content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 txBox="1">
            <a:spLocks/>
          </p:cNvSpPr>
          <p:nvPr/>
        </p:nvSpPr>
        <p:spPr>
          <a:xfrm>
            <a:off x="7458859" y="1371951"/>
            <a:ext cx="2180441" cy="38223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b="1" u="sng" dirty="0">
                <a:latin typeface="Century Gothic" panose="020B0502020202020204" pitchFamily="34" charset="0"/>
                <a:cs typeface="Calibri Light"/>
              </a:rPr>
              <a:t>Paper 2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dirty="0">
                <a:latin typeface="Century Gothic" panose="020B0502020202020204" pitchFamily="34" charset="0"/>
                <a:cs typeface="Calibri Light"/>
              </a:rPr>
              <a:t>2 hour exam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dirty="0">
                <a:latin typeface="Century Gothic" panose="020B0502020202020204" pitchFamily="34" charset="0"/>
                <a:cs typeface="Calibri Light"/>
              </a:rPr>
              <a:t>91 marks </a:t>
            </a:r>
            <a:r>
              <a:rPr lang="en-GB" b="1" dirty="0">
                <a:latin typeface="Century Gothic" panose="020B0502020202020204" pitchFamily="34" charset="0"/>
                <a:cs typeface="Calibri Light"/>
              </a:rPr>
              <a:t>(35%)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br>
              <a:rPr lang="en-GB" dirty="0">
                <a:latin typeface="Century Gothic" panose="020B0502020202020204" pitchFamily="34" charset="0"/>
                <a:cs typeface="Calibri Light"/>
              </a:rPr>
            </a:br>
            <a:r>
              <a:rPr lang="en-GB" dirty="0">
                <a:latin typeface="Century Gothic" panose="020B0502020202020204" pitchFamily="34" charset="0"/>
                <a:cs typeface="Calibri Light"/>
              </a:rPr>
              <a:t>Year 2 content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 txBox="1">
            <a:spLocks/>
          </p:cNvSpPr>
          <p:nvPr/>
        </p:nvSpPr>
        <p:spPr>
          <a:xfrm>
            <a:off x="9874229" y="1371951"/>
            <a:ext cx="2152672" cy="3822376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b="1" u="sng" dirty="0">
                <a:latin typeface="Century Gothic" panose="020B0502020202020204" pitchFamily="34" charset="0"/>
                <a:cs typeface="Calibri Light"/>
              </a:rPr>
              <a:t>Paper 3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dirty="0">
                <a:latin typeface="Century Gothic" panose="020B0502020202020204" pitchFamily="34" charset="0"/>
                <a:cs typeface="Calibri Light"/>
              </a:rPr>
              <a:t>2 hour exam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dirty="0">
                <a:latin typeface="Century Gothic" panose="020B0502020202020204" pitchFamily="34" charset="0"/>
                <a:cs typeface="Calibri Light"/>
              </a:rPr>
              <a:t>78 marks </a:t>
            </a:r>
            <a:r>
              <a:rPr lang="en-GB" b="1" dirty="0">
                <a:latin typeface="Century Gothic" panose="020B0502020202020204" pitchFamily="34" charset="0"/>
                <a:cs typeface="Calibri Light"/>
              </a:rPr>
              <a:t>(30%)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br>
              <a:rPr lang="en-GB" dirty="0">
                <a:latin typeface="Century Gothic" panose="020B0502020202020204" pitchFamily="34" charset="0"/>
                <a:cs typeface="Calibri Light"/>
              </a:rPr>
            </a:br>
            <a:r>
              <a:rPr lang="en-GB" dirty="0">
                <a:latin typeface="Century Gothic" panose="020B0502020202020204" pitchFamily="34" charset="0"/>
                <a:cs typeface="Calibri Light"/>
              </a:rPr>
              <a:t>All content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GB" b="1" dirty="0">
                <a:latin typeface="Century Gothic" panose="020B0502020202020204" pitchFamily="34" charset="0"/>
                <a:cs typeface="Calibri Light"/>
              </a:rPr>
              <a:t>25 mark Essay</a:t>
            </a:r>
          </a:p>
        </p:txBody>
      </p:sp>
    </p:spTree>
    <p:extLst>
      <p:ext uri="{BB962C8B-B14F-4D97-AF65-F5344CB8AC3E}">
        <p14:creationId xmlns:p14="http://schemas.microsoft.com/office/powerpoint/2010/main" val="361973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animBg="1"/>
      <p:bldP spid="8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4E208-5988-499D-87C4-BC7DB5EB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rgbClr val="A1303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Teaching Team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91977FD7-913D-4BC2-BCE3-80104D80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7" y="963877"/>
            <a:ext cx="7398004" cy="4930246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u="sng" dirty="0">
                <a:cs typeface="Calibri Light"/>
              </a:rPr>
              <a:t>2 Specialist Teachers per class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cs typeface="Calibri Light"/>
              </a:rPr>
              <a:t>Miss Shaw </a:t>
            </a:r>
            <a:r>
              <a:rPr lang="en-GB" dirty="0">
                <a:cs typeface="Calibri Light"/>
              </a:rPr>
              <a:t>– Head of Biology 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cs typeface="Calibri Light"/>
              </a:rPr>
              <a:t>Mr Hensley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cs typeface="Calibri Light"/>
              </a:rPr>
              <a:t>Mrs Ridgway </a:t>
            </a:r>
            <a:r>
              <a:rPr lang="en-GB" dirty="0">
                <a:cs typeface="Calibri Light"/>
              </a:rPr>
              <a:t>– Year 6 Transition Coordinator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cs typeface="Calibri Light"/>
              </a:rPr>
              <a:t>Mr Tyler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cs typeface="Calibri Light"/>
              </a:rPr>
              <a:t>Mrs Hardy </a:t>
            </a:r>
            <a:r>
              <a:rPr lang="en-GB" dirty="0">
                <a:cs typeface="Calibri Light"/>
              </a:rPr>
              <a:t>(maternity leave)</a:t>
            </a:r>
            <a:endParaRPr lang="en-GB" b="1" dirty="0">
              <a:cs typeface="Calibri Light"/>
            </a:endParaRP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cs typeface="Calibri Light"/>
              </a:rPr>
              <a:t>Mr Durant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cs typeface="Calibri Light"/>
              </a:rPr>
              <a:t>Mr Gohil </a:t>
            </a:r>
          </a:p>
        </p:txBody>
      </p:sp>
    </p:spTree>
    <p:extLst>
      <p:ext uri="{BB962C8B-B14F-4D97-AF65-F5344CB8AC3E}">
        <p14:creationId xmlns:p14="http://schemas.microsoft.com/office/powerpoint/2010/main" val="189915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73EF34088BAE438A0FCA1D1971ADC5" ma:contentTypeVersion="7" ma:contentTypeDescription="Create a new document." ma:contentTypeScope="" ma:versionID="3b88781490c7626f5d1cbfe4f9a42762">
  <xsd:schema xmlns:xsd="http://www.w3.org/2001/XMLSchema" xmlns:xs="http://www.w3.org/2001/XMLSchema" xmlns:p="http://schemas.microsoft.com/office/2006/metadata/properties" xmlns:ns2="f931ec16-aa1e-4416-a0e8-c9d444245218" xmlns:ns3="1f55b44d-cec8-4c4f-8f6d-16b228048bf5" targetNamespace="http://schemas.microsoft.com/office/2006/metadata/properties" ma:root="true" ma:fieldsID="dccf7a6ae60c2b9d03e38556d4d93a58" ns2:_="" ns3:_="">
    <xsd:import namespace="f931ec16-aa1e-4416-a0e8-c9d444245218"/>
    <xsd:import namespace="1f55b44d-cec8-4c4f-8f6d-16b228048b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31ec16-aa1e-4416-a0e8-c9d4442452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5b44d-cec8-4c4f-8f6d-16b228048bf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DFB649-623C-42FD-A40F-8D9AE96265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7347AA-1C59-4C26-A9C6-5C8AB48E1B64}">
  <ds:schemaRefs>
    <ds:schemaRef ds:uri="http://schemas.microsoft.com/office/infopath/2007/PartnerControls"/>
    <ds:schemaRef ds:uri="1f55b44d-cec8-4c4f-8f6d-16b228048bf5"/>
    <ds:schemaRef ds:uri="http://purl.org/dc/terms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f931ec16-aa1e-4416-a0e8-c9d44424521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C1224B8-0981-4086-8379-C076F6918C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31ec16-aa1e-4416-a0e8-c9d444245218"/>
    <ds:schemaRef ds:uri="1f55b44d-cec8-4c4f-8f6d-16b228048b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8253</Words>
  <Application>Microsoft Office PowerPoint</Application>
  <PresentationFormat>Widescreen</PresentationFormat>
  <Paragraphs>1302</Paragraphs>
  <Slides>105</Slides>
  <Notes>42</Notes>
  <HiddenSlides>14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08" baseType="lpstr">
      <vt:lpstr>Arial</vt:lpstr>
      <vt:lpstr>Century Gothic</vt:lpstr>
      <vt:lpstr>1_Office Theme</vt:lpstr>
      <vt:lpstr>PowerPoint Presentation</vt:lpstr>
      <vt:lpstr>Why should I pick King Edward’s?</vt:lpstr>
      <vt:lpstr>Why should I pick King Edward’s?</vt:lpstr>
      <vt:lpstr>Who should study A Level Biology?</vt:lpstr>
      <vt:lpstr>Why should I pick A Level Biology?</vt:lpstr>
      <vt:lpstr>Where can A Level Biology take me?</vt:lpstr>
      <vt:lpstr>What topics will I study?</vt:lpstr>
      <vt:lpstr>How will I be assessed?</vt:lpstr>
      <vt:lpstr>The Teaching Team</vt:lpstr>
      <vt:lpstr>Which subjects does A Level Biology compliment?</vt:lpstr>
      <vt:lpstr>What are the entry requirements? </vt:lpstr>
      <vt:lpstr>How do I know if this is the right course for me?</vt:lpstr>
      <vt:lpstr>What if I’m still unsure?</vt:lpstr>
      <vt:lpstr>Questions?</vt:lpstr>
      <vt:lpstr>Welcome to Biology</vt:lpstr>
      <vt:lpstr>PowerPoint Presentation</vt:lpstr>
      <vt:lpstr>Why should I pick King Edward’s?</vt:lpstr>
      <vt:lpstr>Why should I pick King Edward’s?</vt:lpstr>
      <vt:lpstr>Who should study A Level Biology?</vt:lpstr>
      <vt:lpstr>Why should I pick A Level Biology?</vt:lpstr>
      <vt:lpstr>Where can A Level Biology take me?</vt:lpstr>
      <vt:lpstr>What topics will I study?</vt:lpstr>
      <vt:lpstr>How will I be assessed?</vt:lpstr>
      <vt:lpstr>The Teaching Team</vt:lpstr>
      <vt:lpstr>Which subjects does A Level Biology compliment?</vt:lpstr>
      <vt:lpstr>What are the entry requirements? </vt:lpstr>
      <vt:lpstr>How do I know if this is the right course for me?</vt:lpstr>
      <vt:lpstr>What if I’m still unsure?</vt:lpstr>
      <vt:lpstr>Questions?</vt:lpstr>
      <vt:lpstr>Welcome to Biology</vt:lpstr>
      <vt:lpstr>PowerPoint Presentation</vt:lpstr>
      <vt:lpstr>Why should I pick King Edward’s?</vt:lpstr>
      <vt:lpstr>Why should I pick King Edward’s?</vt:lpstr>
      <vt:lpstr>Who should study A Level Biology?</vt:lpstr>
      <vt:lpstr>Why should I pick A Level Biology?</vt:lpstr>
      <vt:lpstr>Where can A Level Biology take me?</vt:lpstr>
      <vt:lpstr>What topics will I study?</vt:lpstr>
      <vt:lpstr>How will I be assessed?</vt:lpstr>
      <vt:lpstr>The Teaching Team</vt:lpstr>
      <vt:lpstr>Which subjects does A Level Biology compliment?</vt:lpstr>
      <vt:lpstr>What are the entry requirements? </vt:lpstr>
      <vt:lpstr>How do I know if this is the right course for me?</vt:lpstr>
      <vt:lpstr>What if I’m still unsure?</vt:lpstr>
      <vt:lpstr>Questions?</vt:lpstr>
      <vt:lpstr>Welcome to Biology</vt:lpstr>
      <vt:lpstr>PowerPoint Presentation</vt:lpstr>
      <vt:lpstr>Why should I pick King Edward’s?</vt:lpstr>
      <vt:lpstr>Why should I pick King Edward’s?</vt:lpstr>
      <vt:lpstr>Who should study A Level Biology?</vt:lpstr>
      <vt:lpstr>Why should I pick A Level Biology?</vt:lpstr>
      <vt:lpstr>Where can A Level Biology take me?</vt:lpstr>
      <vt:lpstr>What topics will I study?</vt:lpstr>
      <vt:lpstr>How will I be assessed?</vt:lpstr>
      <vt:lpstr>The Teaching Team</vt:lpstr>
      <vt:lpstr>Which subjects does A Level Biology compliment?</vt:lpstr>
      <vt:lpstr>What are the entry requirements? </vt:lpstr>
      <vt:lpstr>How do I know if this is the right course for me?</vt:lpstr>
      <vt:lpstr>What if I’m still unsure?</vt:lpstr>
      <vt:lpstr>Questions?</vt:lpstr>
      <vt:lpstr>Welcome to Biology</vt:lpstr>
      <vt:lpstr>PowerPoint Presentation</vt:lpstr>
      <vt:lpstr>Why should I pick King Edward’s?</vt:lpstr>
      <vt:lpstr>Why should I pick King Edward’s?</vt:lpstr>
      <vt:lpstr>Who should study A Level Biology?</vt:lpstr>
      <vt:lpstr>Why should I pick A Level Biology?</vt:lpstr>
      <vt:lpstr>Where can A Level Biology take me?</vt:lpstr>
      <vt:lpstr>What topics will I study?</vt:lpstr>
      <vt:lpstr>How will I be assessed?</vt:lpstr>
      <vt:lpstr>The Teaching Team</vt:lpstr>
      <vt:lpstr>Which subjects does A Level Biology compliment?</vt:lpstr>
      <vt:lpstr>What are the entry requirements? </vt:lpstr>
      <vt:lpstr>How do I know if this is the right course for me?</vt:lpstr>
      <vt:lpstr>What if I’m still unsure?</vt:lpstr>
      <vt:lpstr>Questions?</vt:lpstr>
      <vt:lpstr>Welcome to Biology</vt:lpstr>
      <vt:lpstr>PowerPoint Presentation</vt:lpstr>
      <vt:lpstr>Why should I pick King Edward’s?</vt:lpstr>
      <vt:lpstr>Why should I pick King Edward’s?</vt:lpstr>
      <vt:lpstr>Who should study A Level Biology?</vt:lpstr>
      <vt:lpstr>Why should I pick A Level Biology?</vt:lpstr>
      <vt:lpstr>Where can A Level Biology take me?</vt:lpstr>
      <vt:lpstr>What topics will I study?</vt:lpstr>
      <vt:lpstr>How will I be assessed?</vt:lpstr>
      <vt:lpstr>The Teaching Team</vt:lpstr>
      <vt:lpstr>Which subjects does A Level Biology compliment?</vt:lpstr>
      <vt:lpstr>What are the entry requirements? </vt:lpstr>
      <vt:lpstr>How do I know if this is the right course for me?</vt:lpstr>
      <vt:lpstr>What if I’m still unsure?</vt:lpstr>
      <vt:lpstr>Questions?</vt:lpstr>
      <vt:lpstr>Welcome to Biology</vt:lpstr>
      <vt:lpstr>PowerPoint Presentation</vt:lpstr>
      <vt:lpstr>Why should I pick King Edward’s?</vt:lpstr>
      <vt:lpstr>Why should I pick King Edward’s?</vt:lpstr>
      <vt:lpstr>Who should study A Level Biology?</vt:lpstr>
      <vt:lpstr>Why should I pick A Level Biology?</vt:lpstr>
      <vt:lpstr>Where can A Level Biology take me?</vt:lpstr>
      <vt:lpstr>What topics will I study?</vt:lpstr>
      <vt:lpstr>How will I be assessed?</vt:lpstr>
      <vt:lpstr>The Teaching Team</vt:lpstr>
      <vt:lpstr>Which subjects does A Level Biology compliment?</vt:lpstr>
      <vt:lpstr>What are the entry requirements? </vt:lpstr>
      <vt:lpstr>How do I know if this is the right course for me?</vt:lpstr>
      <vt:lpstr>What if I’m still unsure?</vt:lpstr>
      <vt:lpstr>Questions?</vt:lpstr>
      <vt:lpstr>Welcome to Biology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ashaw</dc:creator>
  <cp:lastModifiedBy>Miss C Roberts</cp:lastModifiedBy>
  <cp:revision>19</cp:revision>
  <dcterms:created xsi:type="dcterms:W3CDTF">2021-11-03T16:46:00Z</dcterms:created>
  <dcterms:modified xsi:type="dcterms:W3CDTF">2023-11-13T15:10:44Z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0x0101006F73EF34088BAE438A0FCA1D1971ADC5</vt:lpwstr>
  </property>
</Properties>
</file>