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D7131-282D-4C05-857A-BBB46D779D14}" v="4" dt="2023-11-13T15:09:59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119B6-4CB7-473A-9BF0-3C20E0DC13FE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8E7B-F3ED-4048-B1BC-A17231601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38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Review end of topic assessments:</a:t>
            </a:r>
            <a:endParaRPr lang="en-US" dirty="0"/>
          </a:p>
          <a:p>
            <a:pPr marL="228600"/>
            <a:r>
              <a:rPr lang="en-GB" dirty="0"/>
              <a:t>- Currently are not fit for purpose</a:t>
            </a:r>
            <a:endParaRPr lang="en-US" dirty="0"/>
          </a:p>
          <a:p>
            <a:pPr marL="228600"/>
            <a:r>
              <a:rPr lang="en-GB" dirty="0"/>
              <a:t>- Write our own assessments with a higher total mark</a:t>
            </a:r>
            <a:endParaRPr lang="en-US" dirty="0"/>
          </a:p>
          <a:p>
            <a:pPr marL="228600"/>
            <a:r>
              <a:rPr lang="en-GB" dirty="0"/>
              <a:t>- Include one question per assessment which focusses on a previous topic</a:t>
            </a:r>
            <a:endParaRPr lang="en-US" dirty="0"/>
          </a:p>
          <a:p>
            <a:pPr marL="228600"/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Order of Teaching: </a:t>
            </a:r>
            <a:endParaRPr lang="en-US" dirty="0"/>
          </a:p>
          <a:p>
            <a:pPr marL="228600"/>
            <a:r>
              <a:rPr lang="en-GB" dirty="0"/>
              <a:t>- Create a curriculum map, outlining the assessment points and expected completion dates</a:t>
            </a:r>
            <a:endParaRPr lang="en-US" dirty="0"/>
          </a:p>
          <a:p>
            <a:pPr marL="228600"/>
            <a:r>
              <a:rPr lang="en-GB" dirty="0"/>
              <a:t>- Allow time for proper study of the required </a:t>
            </a:r>
            <a:r>
              <a:rPr lang="en-GB" dirty="0" err="1"/>
              <a:t>pracitcals</a:t>
            </a:r>
          </a:p>
          <a:p>
            <a:pPr marL="228600"/>
            <a:r>
              <a:rPr lang="en-GB" dirty="0"/>
              <a:t>- Allow time for the proper study of Maths in Biology 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Intervention : </a:t>
            </a:r>
            <a:endParaRPr lang="en-US" dirty="0"/>
          </a:p>
          <a:p>
            <a:pPr marL="228600"/>
            <a:r>
              <a:rPr lang="en-GB" dirty="0"/>
              <a:t>- Review current working-at grades for students </a:t>
            </a:r>
            <a:endParaRPr lang="en-US" dirty="0"/>
          </a:p>
          <a:p>
            <a:pPr marL="228600"/>
            <a:r>
              <a:rPr lang="en-GB" dirty="0"/>
              <a:t>- Identify those who are not achieving target grade and invite them for intervention in September</a:t>
            </a:r>
            <a:endParaRPr lang="en-US" dirty="0"/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8D4E5D-F89C-4E8F-8464-3AEBBEF722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8303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Review end of topic assessments:</a:t>
            </a:r>
            <a:endParaRPr lang="en-US" dirty="0"/>
          </a:p>
          <a:p>
            <a:pPr marL="228600"/>
            <a:r>
              <a:rPr lang="en-GB" dirty="0"/>
              <a:t>- Currently are not fit for purpose</a:t>
            </a:r>
            <a:endParaRPr lang="en-US" dirty="0"/>
          </a:p>
          <a:p>
            <a:pPr marL="228600"/>
            <a:r>
              <a:rPr lang="en-GB" dirty="0"/>
              <a:t>- Write our own assessments with a higher total mark</a:t>
            </a:r>
            <a:endParaRPr lang="en-US" dirty="0"/>
          </a:p>
          <a:p>
            <a:pPr marL="228600"/>
            <a:r>
              <a:rPr lang="en-GB" dirty="0"/>
              <a:t>- Include one question per assessment which focusses on a previous topic</a:t>
            </a:r>
            <a:endParaRPr lang="en-US" dirty="0"/>
          </a:p>
          <a:p>
            <a:pPr marL="228600"/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Order of Teaching: </a:t>
            </a:r>
            <a:endParaRPr lang="en-US" dirty="0"/>
          </a:p>
          <a:p>
            <a:pPr marL="228600"/>
            <a:r>
              <a:rPr lang="en-GB" dirty="0"/>
              <a:t>- Create a curriculum map, outlining the assessment points and expected completion dates</a:t>
            </a:r>
            <a:endParaRPr lang="en-US" dirty="0"/>
          </a:p>
          <a:p>
            <a:pPr marL="228600"/>
            <a:r>
              <a:rPr lang="en-GB" dirty="0"/>
              <a:t>- Allow time for proper study of the required </a:t>
            </a:r>
            <a:r>
              <a:rPr lang="en-GB" dirty="0" err="1"/>
              <a:t>pracitcals</a:t>
            </a:r>
          </a:p>
          <a:p>
            <a:pPr marL="228600"/>
            <a:r>
              <a:rPr lang="en-GB" dirty="0"/>
              <a:t>- Allow time for the proper study of Maths in Biology 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Intervention : </a:t>
            </a:r>
            <a:endParaRPr lang="en-US" dirty="0"/>
          </a:p>
          <a:p>
            <a:pPr marL="228600"/>
            <a:r>
              <a:rPr lang="en-GB" dirty="0"/>
              <a:t>- Review current working-at grades for students </a:t>
            </a:r>
            <a:endParaRPr lang="en-US" dirty="0"/>
          </a:p>
          <a:p>
            <a:pPr marL="228600"/>
            <a:r>
              <a:rPr lang="en-GB" dirty="0"/>
              <a:t>- Identify those who are not achieving target grade and invite them for intervention in September</a:t>
            </a:r>
            <a:endParaRPr lang="en-US" dirty="0"/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8D4E5D-F89C-4E8F-8464-3AEBBEF722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461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Review end of topic assessments:</a:t>
            </a:r>
            <a:endParaRPr lang="en-US" dirty="0"/>
          </a:p>
          <a:p>
            <a:pPr marL="228600"/>
            <a:r>
              <a:rPr lang="en-GB" dirty="0"/>
              <a:t>- Currently are not fit for purpose</a:t>
            </a:r>
            <a:endParaRPr lang="en-US" dirty="0"/>
          </a:p>
          <a:p>
            <a:pPr marL="228600"/>
            <a:r>
              <a:rPr lang="en-GB" dirty="0"/>
              <a:t>- Write our own assessments with a higher total mark</a:t>
            </a:r>
            <a:endParaRPr lang="en-US" dirty="0"/>
          </a:p>
          <a:p>
            <a:pPr marL="228600"/>
            <a:r>
              <a:rPr lang="en-GB" dirty="0"/>
              <a:t>- Include one question per assessment which focusses on a previous topic</a:t>
            </a:r>
            <a:endParaRPr lang="en-US" dirty="0"/>
          </a:p>
          <a:p>
            <a:pPr marL="228600"/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Order of Teaching: </a:t>
            </a:r>
            <a:endParaRPr lang="en-US" dirty="0"/>
          </a:p>
          <a:p>
            <a:pPr marL="228600"/>
            <a:r>
              <a:rPr lang="en-GB" dirty="0"/>
              <a:t>- Create a curriculum map, outlining the assessment points and expected completion dates</a:t>
            </a:r>
            <a:endParaRPr lang="en-US" dirty="0"/>
          </a:p>
          <a:p>
            <a:pPr marL="228600"/>
            <a:r>
              <a:rPr lang="en-GB" dirty="0"/>
              <a:t>- Allow time for proper study of the required </a:t>
            </a:r>
            <a:r>
              <a:rPr lang="en-GB" dirty="0" err="1"/>
              <a:t>pracitcals</a:t>
            </a:r>
          </a:p>
          <a:p>
            <a:pPr marL="228600"/>
            <a:r>
              <a:rPr lang="en-GB" dirty="0"/>
              <a:t>- Allow time for the proper study of Maths in Biology 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Intervention : </a:t>
            </a:r>
            <a:endParaRPr lang="en-US" dirty="0"/>
          </a:p>
          <a:p>
            <a:pPr marL="228600"/>
            <a:r>
              <a:rPr lang="en-GB" dirty="0"/>
              <a:t>- Review current working-at grades for students </a:t>
            </a:r>
            <a:endParaRPr lang="en-US" dirty="0"/>
          </a:p>
          <a:p>
            <a:pPr marL="228600"/>
            <a:r>
              <a:rPr lang="en-GB" dirty="0"/>
              <a:t>- Identify those who are not achieving target grade and invite them for intervention in September</a:t>
            </a:r>
            <a:endParaRPr lang="en-US" dirty="0"/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8D4E5D-F89C-4E8F-8464-3AEBBEF722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7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Review end of topic assessments:</a:t>
            </a:r>
            <a:endParaRPr lang="en-US" dirty="0"/>
          </a:p>
          <a:p>
            <a:pPr marL="228600"/>
            <a:r>
              <a:rPr lang="en-GB" dirty="0"/>
              <a:t>- Currently are not fit for purpose</a:t>
            </a:r>
            <a:endParaRPr lang="en-US" dirty="0"/>
          </a:p>
          <a:p>
            <a:pPr marL="228600"/>
            <a:r>
              <a:rPr lang="en-GB" dirty="0"/>
              <a:t>- Write our own assessments with a higher total mark</a:t>
            </a:r>
            <a:endParaRPr lang="en-US" dirty="0"/>
          </a:p>
          <a:p>
            <a:pPr marL="228600"/>
            <a:r>
              <a:rPr lang="en-GB" dirty="0"/>
              <a:t>- Include one question per assessment which focusses on a previous topic</a:t>
            </a:r>
            <a:endParaRPr lang="en-US" dirty="0"/>
          </a:p>
          <a:p>
            <a:pPr marL="228600"/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Order of Teaching: </a:t>
            </a:r>
            <a:endParaRPr lang="en-US" dirty="0"/>
          </a:p>
          <a:p>
            <a:pPr marL="228600"/>
            <a:r>
              <a:rPr lang="en-GB" dirty="0"/>
              <a:t>- Create a curriculum map, outlining the assessment points and expected completion dates</a:t>
            </a:r>
            <a:endParaRPr lang="en-US" dirty="0"/>
          </a:p>
          <a:p>
            <a:pPr marL="228600"/>
            <a:r>
              <a:rPr lang="en-GB" dirty="0"/>
              <a:t>- Allow time for proper study of the required </a:t>
            </a:r>
            <a:r>
              <a:rPr lang="en-GB" dirty="0" err="1"/>
              <a:t>pracitcals</a:t>
            </a:r>
          </a:p>
          <a:p>
            <a:pPr marL="228600"/>
            <a:r>
              <a:rPr lang="en-GB" dirty="0"/>
              <a:t>- Allow time for the proper study of Maths in Biology 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Intervention : </a:t>
            </a:r>
            <a:endParaRPr lang="en-US" dirty="0"/>
          </a:p>
          <a:p>
            <a:pPr marL="228600"/>
            <a:r>
              <a:rPr lang="en-GB" dirty="0"/>
              <a:t>- Review current working-at grades for students </a:t>
            </a:r>
            <a:endParaRPr lang="en-US" dirty="0"/>
          </a:p>
          <a:p>
            <a:pPr marL="228600"/>
            <a:r>
              <a:rPr lang="en-GB" dirty="0"/>
              <a:t>- Identify those who are not achieving target grade and invite them for intervention in September</a:t>
            </a:r>
            <a:endParaRPr lang="en-US" dirty="0"/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8D4E5D-F89C-4E8F-8464-3AEBBEF722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58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A24F-AB17-4CDC-9CA7-0BC13C987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1F5E3-3F0E-4B00-AD53-D7AFEF083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61BC2-E585-46D5-82A5-90A043E1F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3736E-98E2-46DD-B72B-44EFAFE64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166E1-079C-4501-811B-BD6A51BE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78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9A194-08C7-44C3-BAF4-86D9D53D3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ED7B0-0C9F-4587-A8D2-6CE128CCE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920EE-1931-46ED-8830-5D20A5C4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02A4-D31E-4F48-ACD4-E95C2C33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1FB60-13A6-46F8-AC6C-CA892512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1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551086-3AD0-4DE3-9362-066E68370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FC4F7-C077-491F-AEF7-01F77340D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63931-24BB-4341-8C7B-611D0940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51307-5686-4E2E-AEE8-082D0E6AA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2CD58-99DD-41EA-B47A-5B2BE86F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19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E2D13-12BC-4547-AB75-3F73DBA74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54CFF-AD56-40F6-9A5E-B07F3DFDC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92A6D-DDBB-49C6-8087-14CA1137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144DB-2B79-4AC9-A19B-34DBB98EC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D0730-6691-4FAA-A793-53CE0A1F9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5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91C1-9735-45B0-9CB7-CF6F2C16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7608-6C22-414C-AC0F-825AF3B3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EDB37-D87C-4564-B1D0-BC84AD50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AC071-8215-4ECB-B092-28B76F70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85F97-8B2C-40D1-98B9-A6E8A704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1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5D9E-9EAE-4B8D-ABBF-62D53617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5B550-20EF-4072-8453-6E656E64C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8EED2-E29B-40E5-BF0A-C6C877EE4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74B8C-5735-421F-8C3E-E59747B3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EA94A-8058-499B-B5FF-3B22FCAC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D07E0-C1C3-4ACD-A56A-999BF969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714D7-E95F-485F-930A-7EA188084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09A8A-C2C7-47FE-B430-2F0546F27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63FF5-4CB9-4705-85DA-C0CA13DDE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1D67A-84F6-4F10-9734-CC4A04DC9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D0E6B-867D-4FCD-A33E-560572F23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1569B6-76E2-4585-BA57-387FEB32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6B1C1-C02B-4290-BA23-4C44DBDA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8E9B34-9AF9-4C1F-81B4-35B34FA8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18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3387F-49F1-433B-A8C7-423C6985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4FA4E4-CF50-4F48-BBDC-59B70E7E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2CC0F-BE16-4562-9522-E4EFEB703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B9806-4916-4FDE-9290-43829485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8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A40739-3619-499E-A767-3A4426CF6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A27F4A-AECF-4354-A2B6-ED5ACE5A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77B79-3755-42A5-ABC2-3EC848D26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5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4B5B9-0115-4171-84AE-FDFF7251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EB520-810C-40F8-81DC-16DE84378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FD579-D039-4A71-BCA9-A1FD166F3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B8459-1018-4260-9C4E-3E17E08F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FD28E-0D45-4785-BF04-1E0BF442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0A854-CBA7-4069-B3F7-FE43F93F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2C98-F8C3-4FEA-9488-FC3107B5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01C142-6D50-422C-87D6-0E564E4C9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547B2-1E8E-484F-875D-17A5B704D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8FE8-B862-4C04-9440-15640C2B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2D4-4E1D-4E5E-B9BF-EF256C4EF901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6575E-B5B4-4347-A060-98E43102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51087-C115-46E9-97A0-5F61FFB3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B10-BE46-4160-A5F3-84F749742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46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5D1AEA-B315-4745-9B83-32E2FA831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4B540-574C-4C4F-A3AE-A3453C0D2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F58B1-F68D-444F-9D4F-8F5223024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2E9F12D4-4E1D-4E5E-B9BF-EF256C4EF901}" type="datetimeFigureOut">
              <a:rPr lang="en-GB" smtClean="0"/>
              <a:pPr/>
              <a:t>13/11/2023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D86F2-2053-4F48-9044-9A60526E1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C64AA-C7C7-44FD-AAD2-BF1336002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9CAB10-BE46-4160-A5F3-84F7497423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26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823CE8F-0D76-499F-9B85-5FE35CEF2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08" y="5052647"/>
            <a:ext cx="6894718" cy="106272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GB" sz="4000" b="1" dirty="0">
                <a:latin typeface="Century Gothic" panose="020B0502020202020204" pitchFamily="34" charset="0"/>
                <a:cs typeface="Calibri"/>
              </a:rPr>
              <a:t>Medical Science - Open Evening Presentation</a:t>
            </a: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9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" name="Picture 3" descr="Text&#10;&#10;Description automatically generated">
            <a:extLst>
              <a:ext uri="{FF2B5EF4-FFF2-40B4-BE49-F238E27FC236}">
                <a16:creationId xmlns:a16="http://schemas.microsoft.com/office/drawing/2014/main" id="{9596FA20-469D-43C4-A23F-47EACDBC4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48" y="2715026"/>
            <a:ext cx="10625145" cy="142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81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4E208-5988-499D-87C4-BC7DB5EB9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  <a:solidFill>
            <a:srgbClr val="A13030"/>
          </a:solidFill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Who should study Medical Science?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342900" indent="-342900"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Interested in health and medical sciences </a:t>
            </a:r>
          </a:p>
          <a:p>
            <a:pPr marL="342900" indent="-342900"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Interested in social sciences</a:t>
            </a:r>
          </a:p>
          <a:p>
            <a:pPr marL="342900" indent="-342900"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Interested in care, paramedic science or nursing </a:t>
            </a:r>
          </a:p>
        </p:txBody>
      </p:sp>
    </p:spTree>
    <p:extLst>
      <p:ext uri="{BB962C8B-B14F-4D97-AF65-F5344CB8AC3E}">
        <p14:creationId xmlns:p14="http://schemas.microsoft.com/office/powerpoint/2010/main" val="22768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B7EEA-5DEE-4FF1-B93C-709F56B3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u="sng" dirty="0">
                <a:solidFill>
                  <a:srgbClr val="FFFFFF"/>
                </a:solidFill>
                <a:cs typeface="Calibri Light"/>
              </a:rPr>
              <a:t>Why should I pick Medical Science?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342900" indent="-342900"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Offers a vocational route </a:t>
            </a:r>
          </a:p>
          <a:p>
            <a:pPr marL="342900" indent="-342900"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Alternative course to A Level Biology</a:t>
            </a:r>
          </a:p>
          <a:p>
            <a:pPr marL="342900" indent="-342900"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Compliments other Science A Levels as a 4</a:t>
            </a:r>
            <a:r>
              <a:rPr lang="en-GB" baseline="30000" dirty="0">
                <a:cs typeface="Calibri Light"/>
              </a:rPr>
              <a:t>th</a:t>
            </a:r>
            <a:r>
              <a:rPr lang="en-GB" dirty="0">
                <a:cs typeface="Calibri Light"/>
              </a:rPr>
              <a:t> choice</a:t>
            </a:r>
          </a:p>
        </p:txBody>
      </p:sp>
    </p:spTree>
    <p:extLst>
      <p:ext uri="{BB962C8B-B14F-4D97-AF65-F5344CB8AC3E}">
        <p14:creationId xmlns:p14="http://schemas.microsoft.com/office/powerpoint/2010/main" val="304279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B7EEA-5DEE-4FF1-B93C-709F56B3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6" y="1012004"/>
            <a:ext cx="4225063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cs typeface="Calibri Light"/>
              </a:rPr>
              <a:t>What are the entry requirements?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051" y="199298"/>
            <a:ext cx="6881809" cy="2025137"/>
          </a:xfr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GB" b="1" u="sng" dirty="0">
                <a:latin typeface="Century Gothic" panose="020B0502020202020204" pitchFamily="34" charset="0"/>
                <a:cs typeface="Calibri Light"/>
              </a:rPr>
              <a:t>Triple Biology : </a:t>
            </a: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GB" b="1" dirty="0">
                <a:latin typeface="Century Gothic" panose="020B0502020202020204" pitchFamily="34" charset="0"/>
                <a:cs typeface="Calibri Light"/>
              </a:rPr>
              <a:t>Grade 5 </a:t>
            </a:r>
            <a:r>
              <a:rPr lang="en-GB" dirty="0">
                <a:latin typeface="Century Gothic" panose="020B0502020202020204" pitchFamily="34" charset="0"/>
                <a:cs typeface="Calibri Light"/>
              </a:rPr>
              <a:t>in two Science subjects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 txBox="1">
            <a:spLocks/>
          </p:cNvSpPr>
          <p:nvPr/>
        </p:nvSpPr>
        <p:spPr>
          <a:xfrm>
            <a:off x="5021051" y="2356188"/>
            <a:ext cx="6881809" cy="212157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 Light"/>
              </a:rPr>
              <a:t>Combined Science 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 Light"/>
              </a:rPr>
              <a:t>5-5 Overall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 Light"/>
              </a:rPr>
              <a:t>, from the Higher Tier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Calibri Ligh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 txBox="1">
            <a:spLocks/>
          </p:cNvSpPr>
          <p:nvPr/>
        </p:nvSpPr>
        <p:spPr>
          <a:xfrm>
            <a:off x="5021051" y="4609519"/>
            <a:ext cx="6872656" cy="1892305"/>
          </a:xfrm>
          <a:prstGeom prst="rect">
            <a:avLst/>
          </a:prstGeom>
          <a:solidFill>
            <a:srgbClr val="CC0000">
              <a:alpha val="8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 Light"/>
              </a:rPr>
              <a:t>Maths Requirement: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 Light"/>
              </a:rPr>
              <a:t>All students will need a Grade 5 from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 Light"/>
              </a:rPr>
              <a:t>Maths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 Light"/>
              </a:rPr>
              <a:t> and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 Light"/>
              </a:rPr>
              <a:t>English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 Light"/>
              </a:rPr>
              <a:t> off the Higher Tier paper.</a:t>
            </a:r>
          </a:p>
        </p:txBody>
      </p:sp>
    </p:spTree>
    <p:extLst>
      <p:ext uri="{BB962C8B-B14F-4D97-AF65-F5344CB8AC3E}">
        <p14:creationId xmlns:p14="http://schemas.microsoft.com/office/powerpoint/2010/main" val="187635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4E208-5988-499D-87C4-BC7DB5EB9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  <a:solidFill>
            <a:srgbClr val="A13030"/>
          </a:solidFill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What topics will I study?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GB" sz="3200" b="1" u="sng" dirty="0">
                <a:cs typeface="Calibri Light"/>
              </a:rPr>
              <a:t>6 units in total</a:t>
            </a:r>
          </a:p>
          <a:p>
            <a:pPr marL="514350" indent="-514350">
              <a:spcBef>
                <a:spcPts val="1200"/>
              </a:spcBef>
              <a:spcAft>
                <a:spcPts val="200"/>
              </a:spcAft>
              <a:buAutoNum type="arabicPeriod"/>
            </a:pPr>
            <a:r>
              <a:rPr lang="en-GB" dirty="0">
                <a:cs typeface="Calibri Light"/>
              </a:rPr>
              <a:t>Human Health and Disease </a:t>
            </a:r>
          </a:p>
          <a:p>
            <a:pPr marL="514350" indent="-514350">
              <a:spcBef>
                <a:spcPts val="1200"/>
              </a:spcBef>
              <a:spcAft>
                <a:spcPts val="200"/>
              </a:spcAft>
              <a:buAutoNum type="arabicPeriod"/>
            </a:pPr>
            <a:r>
              <a:rPr lang="en-GB" dirty="0">
                <a:cs typeface="Calibri Light"/>
              </a:rPr>
              <a:t>Physiological Measurements</a:t>
            </a:r>
          </a:p>
          <a:p>
            <a:pPr marL="514350" indent="-514350">
              <a:spcBef>
                <a:spcPts val="1200"/>
              </a:spcBef>
              <a:spcAft>
                <a:spcPts val="200"/>
              </a:spcAft>
              <a:buAutoNum type="arabicPeriod"/>
            </a:pPr>
            <a:r>
              <a:rPr lang="en-GB" dirty="0">
                <a:cs typeface="Calibri Light"/>
              </a:rPr>
              <a:t>Research Methods</a:t>
            </a:r>
          </a:p>
          <a:p>
            <a:pPr marL="514350" indent="-514350">
              <a:spcBef>
                <a:spcPts val="1200"/>
              </a:spcBef>
              <a:spcAft>
                <a:spcPts val="200"/>
              </a:spcAft>
              <a:buAutoNum type="arabicPeriod"/>
            </a:pPr>
            <a:r>
              <a:rPr lang="en-GB" dirty="0">
                <a:cs typeface="Calibri Light"/>
              </a:rPr>
              <a:t>Medicines and Treatment of Disease </a:t>
            </a:r>
          </a:p>
          <a:p>
            <a:pPr marL="514350" indent="-514350">
              <a:spcBef>
                <a:spcPts val="1200"/>
              </a:spcBef>
              <a:spcAft>
                <a:spcPts val="200"/>
              </a:spcAft>
              <a:buAutoNum type="arabicPeriod"/>
            </a:pPr>
            <a:r>
              <a:rPr lang="en-GB" dirty="0">
                <a:cs typeface="Calibri Light"/>
              </a:rPr>
              <a:t>Laboratory Techniques</a:t>
            </a:r>
          </a:p>
          <a:p>
            <a:pPr marL="514350" indent="-514350">
              <a:spcBef>
                <a:spcPts val="1200"/>
              </a:spcBef>
              <a:spcAft>
                <a:spcPts val="200"/>
              </a:spcAft>
              <a:buAutoNum type="arabicPeriod"/>
            </a:pPr>
            <a:r>
              <a:rPr lang="en-GB" dirty="0">
                <a:cs typeface="Calibri Light"/>
              </a:rPr>
              <a:t>Medical Case Study</a:t>
            </a:r>
          </a:p>
        </p:txBody>
      </p:sp>
    </p:spTree>
    <p:extLst>
      <p:ext uri="{BB962C8B-B14F-4D97-AF65-F5344CB8AC3E}">
        <p14:creationId xmlns:p14="http://schemas.microsoft.com/office/powerpoint/2010/main" val="324718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120" y="621923"/>
            <a:ext cx="7596608" cy="1280767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B7EEA-5DEE-4FF1-B93C-709F56B3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u="sng" dirty="0">
                <a:solidFill>
                  <a:srgbClr val="FFFFFF"/>
                </a:solidFill>
                <a:cs typeface="Calibri Light"/>
              </a:rPr>
              <a:t>How will I be assessed?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329" y="2519921"/>
            <a:ext cx="6774863" cy="3822375"/>
          </a:xfrm>
          <a:solidFill>
            <a:schemeClr val="accent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GB" dirty="0">
                <a:latin typeface="Century Gothic" panose="020B0502020202020204" pitchFamily="34" charset="0"/>
                <a:cs typeface="Calibri Light"/>
              </a:rPr>
              <a:t>To pass the qualification at </a:t>
            </a:r>
            <a:r>
              <a:rPr lang="en-GB" b="1" dirty="0">
                <a:latin typeface="Century Gothic" panose="020B0502020202020204" pitchFamily="34" charset="0"/>
                <a:cs typeface="Calibri Light"/>
              </a:rPr>
              <a:t>diploma </a:t>
            </a:r>
            <a:r>
              <a:rPr lang="en-GB" dirty="0">
                <a:latin typeface="Century Gothic" panose="020B0502020202020204" pitchFamily="34" charset="0"/>
                <a:cs typeface="Calibri Light"/>
              </a:rPr>
              <a:t>level you need to pass each unit.</a:t>
            </a: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endParaRPr lang="en-GB" dirty="0">
              <a:latin typeface="Century Gothic" panose="020B0502020202020204" pitchFamily="34" charset="0"/>
              <a:cs typeface="Calibri Light"/>
            </a:endParaRP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GB" dirty="0">
                <a:latin typeface="Century Gothic" panose="020B0502020202020204" pitchFamily="34" charset="0"/>
                <a:cs typeface="Calibri Light"/>
              </a:rPr>
              <a:t>Unit 2,3,4,5 are all coursework components.</a:t>
            </a: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GB" dirty="0">
                <a:latin typeface="Century Gothic" panose="020B0502020202020204" pitchFamily="34" charset="0"/>
                <a:cs typeface="Calibri Light"/>
              </a:rPr>
              <a:t>Unit 1 and 6 are external exams sat in Year 12 &amp; Year 13</a:t>
            </a:r>
          </a:p>
        </p:txBody>
      </p:sp>
    </p:spTree>
    <p:extLst>
      <p:ext uri="{BB962C8B-B14F-4D97-AF65-F5344CB8AC3E}">
        <p14:creationId xmlns:p14="http://schemas.microsoft.com/office/powerpoint/2010/main" val="384229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4E208-5988-499D-87C4-BC7DB5EB9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963877"/>
            <a:ext cx="3897746" cy="4930246"/>
          </a:xfrm>
          <a:solidFill>
            <a:srgbClr val="A13030"/>
          </a:solidFill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WJEC Qualifications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Welsh exam board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Becoming more recognised by Universities 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Bangor, Cardiff Met, Swansea, Chester and West England 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GB" dirty="0">
                <a:cs typeface="Calibri Light"/>
              </a:rPr>
              <a:t>Contact UCAS or the University directly to find out more</a:t>
            </a:r>
          </a:p>
        </p:txBody>
      </p:sp>
    </p:spTree>
    <p:extLst>
      <p:ext uri="{BB962C8B-B14F-4D97-AF65-F5344CB8AC3E}">
        <p14:creationId xmlns:p14="http://schemas.microsoft.com/office/powerpoint/2010/main" val="18229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B7EEA-5DEE-4FF1-B93C-709F56B3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cs typeface="Calibri Light"/>
              </a:rPr>
              <a:t>Where can Medical Science take me?</a:t>
            </a:r>
          </a:p>
        </p:txBody>
      </p:sp>
      <p:pic>
        <p:nvPicPr>
          <p:cNvPr id="11" name="Picture 10" descr="The need for physiotherapy is universa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104" y="4829143"/>
            <a:ext cx="2123208" cy="123146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775201" y="6024475"/>
            <a:ext cx="2687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Occupational Therapy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47708" y="6069614"/>
            <a:ext cx="2687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Health &amp; Wellbeing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03047" y="6060604"/>
            <a:ext cx="2687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Paramedic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69165" y="4221048"/>
            <a:ext cx="2687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Nursing &amp; Care</a:t>
            </a:r>
          </a:p>
        </p:txBody>
      </p:sp>
      <p:pic>
        <p:nvPicPr>
          <p:cNvPr id="3" name="Picture 2" descr="Unit 06 Health | WebEnglish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708" y="4559602"/>
            <a:ext cx="1661391" cy="1506328"/>
          </a:xfrm>
          <a:prstGeom prst="rect">
            <a:avLst/>
          </a:prstGeom>
        </p:spPr>
      </p:pic>
      <p:pic>
        <p:nvPicPr>
          <p:cNvPr id="5" name="Picture 4" descr="Paramedic Images | Free Vectors, PNGs, Mockups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110" y="4941456"/>
            <a:ext cx="1625546" cy="1083020"/>
          </a:xfrm>
          <a:prstGeom prst="rect">
            <a:avLst/>
          </a:prstGeom>
        </p:spPr>
      </p:pic>
      <p:pic>
        <p:nvPicPr>
          <p:cNvPr id="27" name="Picture 26" descr="COVID-19 crisis in nursing homes is a gendered crisi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201" y="2778909"/>
            <a:ext cx="2095500" cy="1397000"/>
          </a:xfrm>
          <a:prstGeom prst="rect">
            <a:avLst/>
          </a:prstGeom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801" y="453769"/>
            <a:ext cx="6441836" cy="2248931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GB" dirty="0">
                <a:cs typeface="Calibri Light"/>
              </a:rPr>
              <a:t>Alongside other A Level subjects, Medical Science can support applications in vocational further education in many careers.</a:t>
            </a:r>
          </a:p>
        </p:txBody>
      </p:sp>
    </p:spTree>
    <p:extLst>
      <p:ext uri="{BB962C8B-B14F-4D97-AF65-F5344CB8AC3E}">
        <p14:creationId xmlns:p14="http://schemas.microsoft.com/office/powerpoint/2010/main" val="395920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4E208-5988-499D-87C4-BC7DB5EB9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  <a:solidFill>
            <a:srgbClr val="A13030"/>
          </a:solidFill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Questions?</a:t>
            </a:r>
            <a:endParaRPr lang="en-GB" dirty="0">
              <a:solidFill>
                <a:schemeClr val="accent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91977FD7-913D-4BC2-BCE3-80104D80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GB" dirty="0">
                <a:cs typeface="Calibri Light"/>
              </a:rPr>
              <a:t>Thank-you for your interest in Medical Science at King Edward’s Lichfield. </a:t>
            </a: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GB" dirty="0">
                <a:cs typeface="Calibri Light"/>
              </a:rPr>
              <a:t>We hope to see you next September</a:t>
            </a:r>
          </a:p>
        </p:txBody>
      </p:sp>
    </p:spTree>
    <p:extLst>
      <p:ext uri="{BB962C8B-B14F-4D97-AF65-F5344CB8AC3E}">
        <p14:creationId xmlns:p14="http://schemas.microsoft.com/office/powerpoint/2010/main" val="23459953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3EF34088BAE438A0FCA1D1971ADC5" ma:contentTypeVersion="7" ma:contentTypeDescription="Create a new document." ma:contentTypeScope="" ma:versionID="3b88781490c7626f5d1cbfe4f9a42762">
  <xsd:schema xmlns:xsd="http://www.w3.org/2001/XMLSchema" xmlns:xs="http://www.w3.org/2001/XMLSchema" xmlns:p="http://schemas.microsoft.com/office/2006/metadata/properties" xmlns:ns2="f931ec16-aa1e-4416-a0e8-c9d444245218" xmlns:ns3="1f55b44d-cec8-4c4f-8f6d-16b228048bf5" targetNamespace="http://schemas.microsoft.com/office/2006/metadata/properties" ma:root="true" ma:fieldsID="dccf7a6ae60c2b9d03e38556d4d93a58" ns2:_="" ns3:_="">
    <xsd:import namespace="f931ec16-aa1e-4416-a0e8-c9d444245218"/>
    <xsd:import namespace="1f55b44d-cec8-4c4f-8f6d-16b228048b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1ec16-aa1e-4416-a0e8-c9d4442452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5b44d-cec8-4c4f-8f6d-16b228048bf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E3DBE1-55B6-4C18-BB79-8C5C16E5C6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EAE75-2FE4-4A64-854A-3717E839FFFC}">
  <ds:schemaRefs>
    <ds:schemaRef ds:uri="1f55b44d-cec8-4c4f-8f6d-16b228048bf5"/>
    <ds:schemaRef ds:uri="f931ec16-aa1e-4416-a0e8-c9d44424521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92B2355-073F-476F-9699-5C13B298098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Widescreen</PresentationFormat>
  <Paragraphs>95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1_Office Theme</vt:lpstr>
      <vt:lpstr>PowerPoint Presentation</vt:lpstr>
      <vt:lpstr>Who should study Medical Science?</vt:lpstr>
      <vt:lpstr>Why should I pick Medical Science?</vt:lpstr>
      <vt:lpstr>What are the entry requirements? </vt:lpstr>
      <vt:lpstr>What topics will I study?</vt:lpstr>
      <vt:lpstr>How will I be assessed?</vt:lpstr>
      <vt:lpstr>WJEC Qualifications</vt:lpstr>
      <vt:lpstr>Where can Medical Science take me?</vt:lpstr>
      <vt:lpstr>Questions?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ashaw</dc:creator>
  <cp:lastModifiedBy>Miss C Roberts</cp:lastModifiedBy>
  <cp:revision>2</cp:revision>
  <dcterms:created xsi:type="dcterms:W3CDTF">2022-11-03T17:25:04Z</dcterms:created>
  <dcterms:modified xsi:type="dcterms:W3CDTF">2023-11-13T15:10:17Z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0x0101006F73EF34088BAE438A0FCA1D1971ADC5</vt:lpwstr>
  </property>
</Properties>
</file>