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5" r:id="rId5"/>
    <p:sldId id="286" r:id="rId6"/>
    <p:sldId id="275" r:id="rId7"/>
    <p:sldId id="259" r:id="rId8"/>
    <p:sldId id="258" r:id="rId9"/>
    <p:sldId id="261" r:id="rId10"/>
    <p:sldId id="260" r:id="rId11"/>
    <p:sldId id="264" r:id="rId12"/>
    <p:sldId id="263" r:id="rId13"/>
    <p:sldId id="278" r:id="rId14"/>
    <p:sldId id="265" r:id="rId15"/>
    <p:sldId id="262" r:id="rId16"/>
    <p:sldId id="270" r:id="rId17"/>
    <p:sldId id="269" r:id="rId18"/>
    <p:sldId id="271" r:id="rId19"/>
    <p:sldId id="280" r:id="rId20"/>
    <p:sldId id="268" r:id="rId21"/>
    <p:sldId id="283" r:id="rId22"/>
    <p:sldId id="266" r:id="rId23"/>
    <p:sldId id="284" r:id="rId24"/>
    <p:sldId id="276" r:id="rId25"/>
    <p:sldId id="273" r:id="rId26"/>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DC6C"/>
    <a:srgbClr val="E367E3"/>
    <a:srgbClr val="E880E8"/>
    <a:srgbClr val="E260E2"/>
    <a:srgbClr val="33CAFF"/>
    <a:srgbClr val="FFFF4B"/>
    <a:srgbClr val="FFFF00"/>
    <a:srgbClr val="FFFF66"/>
    <a:srgbClr val="1EDE04"/>
    <a:srgbClr val="BF2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3" autoAdjust="0"/>
    <p:restoredTop sz="94684" autoAdjust="0"/>
  </p:normalViewPr>
  <p:slideViewPr>
    <p:cSldViewPr>
      <p:cViewPr varScale="1">
        <p:scale>
          <a:sx n="86" d="100"/>
          <a:sy n="86" d="100"/>
        </p:scale>
        <p:origin x="1164" y="90"/>
      </p:cViewPr>
      <p:guideLst>
        <p:guide orient="horz" pos="2160"/>
        <p:guide pos="2880"/>
      </p:guideLst>
    </p:cSldViewPr>
  </p:slideViewPr>
  <p:outlineViewPr>
    <p:cViewPr>
      <p:scale>
        <a:sx n="33" d="100"/>
        <a:sy n="33" d="100"/>
      </p:scale>
      <p:origin x="0" y="5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491"/>
          </a:xfrm>
          <a:prstGeom prst="rect">
            <a:avLst/>
          </a:prstGeom>
        </p:spPr>
        <p:txBody>
          <a:bodyPr vert="horz" lIns="91440" tIns="45720" rIns="91440" bIns="45720" rtlCol="0"/>
          <a:lstStyle>
            <a:lvl1pPr algn="r">
              <a:defRPr sz="1200"/>
            </a:lvl1pPr>
          </a:lstStyle>
          <a:p>
            <a:fld id="{26FE129F-0DE6-4D5E-9E3D-BC375453318F}" type="datetimeFigureOut">
              <a:rPr lang="en-GB" smtClean="0"/>
              <a:t>27/11/2019</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6662"/>
            <a:ext cx="543814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1599"/>
            <a:ext cx="2945659"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1599"/>
            <a:ext cx="2945659" cy="496491"/>
          </a:xfrm>
          <a:prstGeom prst="rect">
            <a:avLst/>
          </a:prstGeom>
        </p:spPr>
        <p:txBody>
          <a:bodyPr vert="horz" lIns="91440" tIns="45720" rIns="91440" bIns="45720" rtlCol="0" anchor="b"/>
          <a:lstStyle>
            <a:lvl1pPr algn="r">
              <a:defRPr sz="1200"/>
            </a:lvl1pPr>
          </a:lstStyle>
          <a:p>
            <a:fld id="{C6A2F9A5-6531-41FD-BDE7-9B3A645113D5}" type="slidenum">
              <a:rPr lang="en-GB" smtClean="0"/>
              <a:t>‹#›</a:t>
            </a:fld>
            <a:endParaRPr lang="en-GB"/>
          </a:p>
        </p:txBody>
      </p:sp>
    </p:spTree>
    <p:extLst>
      <p:ext uri="{BB962C8B-B14F-4D97-AF65-F5344CB8AC3E}">
        <p14:creationId xmlns:p14="http://schemas.microsoft.com/office/powerpoint/2010/main" val="251584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Schedule 1 Information to be included in the SEN information report: item 1</a:t>
            </a:r>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3</a:t>
            </a:fld>
            <a:endParaRPr lang="en-GB"/>
          </a:p>
        </p:txBody>
      </p:sp>
    </p:spTree>
    <p:extLst>
      <p:ext uri="{BB962C8B-B14F-4D97-AF65-F5344CB8AC3E}">
        <p14:creationId xmlns:p14="http://schemas.microsoft.com/office/powerpoint/2010/main" val="613208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3c, 3d, 3e</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12</a:t>
            </a:fld>
            <a:endParaRPr lang="en-GB"/>
          </a:p>
        </p:txBody>
      </p:sp>
    </p:spTree>
    <p:extLst>
      <p:ext uri="{BB962C8B-B14F-4D97-AF65-F5344CB8AC3E}">
        <p14:creationId xmlns:p14="http://schemas.microsoft.com/office/powerpoint/2010/main" val="2091006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Schedule 1 Information to be included in the SEN information report: i</a:t>
            </a:r>
            <a:r>
              <a:rPr lang="en-GB" dirty="0" smtClean="0"/>
              <a:t>tem 6</a:t>
            </a:r>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14</a:t>
            </a:fld>
            <a:endParaRPr lang="en-GB"/>
          </a:p>
        </p:txBody>
      </p:sp>
    </p:spTree>
    <p:extLst>
      <p:ext uri="{BB962C8B-B14F-4D97-AF65-F5344CB8AC3E}">
        <p14:creationId xmlns:p14="http://schemas.microsoft.com/office/powerpoint/2010/main" val="2868763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5</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15</a:t>
            </a:fld>
            <a:endParaRPr lang="en-GB"/>
          </a:p>
        </p:txBody>
      </p:sp>
    </p:spTree>
    <p:extLst>
      <p:ext uri="{BB962C8B-B14F-4D97-AF65-F5344CB8AC3E}">
        <p14:creationId xmlns:p14="http://schemas.microsoft.com/office/powerpoint/2010/main" val="3591716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5</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16</a:t>
            </a:fld>
            <a:endParaRPr lang="en-GB"/>
          </a:p>
        </p:txBody>
      </p:sp>
    </p:spTree>
    <p:extLst>
      <p:ext uri="{BB962C8B-B14F-4D97-AF65-F5344CB8AC3E}">
        <p14:creationId xmlns:p14="http://schemas.microsoft.com/office/powerpoint/2010/main" val="3591716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3g</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17</a:t>
            </a:fld>
            <a:endParaRPr lang="en-GB"/>
          </a:p>
        </p:txBody>
      </p:sp>
    </p:spTree>
    <p:extLst>
      <p:ext uri="{BB962C8B-B14F-4D97-AF65-F5344CB8AC3E}">
        <p14:creationId xmlns:p14="http://schemas.microsoft.com/office/powerpoint/2010/main" val="523241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3g</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18</a:t>
            </a:fld>
            <a:endParaRPr lang="en-GB"/>
          </a:p>
        </p:txBody>
      </p:sp>
    </p:spTree>
    <p:extLst>
      <p:ext uri="{BB962C8B-B14F-4D97-AF65-F5344CB8AC3E}">
        <p14:creationId xmlns:p14="http://schemas.microsoft.com/office/powerpoint/2010/main" val="523241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3f</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19</a:t>
            </a:fld>
            <a:endParaRPr lang="en-GB"/>
          </a:p>
        </p:txBody>
      </p:sp>
    </p:spTree>
    <p:extLst>
      <p:ext uri="{BB962C8B-B14F-4D97-AF65-F5344CB8AC3E}">
        <p14:creationId xmlns:p14="http://schemas.microsoft.com/office/powerpoint/2010/main" val="3262120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3g</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20</a:t>
            </a:fld>
            <a:endParaRPr lang="en-GB"/>
          </a:p>
        </p:txBody>
      </p:sp>
    </p:spTree>
    <p:extLst>
      <p:ext uri="{BB962C8B-B14F-4D97-AF65-F5344CB8AC3E}">
        <p14:creationId xmlns:p14="http://schemas.microsoft.com/office/powerpoint/2010/main" val="523241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dirty="0" smtClean="0"/>
              <a:t>The SEND Regulations 2014.  Schedule 1 Information to be included in the SEN information report: item 9</a:t>
            </a:r>
            <a:endParaRPr lang="en-GB" sz="800" dirty="0"/>
          </a:p>
        </p:txBody>
      </p:sp>
      <p:sp>
        <p:nvSpPr>
          <p:cNvPr id="4" name="Slide Number Placeholder 3"/>
          <p:cNvSpPr>
            <a:spLocks noGrp="1"/>
          </p:cNvSpPr>
          <p:nvPr>
            <p:ph type="sldNum" sz="quarter" idx="10"/>
          </p:nvPr>
        </p:nvSpPr>
        <p:spPr/>
        <p:txBody>
          <a:bodyPr/>
          <a:lstStyle/>
          <a:p>
            <a:fld id="{C6A2F9A5-6531-41FD-BDE7-9B3A645113D5}" type="slidenum">
              <a:rPr lang="en-GB" smtClean="0"/>
              <a:t>21</a:t>
            </a:fld>
            <a:endParaRPr lang="en-GB"/>
          </a:p>
        </p:txBody>
      </p:sp>
    </p:spTree>
    <p:extLst>
      <p:ext uri="{BB962C8B-B14F-4D97-AF65-F5344CB8AC3E}">
        <p14:creationId xmlns:p14="http://schemas.microsoft.com/office/powerpoint/2010/main" val="4152649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4, 11</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22</a:t>
            </a:fld>
            <a:endParaRPr lang="en-GB"/>
          </a:p>
        </p:txBody>
      </p:sp>
    </p:spTree>
    <p:extLst>
      <p:ext uri="{BB962C8B-B14F-4D97-AF65-F5344CB8AC3E}">
        <p14:creationId xmlns:p14="http://schemas.microsoft.com/office/powerpoint/2010/main" val="81077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Schedule 1 Information to be included in the SEN information report: item 2</a:t>
            </a:r>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4</a:t>
            </a:fld>
            <a:endParaRPr lang="en-GB"/>
          </a:p>
        </p:txBody>
      </p:sp>
    </p:spTree>
    <p:extLst>
      <p:ext uri="{BB962C8B-B14F-4D97-AF65-F5344CB8AC3E}">
        <p14:creationId xmlns:p14="http://schemas.microsoft.com/office/powerpoint/2010/main" val="99450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Schedule 1 Information to be included in the SEN information report: item 2</a:t>
            </a:r>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5</a:t>
            </a:fld>
            <a:endParaRPr lang="en-GB"/>
          </a:p>
        </p:txBody>
      </p:sp>
    </p:spTree>
    <p:extLst>
      <p:ext uri="{BB962C8B-B14F-4D97-AF65-F5344CB8AC3E}">
        <p14:creationId xmlns:p14="http://schemas.microsoft.com/office/powerpoint/2010/main" val="206351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3a, 3b, 7, 8</a:t>
            </a:r>
            <a:endParaRPr lang="en-GB" dirty="0" smtClean="0"/>
          </a:p>
          <a:p>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6</a:t>
            </a:fld>
            <a:endParaRPr lang="en-GB"/>
          </a:p>
        </p:txBody>
      </p:sp>
    </p:spTree>
    <p:extLst>
      <p:ext uri="{BB962C8B-B14F-4D97-AF65-F5344CB8AC3E}">
        <p14:creationId xmlns:p14="http://schemas.microsoft.com/office/powerpoint/2010/main" val="29364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a:t>
            </a:r>
            <a:r>
              <a:rPr lang="en-GB" sz="1200" smtClean="0"/>
              <a:t>Schedule 1 Information to be included in the SEN information report: item 3c</a:t>
            </a:r>
            <a:endParaRPr lang="en-GB"/>
          </a:p>
        </p:txBody>
      </p:sp>
      <p:sp>
        <p:nvSpPr>
          <p:cNvPr id="4" name="Slide Number Placeholder 3"/>
          <p:cNvSpPr>
            <a:spLocks noGrp="1"/>
          </p:cNvSpPr>
          <p:nvPr>
            <p:ph type="sldNum" sz="quarter" idx="10"/>
          </p:nvPr>
        </p:nvSpPr>
        <p:spPr/>
        <p:txBody>
          <a:bodyPr/>
          <a:lstStyle/>
          <a:p>
            <a:fld id="{C6A2F9A5-6531-41FD-BDE7-9B3A645113D5}" type="slidenum">
              <a:rPr lang="en-GB" smtClean="0"/>
              <a:t>7</a:t>
            </a:fld>
            <a:endParaRPr lang="en-GB"/>
          </a:p>
        </p:txBody>
      </p:sp>
    </p:spTree>
    <p:extLst>
      <p:ext uri="{BB962C8B-B14F-4D97-AF65-F5344CB8AC3E}">
        <p14:creationId xmlns:p14="http://schemas.microsoft.com/office/powerpoint/2010/main" val="1616041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7</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8</a:t>
            </a:fld>
            <a:endParaRPr lang="en-GB"/>
          </a:p>
        </p:txBody>
      </p:sp>
    </p:spTree>
    <p:extLst>
      <p:ext uri="{BB962C8B-B14F-4D97-AF65-F5344CB8AC3E}">
        <p14:creationId xmlns:p14="http://schemas.microsoft.com/office/powerpoint/2010/main" val="3691951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7</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9</a:t>
            </a:fld>
            <a:endParaRPr lang="en-GB"/>
          </a:p>
        </p:txBody>
      </p:sp>
    </p:spTree>
    <p:extLst>
      <p:ext uri="{BB962C8B-B14F-4D97-AF65-F5344CB8AC3E}">
        <p14:creationId xmlns:p14="http://schemas.microsoft.com/office/powerpoint/2010/main" val="2408814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SEND Regulations 2014.  Schedule 1 Information to be included in the SEN information report: item 1</a:t>
            </a:r>
            <a:endParaRPr lang="en-GB" dirty="0"/>
          </a:p>
        </p:txBody>
      </p:sp>
      <p:sp>
        <p:nvSpPr>
          <p:cNvPr id="4" name="Slide Number Placeholder 3"/>
          <p:cNvSpPr>
            <a:spLocks noGrp="1"/>
          </p:cNvSpPr>
          <p:nvPr>
            <p:ph type="sldNum" sz="quarter" idx="10"/>
          </p:nvPr>
        </p:nvSpPr>
        <p:spPr/>
        <p:txBody>
          <a:bodyPr/>
          <a:lstStyle/>
          <a:p>
            <a:fld id="{C6A2F9A5-6531-41FD-BDE7-9B3A645113D5}" type="slidenum">
              <a:rPr lang="en-GB" smtClean="0"/>
              <a:t>10</a:t>
            </a:fld>
            <a:endParaRPr lang="en-GB"/>
          </a:p>
        </p:txBody>
      </p:sp>
    </p:spTree>
    <p:extLst>
      <p:ext uri="{BB962C8B-B14F-4D97-AF65-F5344CB8AC3E}">
        <p14:creationId xmlns:p14="http://schemas.microsoft.com/office/powerpoint/2010/main" val="613208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SEND Regulations 2014.  Schedule 1 Information to be included in the SEN information report: item 12</a:t>
            </a:r>
            <a:endParaRPr lang="en-GB" dirty="0" smtClean="0"/>
          </a:p>
        </p:txBody>
      </p:sp>
      <p:sp>
        <p:nvSpPr>
          <p:cNvPr id="4" name="Slide Number Placeholder 3"/>
          <p:cNvSpPr>
            <a:spLocks noGrp="1"/>
          </p:cNvSpPr>
          <p:nvPr>
            <p:ph type="sldNum" sz="quarter" idx="10"/>
          </p:nvPr>
        </p:nvSpPr>
        <p:spPr/>
        <p:txBody>
          <a:bodyPr/>
          <a:lstStyle/>
          <a:p>
            <a:fld id="{C6A2F9A5-6531-41FD-BDE7-9B3A645113D5}" type="slidenum">
              <a:rPr lang="en-GB" smtClean="0"/>
              <a:t>11</a:t>
            </a:fld>
            <a:endParaRPr lang="en-GB"/>
          </a:p>
        </p:txBody>
      </p:sp>
    </p:spTree>
    <p:extLst>
      <p:ext uri="{BB962C8B-B14F-4D97-AF65-F5344CB8AC3E}">
        <p14:creationId xmlns:p14="http://schemas.microsoft.com/office/powerpoint/2010/main" val="970447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2CAAD3-1A01-411C-83BF-992F1FEFA5CE}"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250041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2CAAD3-1A01-411C-83BF-992F1FEFA5CE}"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117691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2CAAD3-1A01-411C-83BF-992F1FEFA5CE}"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170979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2CAAD3-1A01-411C-83BF-992F1FEFA5CE}"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173956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CAAD3-1A01-411C-83BF-992F1FEFA5CE}" type="datetimeFigureOut">
              <a:rPr lang="en-GB" smtClean="0"/>
              <a:t>27/11/2019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314095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2CAAD3-1A01-411C-83BF-992F1FEFA5CE}"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130570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2CAAD3-1A01-411C-83BF-992F1FEFA5CE}" type="datetimeFigureOut">
              <a:rPr lang="en-GB" smtClean="0"/>
              <a:t>27/11/2019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420133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2CAAD3-1A01-411C-83BF-992F1FEFA5CE}" type="datetimeFigureOut">
              <a:rPr lang="en-GB" smtClean="0"/>
              <a:t>27/11/2019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285347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CAAD3-1A01-411C-83BF-992F1FEFA5CE}" type="datetimeFigureOut">
              <a:rPr lang="en-GB" smtClean="0"/>
              <a:t>27/11/2019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21103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CAAD3-1A01-411C-83BF-992F1FEFA5CE}"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21136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CAAD3-1A01-411C-83BF-992F1FEFA5CE}" type="datetimeFigureOut">
              <a:rPr lang="en-GB" smtClean="0"/>
              <a:t>27/11/2019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41C485-8176-4138-82AE-82A39DE0649B}" type="slidenum">
              <a:rPr lang="en-GB" smtClean="0"/>
              <a:t>‹#›</a:t>
            </a:fld>
            <a:endParaRPr lang="en-GB"/>
          </a:p>
        </p:txBody>
      </p:sp>
    </p:spTree>
    <p:extLst>
      <p:ext uri="{BB962C8B-B14F-4D97-AF65-F5344CB8AC3E}">
        <p14:creationId xmlns:p14="http://schemas.microsoft.com/office/powerpoint/2010/main" val="1246889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CAAD3-1A01-411C-83BF-992F1FEFA5CE}" type="datetimeFigureOut">
              <a:rPr lang="en-GB" smtClean="0"/>
              <a:t>27/11/2019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1C485-8176-4138-82AE-82A39DE0649B}" type="slidenum">
              <a:rPr lang="en-GB" smtClean="0"/>
              <a:t>‹#›</a:t>
            </a:fld>
            <a:endParaRPr lang="en-GB"/>
          </a:p>
        </p:txBody>
      </p:sp>
    </p:spTree>
    <p:extLst>
      <p:ext uri="{BB962C8B-B14F-4D97-AF65-F5344CB8AC3E}">
        <p14:creationId xmlns:p14="http://schemas.microsoft.com/office/powerpoint/2010/main" val="2763974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8.xml"/><Relationship Id="rId18" Type="http://schemas.openxmlformats.org/officeDocument/2006/relationships/slide" Target="slide11.xml"/><Relationship Id="rId3" Type="http://schemas.openxmlformats.org/officeDocument/2006/relationships/slide" Target="slide13.xml"/><Relationship Id="rId21" Type="http://schemas.openxmlformats.org/officeDocument/2006/relationships/slide" Target="slide22.xml"/><Relationship Id="rId7" Type="http://schemas.openxmlformats.org/officeDocument/2006/relationships/slide" Target="slide15.xml"/><Relationship Id="rId12" Type="http://schemas.openxmlformats.org/officeDocument/2006/relationships/slide" Target="slide8.xml"/><Relationship Id="rId17" Type="http://schemas.openxmlformats.org/officeDocument/2006/relationships/slide" Target="slide20.xml"/><Relationship Id="rId2" Type="http://schemas.openxmlformats.org/officeDocument/2006/relationships/slide" Target="slide3.xml"/><Relationship Id="rId16" Type="http://schemas.openxmlformats.org/officeDocument/2006/relationships/slide" Target="slide10.xml"/><Relationship Id="rId20" Type="http://schemas.openxmlformats.org/officeDocument/2006/relationships/slide" Target="slide12.xml"/><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17.xml"/><Relationship Id="rId5" Type="http://schemas.openxmlformats.org/officeDocument/2006/relationships/slide" Target="slide14.xml"/><Relationship Id="rId15" Type="http://schemas.openxmlformats.org/officeDocument/2006/relationships/slide" Target="slide19.xml"/><Relationship Id="rId10" Type="http://schemas.openxmlformats.org/officeDocument/2006/relationships/slide" Target="slide7.xml"/><Relationship Id="rId19" Type="http://schemas.openxmlformats.org/officeDocument/2006/relationships/slide" Target="slide21.xml"/><Relationship Id="rId4" Type="http://schemas.openxmlformats.org/officeDocument/2006/relationships/slide" Target="slide4.xml"/><Relationship Id="rId9" Type="http://schemas.openxmlformats.org/officeDocument/2006/relationships/slide" Target="slide16.xml"/><Relationship Id="rId14" Type="http://schemas.openxmlformats.org/officeDocument/2006/relationships/slide" Target="slide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kingedwardvi-lichfield.staffs.sch.uk/"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hyperlink" Target="http://www.gov.uk/career-skills-and-training" TargetMode="External"/><Relationship Id="rId5" Type="http://schemas.openxmlformats.org/officeDocument/2006/relationships/hyperlink" Target="http://www.staffs-iass.org/" TargetMode="External"/><Relationship Id="rId4" Type="http://schemas.openxmlformats.org/officeDocument/2006/relationships/hyperlink" Target="http://www.staffordshireconnects.inf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6607" y="4221088"/>
            <a:ext cx="7405833" cy="1470545"/>
          </a:xfrm>
          <a:prstGeom prst="roundRect">
            <a:avLst/>
          </a:prstGeom>
          <a:solidFill>
            <a:schemeClr val="accent5">
              <a:lumMod val="20000"/>
              <a:lumOff val="8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lvl="0" algn="ctr">
              <a:lnSpc>
                <a:spcPct val="115000"/>
              </a:lnSpc>
              <a:defRPr/>
            </a:pPr>
            <a:r>
              <a:rPr lang="en-GB" sz="3600" kern="0" dirty="0">
                <a:ln w="5715" cap="flat" cmpd="sng" algn="ctr">
                  <a:noFill/>
                  <a:prstDash val="solid"/>
                  <a:miter lim="0"/>
                </a:ln>
                <a:solidFill>
                  <a:schemeClr val="bg1"/>
                </a:solidFill>
                <a:ea typeface="Calibri"/>
                <a:cs typeface="Times New Roman"/>
              </a:rPr>
              <a:t>Special Educational Needs </a:t>
            </a:r>
            <a:r>
              <a:rPr lang="en-GB" sz="3600" kern="0" dirty="0" smtClean="0">
                <a:ln w="5715" cap="flat" cmpd="sng" algn="ctr">
                  <a:noFill/>
                  <a:prstDash val="solid"/>
                  <a:miter lim="0"/>
                </a:ln>
                <a:solidFill>
                  <a:schemeClr val="bg1"/>
                </a:solidFill>
                <a:ea typeface="Calibri"/>
                <a:cs typeface="Times New Roman"/>
              </a:rPr>
              <a:t>Information</a:t>
            </a:r>
            <a:endParaRPr lang="en-GB" sz="3600" kern="0" dirty="0">
              <a:ln w="5715" cap="flat" cmpd="sng" algn="ctr">
                <a:noFill/>
                <a:prstDash val="solid"/>
                <a:miter lim="0"/>
              </a:ln>
              <a:solidFill>
                <a:schemeClr val="bg1"/>
              </a:solidFill>
              <a:ea typeface="Calibri"/>
              <a:cs typeface="Times New Roman"/>
            </a:endParaRPr>
          </a:p>
        </p:txBody>
      </p:sp>
      <p:sp>
        <p:nvSpPr>
          <p:cNvPr id="4" name="TextBox 3"/>
          <p:cNvSpPr txBox="1"/>
          <p:nvPr/>
        </p:nvSpPr>
        <p:spPr>
          <a:xfrm>
            <a:off x="6678539" y="6237312"/>
            <a:ext cx="1997917" cy="369332"/>
          </a:xfrm>
          <a:prstGeom prst="rect">
            <a:avLst/>
          </a:prstGeom>
          <a:noFill/>
        </p:spPr>
        <p:txBody>
          <a:bodyPr wrap="square" rtlCol="0">
            <a:spAutoFit/>
          </a:bodyPr>
          <a:lstStyle/>
          <a:p>
            <a:r>
              <a:rPr lang="en-GB" dirty="0" smtClean="0">
                <a:solidFill>
                  <a:schemeClr val="bg1"/>
                </a:solidFill>
              </a:rPr>
              <a:t>Updated June 2019</a:t>
            </a:r>
            <a:endParaRPr lang="en-GB" dirty="0">
              <a:solidFill>
                <a:schemeClr val="bg1"/>
              </a:solidFill>
            </a:endParaRPr>
          </a:p>
        </p:txBody>
      </p:sp>
      <p:pic>
        <p:nvPicPr>
          <p:cNvPr id="5" name="Picture 4"/>
          <p:cNvPicPr>
            <a:picLocks noChangeAspect="1"/>
          </p:cNvPicPr>
          <p:nvPr/>
        </p:nvPicPr>
        <p:blipFill>
          <a:blip r:embed="rId2"/>
          <a:stretch>
            <a:fillRect/>
          </a:stretch>
        </p:blipFill>
        <p:spPr>
          <a:xfrm>
            <a:off x="3491880" y="1196752"/>
            <a:ext cx="2736304" cy="2736304"/>
          </a:xfrm>
          <a:prstGeom prst="rect">
            <a:avLst/>
          </a:prstGeom>
        </p:spPr>
      </p:pic>
    </p:spTree>
    <p:extLst>
      <p:ext uri="{BB962C8B-B14F-4D97-AF65-F5344CB8AC3E}">
        <p14:creationId xmlns:p14="http://schemas.microsoft.com/office/powerpoint/2010/main" val="1194416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1295008"/>
            <a:ext cx="7704000" cy="4896000"/>
          </a:xfrm>
          <a:prstGeom prst="roundRect">
            <a:avLst>
              <a:gd name="adj" fmla="val 24757"/>
            </a:avLst>
          </a:prstGeom>
          <a:solidFill>
            <a:schemeClr val="accent5">
              <a:lumMod val="60000"/>
              <a:lumOff val="40000"/>
            </a:schemeClr>
          </a:solidFill>
          <a:ln>
            <a:solidFill>
              <a:schemeClr val="bg1"/>
            </a:solidFill>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en-GB" sz="2000" b="1" dirty="0" smtClean="0">
              <a:solidFill>
                <a:schemeClr val="bg1"/>
              </a:solidFill>
              <a:effectLst/>
              <a:ea typeface="Calibri"/>
              <a:cs typeface="Times New Roman"/>
            </a:endParaRPr>
          </a:p>
          <a:p>
            <a:pPr marL="457200">
              <a:lnSpc>
                <a:spcPct val="115000"/>
              </a:lnSpc>
              <a:spcAft>
                <a:spcPts val="0"/>
              </a:spcAft>
            </a:pPr>
            <a:r>
              <a:rPr lang="en-GB" sz="1200" b="1" dirty="0">
                <a:solidFill>
                  <a:schemeClr val="bg1"/>
                </a:solidFill>
                <a:effectLst/>
                <a:ea typeface="Calibri"/>
                <a:cs typeface="Times New Roman"/>
              </a:rPr>
              <a:t> </a:t>
            </a:r>
            <a:endParaRPr lang="en-GB" sz="1100" dirty="0">
              <a:solidFill>
                <a:schemeClr val="bg1"/>
              </a:solidFill>
              <a:effectLst/>
              <a:ea typeface="Calibri"/>
              <a:cs typeface="Times New Roman"/>
            </a:endParaRPr>
          </a:p>
          <a:p>
            <a:pPr>
              <a:lnSpc>
                <a:spcPct val="115000"/>
              </a:lnSpc>
              <a:spcAft>
                <a:spcPts val="0"/>
              </a:spcAft>
            </a:pPr>
            <a:r>
              <a:rPr lang="en-GB" sz="1200" dirty="0">
                <a:solidFill>
                  <a:schemeClr val="bg1"/>
                </a:solidFill>
                <a:effectLst/>
                <a:ea typeface="Calibri"/>
                <a:cs typeface="Times New Roman"/>
              </a:rPr>
              <a:t> </a:t>
            </a:r>
            <a:endParaRPr lang="en-GB" sz="1100" dirty="0">
              <a:solidFill>
                <a:schemeClr val="bg1"/>
              </a:solidFill>
              <a:effectLst/>
              <a:ea typeface="Calibri"/>
              <a:cs typeface="Times New Roman"/>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8. How will my child be involved in planning for his or her education?</a:t>
            </a:r>
            <a:endParaRPr lang="en-GB" sz="2800" dirty="0">
              <a:solidFill>
                <a:schemeClr val="bg1"/>
              </a:solidFill>
            </a:endParaRPr>
          </a:p>
        </p:txBody>
      </p:sp>
      <p:sp>
        <p:nvSpPr>
          <p:cNvPr id="3" name="TextBox 2"/>
          <p:cNvSpPr txBox="1"/>
          <p:nvPr/>
        </p:nvSpPr>
        <p:spPr>
          <a:xfrm>
            <a:off x="863160" y="1772816"/>
            <a:ext cx="7200800" cy="3554819"/>
          </a:xfrm>
          <a:prstGeom prst="rect">
            <a:avLst/>
          </a:prstGeom>
          <a:noFill/>
          <a:ln>
            <a:noFill/>
          </a:ln>
        </p:spPr>
        <p:txBody>
          <a:bodyPr wrap="square" rtlCol="0">
            <a:spAutoFit/>
          </a:bodyPr>
          <a:lstStyle/>
          <a:p>
            <a:pPr marL="285750" indent="-285750">
              <a:lnSpc>
                <a:spcPct val="150000"/>
              </a:lnSpc>
              <a:buFont typeface="Arial" panose="020B0604020202020204" pitchFamily="34" charset="0"/>
              <a:buChar char="•"/>
            </a:pPr>
            <a:r>
              <a:rPr lang="en-GB" sz="1500" b="1" dirty="0" smtClean="0">
                <a:solidFill>
                  <a:schemeClr val="bg1"/>
                </a:solidFill>
                <a:latin typeface="Calibri" pitchFamily="34" charset="0"/>
                <a:cs typeface="Calibri" pitchFamily="34" charset="0"/>
              </a:rPr>
              <a:t>All students are expected to take responsibility for their learning.</a:t>
            </a:r>
          </a:p>
          <a:p>
            <a:pPr marL="285750" indent="-285750">
              <a:lnSpc>
                <a:spcPct val="150000"/>
              </a:lnSpc>
              <a:buFont typeface="Arial" panose="020B0604020202020204" pitchFamily="34" charset="0"/>
              <a:buChar char="•"/>
            </a:pPr>
            <a:r>
              <a:rPr lang="en-GB" sz="1500" b="1" dirty="0" smtClean="0">
                <a:solidFill>
                  <a:schemeClr val="bg1"/>
                </a:solidFill>
                <a:latin typeface="Calibri" pitchFamily="34" charset="0"/>
                <a:cs typeface="Calibri" pitchFamily="34" charset="0"/>
              </a:rPr>
              <a:t>Students are encouraged to talk to their form or subject teachers, teaching assistant , Achievement Leader, </a:t>
            </a:r>
            <a:r>
              <a:rPr lang="en-GB" sz="1500" b="1" dirty="0" err="1" smtClean="0">
                <a:solidFill>
                  <a:schemeClr val="bg1"/>
                </a:solidFill>
                <a:latin typeface="Calibri" pitchFamily="34" charset="0"/>
                <a:cs typeface="Calibri" pitchFamily="34" charset="0"/>
              </a:rPr>
              <a:t>SENCo</a:t>
            </a:r>
            <a:r>
              <a:rPr lang="en-GB" sz="1500" b="1" dirty="0" smtClean="0">
                <a:solidFill>
                  <a:schemeClr val="bg1"/>
                </a:solidFill>
                <a:latin typeface="Calibri" pitchFamily="34" charset="0"/>
                <a:cs typeface="Calibri" pitchFamily="34" charset="0"/>
              </a:rPr>
              <a:t> or any other member of staff  with whom they feel comfortable when they have a problem or need advice.</a:t>
            </a:r>
          </a:p>
          <a:p>
            <a:pPr marL="285750" indent="-285750">
              <a:lnSpc>
                <a:spcPct val="150000"/>
              </a:lnSpc>
              <a:buFont typeface="Arial" panose="020B0604020202020204" pitchFamily="34" charset="0"/>
              <a:buChar char="•"/>
            </a:pPr>
            <a:r>
              <a:rPr lang="en-GB" sz="1500" b="1" dirty="0" smtClean="0">
                <a:solidFill>
                  <a:schemeClr val="bg1"/>
                </a:solidFill>
                <a:latin typeface="Calibri" pitchFamily="34" charset="0"/>
                <a:cs typeface="Calibri" pitchFamily="34" charset="0"/>
              </a:rPr>
              <a:t>Students are given support and advice before making informed decisions about their options at the end of Year 9.</a:t>
            </a:r>
          </a:p>
          <a:p>
            <a:pPr marL="285750" lvl="0" indent="-285750">
              <a:lnSpc>
                <a:spcPct val="150000"/>
              </a:lnSpc>
              <a:buFont typeface="Arial" panose="020B0604020202020204" pitchFamily="34" charset="0"/>
              <a:buChar char="•"/>
            </a:pPr>
            <a:r>
              <a:rPr lang="en-GB" sz="1500" b="1" dirty="0" smtClean="0">
                <a:solidFill>
                  <a:prstClr val="black"/>
                </a:solidFill>
                <a:latin typeface="Calibri" pitchFamily="34" charset="0"/>
                <a:cs typeface="Calibri" pitchFamily="34" charset="0"/>
              </a:rPr>
              <a:t>The </a:t>
            </a:r>
            <a:r>
              <a:rPr lang="en-GB" sz="1500" b="1" dirty="0">
                <a:solidFill>
                  <a:prstClr val="black"/>
                </a:solidFill>
                <a:latin typeface="Calibri" pitchFamily="34" charset="0"/>
                <a:cs typeface="Calibri" pitchFamily="34" charset="0"/>
              </a:rPr>
              <a:t>student takes the central role in the drawing up of the Student </a:t>
            </a:r>
            <a:r>
              <a:rPr lang="en-GB" sz="1500" b="1" dirty="0" smtClean="0">
                <a:solidFill>
                  <a:prstClr val="black"/>
                </a:solidFill>
                <a:latin typeface="Calibri" pitchFamily="34" charset="0"/>
                <a:cs typeface="Calibri" pitchFamily="34" charset="0"/>
              </a:rPr>
              <a:t>Profile and is encouraged to lead the d</a:t>
            </a:r>
            <a:r>
              <a:rPr lang="en-GB" sz="1500" b="1" dirty="0" smtClean="0">
                <a:solidFill>
                  <a:schemeClr val="bg1"/>
                </a:solidFill>
                <a:latin typeface="Calibri" pitchFamily="34" charset="0"/>
                <a:cs typeface="Calibri" pitchFamily="34" charset="0"/>
              </a:rPr>
              <a:t>iscussions about how their learning could be improved, i.e. what is needed to help them to achieve their targets.</a:t>
            </a:r>
          </a:p>
          <a:p>
            <a:pPr marL="285750" indent="-285750">
              <a:lnSpc>
                <a:spcPct val="150000"/>
              </a:lnSpc>
              <a:buFont typeface="Arial" panose="020B0604020202020204" pitchFamily="34" charset="0"/>
              <a:buChar char="•"/>
            </a:pPr>
            <a:r>
              <a:rPr lang="en-GB" sz="1500" b="1" dirty="0" smtClean="0">
                <a:solidFill>
                  <a:schemeClr val="bg1"/>
                </a:solidFill>
                <a:latin typeface="Calibri" pitchFamily="34" charset="0"/>
                <a:cs typeface="Calibri" pitchFamily="34" charset="0"/>
              </a:rPr>
              <a:t>Education and Health Care Plan Review meetings are ‘pupil-centred’.</a:t>
            </a:r>
            <a:endParaRPr lang="en-GB" sz="1500" b="1" dirty="0">
              <a:solidFill>
                <a:schemeClr val="bg1"/>
              </a:solidFill>
              <a:latin typeface="Calibri" pitchFamily="34" charset="0"/>
              <a:cs typeface="Calibri" pitchFamily="34" charset="0"/>
            </a:endParaRPr>
          </a:p>
        </p:txBody>
      </p:sp>
      <p:sp>
        <p:nvSpPr>
          <p:cNvPr id="7" name="Action Button: Home 6">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925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1484784"/>
            <a:ext cx="817248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a:lnSpc>
                <a:spcPct val="115000"/>
              </a:lnSpc>
              <a:spcAft>
                <a:spcPts val="600"/>
              </a:spcAft>
              <a:defRPr/>
            </a:pPr>
            <a:endParaRPr lang="en-GB" sz="1400" b="1" u="sng" kern="0" dirty="0" smtClean="0">
              <a:solidFill>
                <a:schemeClr val="bg1"/>
              </a:solidFill>
              <a:latin typeface="Calibri" pitchFamily="34" charset="0"/>
              <a:ea typeface="Calibri"/>
              <a:cs typeface="Calibri" pitchFamily="34" charset="0"/>
            </a:endParaRPr>
          </a:p>
          <a:p>
            <a:pPr lvl="0">
              <a:lnSpc>
                <a:spcPct val="115000"/>
              </a:lnSpc>
              <a:spcAft>
                <a:spcPts val="600"/>
              </a:spcAft>
              <a:defRPr/>
            </a:pPr>
            <a:r>
              <a:rPr lang="en-GB" sz="1400" b="1" u="sng" kern="0" dirty="0" smtClean="0">
                <a:solidFill>
                  <a:schemeClr val="bg1"/>
                </a:solidFill>
                <a:latin typeface="Calibri" pitchFamily="34" charset="0"/>
                <a:ea typeface="Calibri"/>
                <a:cs typeface="Calibri" pitchFamily="34" charset="0"/>
              </a:rPr>
              <a:t>Primary </a:t>
            </a:r>
            <a:r>
              <a:rPr lang="en-GB" sz="1400" b="1" u="sng" kern="0" dirty="0">
                <a:solidFill>
                  <a:schemeClr val="bg1"/>
                </a:solidFill>
                <a:latin typeface="Calibri" pitchFamily="34" charset="0"/>
                <a:ea typeface="Calibri"/>
                <a:cs typeface="Calibri" pitchFamily="34" charset="0"/>
              </a:rPr>
              <a:t>T</a:t>
            </a:r>
            <a:r>
              <a:rPr lang="en-GB" sz="1400" b="1" u="sng" kern="0" dirty="0" smtClean="0">
                <a:solidFill>
                  <a:schemeClr val="bg1"/>
                </a:solidFill>
                <a:latin typeface="Calibri" pitchFamily="34" charset="0"/>
                <a:ea typeface="Calibri"/>
                <a:cs typeface="Calibri" pitchFamily="34" charset="0"/>
              </a:rPr>
              <a:t>ransition</a:t>
            </a:r>
            <a:endParaRPr lang="en-GB" sz="1400" b="1" u="sng"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Strong links with primary schools. Transfer of information begins May Y6.</a:t>
            </a:r>
            <a:endParaRPr lang="en-GB" sz="1400" b="1"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a:solidFill>
                  <a:schemeClr val="bg1"/>
                </a:solidFill>
                <a:latin typeface="Calibri" pitchFamily="34" charset="0"/>
                <a:ea typeface="Calibri"/>
                <a:cs typeface="Calibri" pitchFamily="34" charset="0"/>
              </a:rPr>
              <a:t>Primary transition meetings </a:t>
            </a:r>
            <a:r>
              <a:rPr lang="en-GB" sz="1400" b="1" kern="0" dirty="0" smtClean="0">
                <a:solidFill>
                  <a:schemeClr val="bg1"/>
                </a:solidFill>
                <a:latin typeface="Calibri" pitchFamily="34" charset="0"/>
                <a:ea typeface="Calibri"/>
                <a:cs typeface="Calibri" pitchFamily="34" charset="0"/>
              </a:rPr>
              <a:t>may take place with </a:t>
            </a:r>
            <a:r>
              <a:rPr lang="en-GB" sz="1400" b="1" kern="0" dirty="0">
                <a:solidFill>
                  <a:schemeClr val="bg1"/>
                </a:solidFill>
                <a:latin typeface="Calibri" pitchFamily="34" charset="0"/>
                <a:ea typeface="Calibri"/>
                <a:cs typeface="Calibri" pitchFamily="34" charset="0"/>
              </a:rPr>
              <a:t>Y6 </a:t>
            </a:r>
            <a:r>
              <a:rPr lang="en-GB" sz="1400" b="1" kern="0" dirty="0" smtClean="0">
                <a:solidFill>
                  <a:schemeClr val="bg1"/>
                </a:solidFill>
                <a:latin typeface="Calibri" pitchFamily="34" charset="0"/>
                <a:ea typeface="Calibri"/>
                <a:cs typeface="Calibri" pitchFamily="34" charset="0"/>
              </a:rPr>
              <a:t>teachers, Achievement Leader </a:t>
            </a:r>
            <a:r>
              <a:rPr lang="en-GB" sz="1400" b="1" kern="0" dirty="0">
                <a:solidFill>
                  <a:schemeClr val="bg1"/>
                </a:solidFill>
                <a:latin typeface="Calibri" pitchFamily="34" charset="0"/>
                <a:ea typeface="Calibri"/>
                <a:cs typeface="Calibri" pitchFamily="34" charset="0"/>
              </a:rPr>
              <a:t>and/or SENCO</a:t>
            </a: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Extra transition sessions are provided for SEN students and their parents, over and above the LA Transition Days for all students.</a:t>
            </a: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The SENCO may be invited to attend Y6 Annual Review or other meetings for identified students planning to attend this school.</a:t>
            </a:r>
            <a:endParaRPr lang="en-GB" sz="1400" b="1"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a:solidFill>
                  <a:schemeClr val="bg1"/>
                </a:solidFill>
                <a:latin typeface="Calibri" pitchFamily="34" charset="0"/>
                <a:ea typeface="Calibri"/>
                <a:cs typeface="Calibri" pitchFamily="34" charset="0"/>
              </a:rPr>
              <a:t>Y7 </a:t>
            </a:r>
            <a:r>
              <a:rPr lang="en-GB" sz="1400" b="1" kern="0" dirty="0" smtClean="0">
                <a:solidFill>
                  <a:schemeClr val="bg1"/>
                </a:solidFill>
                <a:latin typeface="Calibri" pitchFamily="34" charset="0"/>
                <a:ea typeface="Calibri"/>
                <a:cs typeface="Calibri" pitchFamily="34" charset="0"/>
              </a:rPr>
              <a:t>Settling-in Evening</a:t>
            </a:r>
            <a:r>
              <a:rPr lang="en-GB" sz="1400" b="1" kern="0" dirty="0">
                <a:solidFill>
                  <a:schemeClr val="bg1"/>
                </a:solidFill>
                <a:latin typeface="Calibri" pitchFamily="34" charset="0"/>
                <a:ea typeface="Calibri"/>
                <a:cs typeface="Calibri" pitchFamily="34" charset="0"/>
              </a:rPr>
              <a:t> </a:t>
            </a:r>
            <a:r>
              <a:rPr lang="en-GB" sz="1400" b="1" kern="0" dirty="0" smtClean="0">
                <a:solidFill>
                  <a:schemeClr val="bg1"/>
                </a:solidFill>
                <a:latin typeface="Calibri" pitchFamily="34" charset="0"/>
                <a:ea typeface="Calibri"/>
                <a:cs typeface="Calibri" pitchFamily="34" charset="0"/>
              </a:rPr>
              <a:t>to ensure transition is going smoothly.</a:t>
            </a:r>
            <a:endParaRPr lang="en-GB" sz="1400" b="1" kern="0" dirty="0">
              <a:solidFill>
                <a:schemeClr val="bg1"/>
              </a:solidFill>
              <a:latin typeface="Calibri" pitchFamily="34" charset="0"/>
              <a:ea typeface="Calibri"/>
              <a:cs typeface="Calibri" pitchFamily="34" charset="0"/>
            </a:endParaRPr>
          </a:p>
          <a:p>
            <a:pPr lvl="0">
              <a:lnSpc>
                <a:spcPct val="115000"/>
              </a:lnSpc>
              <a:spcAft>
                <a:spcPts val="600"/>
              </a:spcAft>
              <a:defRPr/>
            </a:pPr>
            <a:r>
              <a:rPr lang="en-GB" sz="1400" b="1" u="sng" kern="0" dirty="0">
                <a:solidFill>
                  <a:schemeClr val="bg1"/>
                </a:solidFill>
                <a:latin typeface="Calibri" pitchFamily="34" charset="0"/>
                <a:ea typeface="Calibri"/>
                <a:cs typeface="Calibri" pitchFamily="34" charset="0"/>
              </a:rPr>
              <a:t>Post-16 </a:t>
            </a:r>
            <a:r>
              <a:rPr lang="en-GB" sz="1400" b="1" u="sng" kern="0" dirty="0" smtClean="0">
                <a:solidFill>
                  <a:schemeClr val="bg1"/>
                </a:solidFill>
                <a:latin typeface="Calibri" pitchFamily="34" charset="0"/>
                <a:ea typeface="Calibri"/>
                <a:cs typeface="Calibri" pitchFamily="34" charset="0"/>
              </a:rPr>
              <a:t> and Post-18 Transition</a:t>
            </a:r>
            <a:endParaRPr lang="en-GB" sz="1400" b="1" u="sng"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Careers Advice from Y9 onwards.</a:t>
            </a: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Careers </a:t>
            </a:r>
            <a:r>
              <a:rPr lang="en-GB" sz="1400" b="1" kern="0" dirty="0">
                <a:solidFill>
                  <a:schemeClr val="bg1"/>
                </a:solidFill>
                <a:latin typeface="Calibri" pitchFamily="34" charset="0"/>
                <a:ea typeface="Calibri"/>
                <a:cs typeface="Calibri" pitchFamily="34" charset="0"/>
              </a:rPr>
              <a:t>education </a:t>
            </a:r>
            <a:r>
              <a:rPr lang="en-GB" sz="1400" b="1" kern="0" dirty="0" smtClean="0">
                <a:solidFill>
                  <a:schemeClr val="bg1"/>
                </a:solidFill>
                <a:latin typeface="Calibri" pitchFamily="34" charset="0"/>
                <a:ea typeface="Calibri"/>
                <a:cs typeface="Calibri" pitchFamily="34" charset="0"/>
              </a:rPr>
              <a:t>in the curriculum, </a:t>
            </a:r>
            <a:r>
              <a:rPr lang="en-GB" sz="1400" b="1" kern="0" dirty="0">
                <a:solidFill>
                  <a:schemeClr val="bg1"/>
                </a:solidFill>
                <a:latin typeface="Calibri" pitchFamily="34" charset="0"/>
                <a:ea typeface="Calibri"/>
                <a:cs typeface="Calibri" pitchFamily="34" charset="0"/>
              </a:rPr>
              <a:t>including information about post-16 </a:t>
            </a:r>
            <a:r>
              <a:rPr lang="en-GB" sz="1400" b="1" kern="0" dirty="0" smtClean="0">
                <a:solidFill>
                  <a:schemeClr val="bg1"/>
                </a:solidFill>
                <a:latin typeface="Calibri" pitchFamily="34" charset="0"/>
                <a:ea typeface="Calibri"/>
                <a:cs typeface="Calibri" pitchFamily="34" charset="0"/>
              </a:rPr>
              <a:t>and Post-18 options</a:t>
            </a:r>
            <a:endParaRPr lang="en-GB" sz="1400" b="1"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Information provided regarding Post-16 and Post -18 alternative provision.</a:t>
            </a:r>
            <a:endParaRPr lang="en-GB" sz="1400" b="1" kern="0" dirty="0">
              <a:solidFill>
                <a:schemeClr val="bg1"/>
              </a:solidFill>
              <a:latin typeface="Calibri" pitchFamily="34" charset="0"/>
              <a:ea typeface="Calibri"/>
              <a:cs typeface="Calibri" pitchFamily="34" charset="0"/>
            </a:endParaRPr>
          </a:p>
          <a:p>
            <a:pPr marL="285750" lvl="0" indent="-285750">
              <a:lnSpc>
                <a:spcPct val="115000"/>
              </a:lnSpc>
              <a:buFont typeface="Arial" panose="020B0604020202020204" pitchFamily="34" charset="0"/>
              <a:buChar char="•"/>
              <a:defRPr/>
            </a:pPr>
            <a:r>
              <a:rPr lang="en-GB" sz="1400" b="1" kern="0" dirty="0">
                <a:solidFill>
                  <a:schemeClr val="bg1"/>
                </a:solidFill>
                <a:latin typeface="Calibri" pitchFamily="34" charset="0"/>
                <a:ea typeface="Calibri"/>
                <a:cs typeface="Calibri" pitchFamily="34" charset="0"/>
              </a:rPr>
              <a:t>Transition </a:t>
            </a:r>
            <a:r>
              <a:rPr lang="en-GB" sz="1400" b="1" kern="0" dirty="0" smtClean="0">
                <a:solidFill>
                  <a:schemeClr val="bg1"/>
                </a:solidFill>
                <a:latin typeface="Calibri" pitchFamily="34" charset="0"/>
                <a:ea typeface="Calibri"/>
                <a:cs typeface="Calibri" pitchFamily="34" charset="0"/>
              </a:rPr>
              <a:t>meetings are arranged and relevant information is shared </a:t>
            </a:r>
            <a:r>
              <a:rPr lang="en-GB" sz="1400" b="1" kern="0" dirty="0">
                <a:solidFill>
                  <a:schemeClr val="bg1"/>
                </a:solidFill>
                <a:latin typeface="Calibri" pitchFamily="34" charset="0"/>
                <a:ea typeface="Calibri"/>
                <a:cs typeface="Calibri" pitchFamily="34" charset="0"/>
              </a:rPr>
              <a:t>with support staff at </a:t>
            </a:r>
            <a:r>
              <a:rPr lang="en-GB" sz="1400" b="1" kern="0" dirty="0" smtClean="0">
                <a:solidFill>
                  <a:schemeClr val="bg1"/>
                </a:solidFill>
                <a:latin typeface="Calibri" pitchFamily="34" charset="0"/>
                <a:ea typeface="Calibri"/>
                <a:cs typeface="Calibri" pitchFamily="34" charset="0"/>
              </a:rPr>
              <a:t>the college or training provider.</a:t>
            </a:r>
          </a:p>
          <a:p>
            <a:pPr marL="285750" lvl="0" indent="-285750">
              <a:lnSpc>
                <a:spcPct val="115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Future Planning as part of Annual Review/EHCP  and Student Profile review meetings.</a:t>
            </a:r>
            <a:endParaRPr lang="en-GB" sz="1400"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9. How </a:t>
            </a:r>
            <a:r>
              <a:rPr lang="en-GB" sz="2800" b="1" dirty="0">
                <a:solidFill>
                  <a:schemeClr val="bg1"/>
                </a:solidFill>
                <a:latin typeface="Century Gothic"/>
                <a:ea typeface="Calibri"/>
                <a:cs typeface="Times New Roman"/>
              </a:rPr>
              <a:t>will you support my child in starting school and moving on?</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28711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576"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We provide high quality teaching as the starting point of good SEN teaching and support.</a:t>
            </a: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The effective identification of a student’s needs and communication of those needs via the Student profile informs staff of the differentiation required  so that teaching staff can make reasonable adjustments.</a:t>
            </a: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We can offer before-school support in literacy and mathematics.</a:t>
            </a:r>
            <a:endParaRPr lang="en-GB" sz="1400" b="1" kern="0" dirty="0">
              <a:solidFill>
                <a:schemeClr val="bg1"/>
              </a:solidFill>
              <a:ea typeface="Calibri"/>
              <a:cs typeface="Times New Roman"/>
            </a:endParaRP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There is additional </a:t>
            </a:r>
            <a:r>
              <a:rPr lang="en-GB" sz="1400" b="1" kern="0" dirty="0">
                <a:solidFill>
                  <a:schemeClr val="bg1"/>
                </a:solidFill>
                <a:ea typeface="Calibri"/>
                <a:cs typeface="Calibri" pitchFamily="34" charset="0"/>
              </a:rPr>
              <a:t>in-class</a:t>
            </a:r>
            <a:r>
              <a:rPr lang="en-GB" sz="1400" b="1" kern="0" dirty="0">
                <a:solidFill>
                  <a:schemeClr val="bg1"/>
                </a:solidFill>
                <a:ea typeface="Calibri"/>
                <a:cs typeface="Times New Roman"/>
              </a:rPr>
              <a:t> </a:t>
            </a:r>
            <a:r>
              <a:rPr lang="en-GB" sz="1400" b="1" kern="0" dirty="0" smtClean="0">
                <a:solidFill>
                  <a:schemeClr val="bg1"/>
                </a:solidFill>
                <a:ea typeface="Calibri"/>
                <a:cs typeface="Times New Roman"/>
              </a:rPr>
              <a:t>support (Learning Support Assistants) </a:t>
            </a:r>
            <a:r>
              <a:rPr lang="en-GB" sz="1400" b="1" kern="0" dirty="0">
                <a:solidFill>
                  <a:schemeClr val="bg1"/>
                </a:solidFill>
                <a:ea typeface="Calibri"/>
                <a:cs typeface="Times New Roman"/>
              </a:rPr>
              <a:t>in </a:t>
            </a:r>
            <a:r>
              <a:rPr lang="en-GB" sz="1400" b="1" kern="0" dirty="0" smtClean="0">
                <a:solidFill>
                  <a:schemeClr val="bg1"/>
                </a:solidFill>
                <a:ea typeface="Calibri"/>
                <a:cs typeface="Times New Roman"/>
              </a:rPr>
              <a:t>lessons where the need is identified.</a:t>
            </a:r>
            <a:endParaRPr lang="en-GB" sz="1400" b="1" kern="0" dirty="0">
              <a:solidFill>
                <a:schemeClr val="bg1"/>
              </a:solidFill>
              <a:ea typeface="Calibri"/>
              <a:cs typeface="Times New Roman"/>
            </a:endParaRP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Subject-specific </a:t>
            </a:r>
            <a:r>
              <a:rPr lang="en-GB" sz="1400" b="1" kern="0" dirty="0">
                <a:solidFill>
                  <a:schemeClr val="bg1"/>
                </a:solidFill>
                <a:ea typeface="Calibri"/>
                <a:cs typeface="Times New Roman"/>
              </a:rPr>
              <a:t>intervention </a:t>
            </a:r>
            <a:r>
              <a:rPr lang="en-GB" sz="1400" b="1" kern="0" dirty="0" smtClean="0">
                <a:solidFill>
                  <a:schemeClr val="bg1"/>
                </a:solidFill>
                <a:ea typeface="Calibri"/>
                <a:cs typeface="Times New Roman"/>
              </a:rPr>
              <a:t>sessions are provided by teaching staff at specific times throughout the year.</a:t>
            </a:r>
            <a:endParaRPr lang="en-GB" sz="1400" b="1" kern="0" dirty="0">
              <a:solidFill>
                <a:schemeClr val="bg1"/>
              </a:solidFill>
              <a:ea typeface="Calibri"/>
              <a:cs typeface="Times New Roman"/>
            </a:endParaRP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Specialist </a:t>
            </a:r>
            <a:r>
              <a:rPr lang="en-GB" sz="1400" b="1" kern="0" dirty="0">
                <a:solidFill>
                  <a:schemeClr val="bg1"/>
                </a:solidFill>
                <a:ea typeface="Calibri"/>
                <a:cs typeface="Times New Roman"/>
              </a:rPr>
              <a:t>equipment </a:t>
            </a:r>
            <a:r>
              <a:rPr lang="en-GB" sz="1400" b="1" kern="0" dirty="0" smtClean="0">
                <a:solidFill>
                  <a:schemeClr val="bg1"/>
                </a:solidFill>
                <a:ea typeface="Calibri"/>
                <a:cs typeface="Times New Roman"/>
              </a:rPr>
              <a:t>may be provided </a:t>
            </a:r>
            <a:r>
              <a:rPr lang="en-GB" sz="1400" b="1" kern="0" dirty="0">
                <a:solidFill>
                  <a:schemeClr val="bg1"/>
                </a:solidFill>
                <a:ea typeface="Calibri"/>
                <a:cs typeface="Times New Roman"/>
              </a:rPr>
              <a:t>for </a:t>
            </a:r>
            <a:r>
              <a:rPr lang="en-GB" sz="1400" b="1" kern="0" dirty="0" smtClean="0">
                <a:solidFill>
                  <a:schemeClr val="bg1"/>
                </a:solidFill>
                <a:ea typeface="Calibri"/>
                <a:cs typeface="Times New Roman"/>
              </a:rPr>
              <a:t>students, where necessary.</a:t>
            </a:r>
            <a:endParaRPr lang="en-GB" sz="1400" b="1" kern="0" dirty="0">
              <a:solidFill>
                <a:schemeClr val="bg1"/>
              </a:solidFill>
              <a:ea typeface="Calibri"/>
              <a:cs typeface="Times New Roman"/>
            </a:endParaRP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Examination Access Arrangements are applied for where there is a history of need and sufficient evidence to support an application.</a:t>
            </a:r>
            <a:endParaRPr lang="en-GB" sz="1400" b="1" kern="0" dirty="0">
              <a:solidFill>
                <a:schemeClr val="bg1"/>
              </a:solidFill>
              <a:ea typeface="Calibri"/>
              <a:cs typeface="Times New Roman"/>
            </a:endParaRPr>
          </a:p>
          <a:p>
            <a:pPr marL="342900" lvl="0" indent="-342900">
              <a:lnSpc>
                <a:spcPct val="150000"/>
              </a:lnSpc>
              <a:buFont typeface="Arial" panose="020B0604020202020204" pitchFamily="34" charset="0"/>
              <a:buChar char="•"/>
              <a:defRPr/>
            </a:pPr>
            <a:r>
              <a:rPr lang="en-GB" sz="1400" b="1" kern="0" dirty="0" smtClean="0">
                <a:solidFill>
                  <a:schemeClr val="bg1"/>
                </a:solidFill>
                <a:ea typeface="Calibri"/>
                <a:cs typeface="Times New Roman"/>
              </a:rPr>
              <a:t>We run an alternative/adapted curriculum where need is identified.</a:t>
            </a:r>
            <a:endParaRPr lang="en-GB" sz="1400" b="1" kern="0" dirty="0">
              <a:solidFill>
                <a:schemeClr val="bg1"/>
              </a:solidFill>
              <a:ea typeface="Calibri"/>
              <a:cs typeface="Times New Roman"/>
            </a:endParaRPr>
          </a:p>
        </p:txBody>
      </p:sp>
      <p:sp>
        <p:nvSpPr>
          <p:cNvPr id="5" name="Title 4"/>
          <p:cNvSpPr>
            <a:spLocks noGrp="1"/>
          </p:cNvSpPr>
          <p:nvPr>
            <p:ph type="title"/>
          </p:nvPr>
        </p:nvSpPr>
        <p:spPr/>
        <p:txBody>
          <a:bodyPr>
            <a:normAutofit/>
          </a:bodyPr>
          <a:lstStyle/>
          <a:p>
            <a:r>
              <a:rPr lang="en-GB" sz="2800" b="1" dirty="0" smtClean="0">
                <a:solidFill>
                  <a:schemeClr val="bg1"/>
                </a:solidFill>
                <a:latin typeface="Century Gothic"/>
                <a:ea typeface="Calibri"/>
                <a:cs typeface="Times New Roman"/>
              </a:rPr>
              <a:t>10. How </a:t>
            </a:r>
            <a:r>
              <a:rPr lang="en-GB" sz="2800" b="1" dirty="0">
                <a:solidFill>
                  <a:schemeClr val="bg1"/>
                </a:solidFill>
                <a:latin typeface="Century Gothic"/>
                <a:ea typeface="Calibri"/>
                <a:cs typeface="Times New Roman"/>
              </a:rPr>
              <a:t>will you match the curriculum to my child’s needs?</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23317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576"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We track student progress, listen students’ and parents’ views and use this information together with the judgements of other professionals where appropriate to create a picture of need and allocate support accordingly.</a:t>
            </a:r>
          </a:p>
          <a:p>
            <a:pPr marL="285750" lvl="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We ASSESS, PLAN, DO and REVIEW the support and interventions we offer to ensure that they are appropriate and adequate for the student.</a:t>
            </a:r>
          </a:p>
          <a:p>
            <a:pPr marL="285750" indent="-285750">
              <a:lnSpc>
                <a:spcPct val="150000"/>
              </a:lnSpc>
              <a:buFont typeface="Arial" panose="020B0604020202020204" pitchFamily="34" charset="0"/>
              <a:buChar char="•"/>
              <a:defRPr/>
            </a:pPr>
            <a:r>
              <a:rPr lang="en-GB" sz="1500" b="1" kern="0" dirty="0">
                <a:solidFill>
                  <a:schemeClr val="bg1"/>
                </a:solidFill>
                <a:latin typeface="Calibri" pitchFamily="34" charset="0"/>
                <a:ea typeface="Calibri"/>
                <a:cs typeface="Calibri" pitchFamily="34" charset="0"/>
              </a:rPr>
              <a:t>For students with </a:t>
            </a:r>
            <a:r>
              <a:rPr lang="en-GB" sz="1500" b="1" kern="0" dirty="0" smtClean="0">
                <a:solidFill>
                  <a:schemeClr val="bg1"/>
                </a:solidFill>
                <a:latin typeface="Calibri" pitchFamily="34" charset="0"/>
                <a:ea typeface="Calibri"/>
                <a:cs typeface="Calibri" pitchFamily="34" charset="0"/>
              </a:rPr>
              <a:t>an Education </a:t>
            </a:r>
            <a:r>
              <a:rPr lang="en-GB" sz="1500" b="1" kern="0" dirty="0">
                <a:solidFill>
                  <a:schemeClr val="bg1"/>
                </a:solidFill>
                <a:latin typeface="Calibri" pitchFamily="34" charset="0"/>
                <a:ea typeface="Calibri"/>
                <a:cs typeface="Calibri" pitchFamily="34" charset="0"/>
              </a:rPr>
              <a:t>Health and Care Plan </a:t>
            </a:r>
            <a:r>
              <a:rPr lang="en-GB" sz="1500" b="1" kern="0" dirty="0" smtClean="0">
                <a:solidFill>
                  <a:schemeClr val="bg1"/>
                </a:solidFill>
                <a:latin typeface="Calibri" pitchFamily="34" charset="0"/>
                <a:ea typeface="Calibri"/>
                <a:cs typeface="Calibri" pitchFamily="34" charset="0"/>
              </a:rPr>
              <a:t>(EHCP), </a:t>
            </a:r>
            <a:r>
              <a:rPr lang="en-GB" sz="1500" b="1" kern="0" dirty="0">
                <a:solidFill>
                  <a:schemeClr val="bg1"/>
                </a:solidFill>
                <a:latin typeface="Calibri" pitchFamily="34" charset="0"/>
                <a:ea typeface="Calibri"/>
                <a:cs typeface="Calibri" pitchFamily="34" charset="0"/>
              </a:rPr>
              <a:t>decisions are </a:t>
            </a:r>
            <a:r>
              <a:rPr lang="en-GB" sz="1500" b="1" kern="0" dirty="0" smtClean="0">
                <a:solidFill>
                  <a:schemeClr val="bg1"/>
                </a:solidFill>
                <a:latin typeface="Calibri" pitchFamily="34" charset="0"/>
                <a:ea typeface="Calibri"/>
                <a:cs typeface="Calibri" pitchFamily="34" charset="0"/>
              </a:rPr>
              <a:t>taken </a:t>
            </a:r>
            <a:r>
              <a:rPr lang="en-GB" sz="1500" b="1" kern="0" dirty="0">
                <a:solidFill>
                  <a:schemeClr val="bg1"/>
                </a:solidFill>
                <a:latin typeface="Calibri" pitchFamily="34" charset="0"/>
                <a:ea typeface="Calibri"/>
                <a:cs typeface="Calibri" pitchFamily="34" charset="0"/>
              </a:rPr>
              <a:t>by the LA, using information from the Annual Review process</a:t>
            </a:r>
            <a:r>
              <a:rPr lang="en-GB" sz="1500" b="1" kern="0" dirty="0" smtClean="0">
                <a:solidFill>
                  <a:schemeClr val="bg1"/>
                </a:solidFill>
                <a:latin typeface="Calibri" pitchFamily="34" charset="0"/>
                <a:ea typeface="Calibri"/>
                <a:cs typeface="Calibri" pitchFamily="34" charset="0"/>
              </a:rPr>
              <a:t>.</a:t>
            </a:r>
          </a:p>
          <a:p>
            <a:pPr marL="285750" lvl="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For student’s with identified SEN but without an ECHP, the decision regarding the support required will be taken by the SENCO in consultation with staff and the Senior </a:t>
            </a:r>
            <a:r>
              <a:rPr lang="en-GB" sz="1500" b="1" kern="0" dirty="0">
                <a:solidFill>
                  <a:schemeClr val="bg1"/>
                </a:solidFill>
                <a:latin typeface="Calibri" pitchFamily="34" charset="0"/>
                <a:ea typeface="Calibri"/>
                <a:cs typeface="Calibri" pitchFamily="34" charset="0"/>
              </a:rPr>
              <a:t>L</a:t>
            </a:r>
            <a:r>
              <a:rPr lang="en-GB" sz="1500" b="1" kern="0" dirty="0" smtClean="0">
                <a:solidFill>
                  <a:schemeClr val="bg1"/>
                </a:solidFill>
                <a:latin typeface="Calibri" pitchFamily="34" charset="0"/>
                <a:ea typeface="Calibri"/>
                <a:cs typeface="Calibri" pitchFamily="34" charset="0"/>
              </a:rPr>
              <a:t>eadership </a:t>
            </a:r>
            <a:r>
              <a:rPr lang="en-GB" sz="1500" b="1" kern="0" dirty="0">
                <a:solidFill>
                  <a:schemeClr val="bg1"/>
                </a:solidFill>
                <a:latin typeface="Calibri" pitchFamily="34" charset="0"/>
                <a:ea typeface="Calibri"/>
                <a:cs typeface="Calibri" pitchFamily="34" charset="0"/>
              </a:rPr>
              <a:t>T</a:t>
            </a:r>
            <a:r>
              <a:rPr lang="en-GB" sz="1500" b="1" kern="0" dirty="0" smtClean="0">
                <a:solidFill>
                  <a:schemeClr val="bg1"/>
                </a:solidFill>
                <a:latin typeface="Calibri" pitchFamily="34" charset="0"/>
                <a:ea typeface="Calibri"/>
                <a:cs typeface="Calibri" pitchFamily="34" charset="0"/>
              </a:rPr>
              <a:t>eam (SLT) during the ASSESS, PLAN</a:t>
            </a:r>
            <a:r>
              <a:rPr lang="en-GB" sz="1500" b="1" kern="0" dirty="0">
                <a:solidFill>
                  <a:schemeClr val="bg1"/>
                </a:solidFill>
                <a:latin typeface="Calibri" pitchFamily="34" charset="0"/>
                <a:ea typeface="Calibri"/>
                <a:cs typeface="Calibri" pitchFamily="34" charset="0"/>
              </a:rPr>
              <a:t>,</a:t>
            </a:r>
            <a:r>
              <a:rPr lang="en-GB" sz="1500" b="1" kern="0" dirty="0" smtClean="0">
                <a:solidFill>
                  <a:schemeClr val="bg1"/>
                </a:solidFill>
                <a:latin typeface="Calibri" pitchFamily="34" charset="0"/>
                <a:ea typeface="Calibri"/>
                <a:cs typeface="Calibri" pitchFamily="34" charset="0"/>
              </a:rPr>
              <a:t> DO, REVIEW process.</a:t>
            </a:r>
          </a:p>
          <a:p>
            <a:pPr marL="28575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Changes </a:t>
            </a:r>
            <a:r>
              <a:rPr lang="en-GB" sz="1500" b="1" kern="0" dirty="0">
                <a:solidFill>
                  <a:schemeClr val="bg1"/>
                </a:solidFill>
                <a:latin typeface="Calibri" pitchFamily="34" charset="0"/>
                <a:ea typeface="Calibri"/>
                <a:cs typeface="Calibri" pitchFamily="34" charset="0"/>
              </a:rPr>
              <a:t>in a </a:t>
            </a:r>
            <a:r>
              <a:rPr lang="en-GB" sz="1500" b="1" kern="0" dirty="0" smtClean="0">
                <a:solidFill>
                  <a:schemeClr val="bg1"/>
                </a:solidFill>
                <a:latin typeface="Calibri" pitchFamily="34" charset="0"/>
                <a:ea typeface="Calibri"/>
                <a:cs typeface="Calibri" pitchFamily="34" charset="0"/>
              </a:rPr>
              <a:t>student’s </a:t>
            </a:r>
            <a:r>
              <a:rPr lang="en-GB" sz="1500" b="1" kern="0" dirty="0">
                <a:solidFill>
                  <a:schemeClr val="bg1"/>
                </a:solidFill>
                <a:latin typeface="Calibri" pitchFamily="34" charset="0"/>
                <a:ea typeface="Calibri"/>
                <a:cs typeface="Calibri" pitchFamily="34" charset="0"/>
              </a:rPr>
              <a:t>circumstances which </a:t>
            </a:r>
            <a:r>
              <a:rPr lang="en-GB" sz="1500" b="1" kern="0" dirty="0" smtClean="0">
                <a:solidFill>
                  <a:schemeClr val="bg1"/>
                </a:solidFill>
                <a:latin typeface="Calibri" pitchFamily="34" charset="0"/>
                <a:ea typeface="Calibri"/>
                <a:cs typeface="Calibri" pitchFamily="34" charset="0"/>
              </a:rPr>
              <a:t>have </a:t>
            </a:r>
            <a:r>
              <a:rPr lang="en-GB" sz="1500" b="1" kern="0" dirty="0">
                <a:solidFill>
                  <a:schemeClr val="bg1"/>
                </a:solidFill>
                <a:latin typeface="Calibri" pitchFamily="34" charset="0"/>
                <a:ea typeface="Calibri"/>
                <a:cs typeface="Calibri" pitchFamily="34" charset="0"/>
              </a:rPr>
              <a:t>an effect on their well-being may lead to certain interventions being </a:t>
            </a:r>
            <a:r>
              <a:rPr lang="en-GB" sz="1500" b="1" kern="0" dirty="0" smtClean="0">
                <a:solidFill>
                  <a:schemeClr val="bg1"/>
                </a:solidFill>
                <a:latin typeface="Calibri" pitchFamily="34" charset="0"/>
                <a:ea typeface="Calibri"/>
                <a:cs typeface="Calibri" pitchFamily="34" charset="0"/>
              </a:rPr>
              <a:t>arranged.</a:t>
            </a:r>
            <a:endParaRPr lang="en-GB" sz="1500"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323528" y="130622"/>
            <a:ext cx="8646132" cy="1354162"/>
          </a:xfrm>
        </p:spPr>
        <p:txBody>
          <a:bodyPr>
            <a:noAutofit/>
          </a:bodyPr>
          <a:lstStyle/>
          <a:p>
            <a:r>
              <a:rPr lang="en-GB" sz="2800" b="1" dirty="0" smtClean="0">
                <a:solidFill>
                  <a:schemeClr val="bg1"/>
                </a:solidFill>
                <a:latin typeface="Century Gothic"/>
                <a:ea typeface="Calibri"/>
                <a:cs typeface="Times New Roman"/>
              </a:rPr>
              <a:t>11. How will you make decisions about how much support my child will receive?</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9252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576"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r>
              <a:rPr lang="en-GB" sz="1400" b="1" kern="0" dirty="0" smtClean="0">
                <a:solidFill>
                  <a:sysClr val="windowText" lastClr="000000"/>
                </a:solidFill>
                <a:latin typeface="Calibri" pitchFamily="34" charset="0"/>
                <a:ea typeface="Calibri"/>
                <a:cs typeface="Calibri" pitchFamily="34" charset="0"/>
              </a:rPr>
              <a:t>All staff are teachers of SEN and receive </a:t>
            </a:r>
            <a:r>
              <a:rPr lang="en-GB" sz="1400" b="1" kern="0" dirty="0" smtClean="0">
                <a:solidFill>
                  <a:schemeClr val="bg1"/>
                </a:solidFill>
                <a:latin typeface="Calibri" pitchFamily="34" charset="0"/>
                <a:ea typeface="Calibri"/>
                <a:cs typeface="Calibri" pitchFamily="34" charset="0"/>
              </a:rPr>
              <a:t>information and  </a:t>
            </a:r>
            <a:r>
              <a:rPr lang="en-GB" sz="1400" b="1" kern="0" dirty="0" smtClean="0">
                <a:solidFill>
                  <a:sysClr val="windowText" lastClr="000000"/>
                </a:solidFill>
                <a:latin typeface="Calibri" pitchFamily="34" charset="0"/>
                <a:ea typeface="Calibri"/>
                <a:cs typeface="Calibri" pitchFamily="34" charset="0"/>
              </a:rPr>
              <a:t>training </a:t>
            </a:r>
            <a:r>
              <a:rPr lang="en-GB" sz="1400" b="1" kern="0" dirty="0">
                <a:solidFill>
                  <a:sysClr val="windowText" lastClr="000000"/>
                </a:solidFill>
                <a:latin typeface="Calibri" pitchFamily="34" charset="0"/>
                <a:ea typeface="Calibri"/>
                <a:cs typeface="Calibri" pitchFamily="34" charset="0"/>
              </a:rPr>
              <a:t>to </a:t>
            </a:r>
            <a:r>
              <a:rPr lang="en-GB" sz="1400" b="1" kern="0" dirty="0" smtClean="0">
                <a:solidFill>
                  <a:sysClr val="windowText" lastClr="000000"/>
                </a:solidFill>
                <a:latin typeface="Calibri" pitchFamily="34" charset="0"/>
                <a:ea typeface="Calibri"/>
                <a:cs typeface="Calibri" pitchFamily="34" charset="0"/>
              </a:rPr>
              <a:t>enable them to </a:t>
            </a:r>
            <a:r>
              <a:rPr lang="en-GB" sz="1400" b="1" kern="0" dirty="0">
                <a:solidFill>
                  <a:sysClr val="windowText" lastClr="000000"/>
                </a:solidFill>
                <a:latin typeface="Calibri" pitchFamily="34" charset="0"/>
                <a:ea typeface="Calibri"/>
                <a:cs typeface="Calibri" pitchFamily="34" charset="0"/>
              </a:rPr>
              <a:t>meet the variety of </a:t>
            </a:r>
            <a:r>
              <a:rPr lang="en-GB" sz="1400" b="1" kern="0" dirty="0" smtClean="0">
                <a:solidFill>
                  <a:sysClr val="windowText" lastClr="000000"/>
                </a:solidFill>
                <a:latin typeface="Calibri" pitchFamily="34" charset="0"/>
                <a:ea typeface="Calibri"/>
                <a:cs typeface="Calibri" pitchFamily="34" charset="0"/>
              </a:rPr>
              <a:t>needs of students in the classroom.</a:t>
            </a:r>
          </a:p>
          <a:p>
            <a:pPr marL="285750" lvl="0" indent="-285750">
              <a:lnSpc>
                <a:spcPct val="150000"/>
              </a:lnSpc>
              <a:buFont typeface="Arial" panose="020B0604020202020204" pitchFamily="34" charset="0"/>
              <a:buChar char="•"/>
              <a:defRPr/>
            </a:pPr>
            <a:r>
              <a:rPr lang="en-GB" sz="1400" b="1" kern="0" dirty="0" smtClean="0">
                <a:solidFill>
                  <a:sysClr val="windowText" lastClr="000000"/>
                </a:solidFill>
                <a:latin typeface="Calibri" pitchFamily="34" charset="0"/>
                <a:ea typeface="Calibri"/>
                <a:cs typeface="Calibri" pitchFamily="34" charset="0"/>
              </a:rPr>
              <a:t>The school and teaching staff will make reasonable adjustments to meet the needs of students with SEN.</a:t>
            </a:r>
          </a:p>
          <a:p>
            <a:pPr marL="285750" lvl="0" indent="-285750">
              <a:lnSpc>
                <a:spcPct val="150000"/>
              </a:lnSpc>
              <a:buFont typeface="Arial" panose="020B0604020202020204" pitchFamily="34" charset="0"/>
              <a:buChar char="•"/>
              <a:defRPr/>
            </a:pPr>
            <a:r>
              <a:rPr lang="en-GB" sz="1400" b="1" kern="0" dirty="0" smtClean="0">
                <a:solidFill>
                  <a:sysClr val="windowText" lastClr="000000"/>
                </a:solidFill>
                <a:latin typeface="Calibri" pitchFamily="34" charset="0"/>
                <a:ea typeface="Calibri"/>
                <a:cs typeface="Calibri" pitchFamily="34" charset="0"/>
              </a:rPr>
              <a:t>The school has a Learning Support Department with its own resource centre as well as a Student Support  Department for social and mental health support.</a:t>
            </a:r>
          </a:p>
          <a:p>
            <a:pPr marL="285750" lvl="0" indent="-285750">
              <a:lnSpc>
                <a:spcPct val="150000"/>
              </a:lnSpc>
              <a:buFont typeface="Arial" panose="020B0604020202020204" pitchFamily="34" charset="0"/>
              <a:buChar char="•"/>
              <a:defRPr/>
            </a:pPr>
            <a:r>
              <a:rPr lang="en-GB" sz="1400" b="1" kern="0" dirty="0" smtClean="0">
                <a:solidFill>
                  <a:sysClr val="windowText" lastClr="000000"/>
                </a:solidFill>
                <a:latin typeface="Calibri" pitchFamily="34" charset="0"/>
                <a:ea typeface="Calibri"/>
                <a:cs typeface="Calibri" pitchFamily="34" charset="0"/>
              </a:rPr>
              <a:t>The Learning Support Department is led by the SENCO and includes a team of qualified teachers and LSAs who provide a variety of interventions that include in-class support, small group teaching and 1:1 mentoring.</a:t>
            </a:r>
            <a:endParaRPr lang="en-GB" sz="1400" b="1" kern="0" dirty="0">
              <a:solidFill>
                <a:sysClr val="windowText" lastClr="000000"/>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400" b="1" kern="0" dirty="0" smtClean="0">
                <a:solidFill>
                  <a:sysClr val="windowText" lastClr="000000"/>
                </a:solidFill>
                <a:latin typeface="Calibri" pitchFamily="34" charset="0"/>
                <a:ea typeface="Calibri"/>
                <a:cs typeface="Calibri" pitchFamily="34" charset="0"/>
              </a:rPr>
              <a:t>The school will make reasonable adjustments to provide specialist resources </a:t>
            </a:r>
            <a:r>
              <a:rPr lang="en-GB" sz="1400" b="1" kern="0" dirty="0">
                <a:solidFill>
                  <a:sysClr val="windowText" lastClr="000000"/>
                </a:solidFill>
                <a:latin typeface="Calibri" pitchFamily="34" charset="0"/>
                <a:ea typeface="Calibri"/>
                <a:cs typeface="Calibri" pitchFamily="34" charset="0"/>
              </a:rPr>
              <a:t>and </a:t>
            </a:r>
            <a:r>
              <a:rPr lang="en-GB" sz="1400" b="1" kern="0" dirty="0" smtClean="0">
                <a:solidFill>
                  <a:sysClr val="windowText" lastClr="000000"/>
                </a:solidFill>
                <a:latin typeface="Calibri" pitchFamily="34" charset="0"/>
                <a:ea typeface="Calibri"/>
                <a:cs typeface="Calibri" pitchFamily="34" charset="0"/>
              </a:rPr>
              <a:t>equipment where the need is identified.</a:t>
            </a:r>
            <a:endParaRPr lang="en-GB" sz="1400" b="1" kern="0" dirty="0">
              <a:solidFill>
                <a:sysClr val="windowText" lastClr="000000"/>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The school has a qualified assessor who can carry out many of the necessary assessments required to apply for Examination Access Arrangements.</a:t>
            </a:r>
          </a:p>
        </p:txBody>
      </p:sp>
      <p:sp>
        <p:nvSpPr>
          <p:cNvPr id="5" name="Title 4"/>
          <p:cNvSpPr>
            <a:spLocks noGrp="1"/>
          </p:cNvSpPr>
          <p:nvPr>
            <p:ph type="title"/>
          </p:nvPr>
        </p:nvSpPr>
        <p:spPr>
          <a:xfrm>
            <a:off x="462372" y="130622"/>
            <a:ext cx="8507288" cy="1354162"/>
          </a:xfrm>
        </p:spPr>
        <p:txBody>
          <a:bodyPr>
            <a:noAutofit/>
          </a:bodyPr>
          <a:lstStyle/>
          <a:p>
            <a:r>
              <a:rPr lang="en-GB" sz="2800" b="1" dirty="0" smtClean="0">
                <a:solidFill>
                  <a:schemeClr val="bg1"/>
                </a:solidFill>
                <a:latin typeface="Century Gothic"/>
                <a:ea typeface="Calibri"/>
                <a:cs typeface="Times New Roman"/>
              </a:rPr>
              <a:t>12. How </a:t>
            </a:r>
            <a:r>
              <a:rPr lang="en-GB" sz="2800" b="1" dirty="0">
                <a:solidFill>
                  <a:schemeClr val="bg1"/>
                </a:solidFill>
                <a:latin typeface="Century Gothic"/>
                <a:ea typeface="Calibri"/>
                <a:cs typeface="Times New Roman"/>
              </a:rPr>
              <a:t>does the school allocate resources to match the needs of </a:t>
            </a:r>
            <a:r>
              <a:rPr lang="en-GB" sz="2800" b="1" dirty="0" smtClean="0">
                <a:solidFill>
                  <a:schemeClr val="bg1"/>
                </a:solidFill>
                <a:latin typeface="Century Gothic"/>
                <a:ea typeface="Calibri"/>
                <a:cs typeface="Times New Roman"/>
              </a:rPr>
              <a:t>students </a:t>
            </a:r>
            <a:r>
              <a:rPr lang="en-GB" sz="2800" b="1" dirty="0">
                <a:solidFill>
                  <a:schemeClr val="bg1"/>
                </a:solidFill>
                <a:latin typeface="Century Gothic"/>
                <a:ea typeface="Calibri"/>
                <a:cs typeface="Times New Roman"/>
              </a:rPr>
              <a:t>with SEN?</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0883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endParaRPr lang="en-GB" sz="1600" b="1" kern="0" dirty="0" smtClean="0">
              <a:solidFill>
                <a:sysClr val="windowText" lastClr="000000"/>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600" b="1" kern="0" dirty="0">
                <a:solidFill>
                  <a:sysClr val="windowText" lastClr="000000"/>
                </a:solidFill>
                <a:latin typeface="Calibri" pitchFamily="34" charset="0"/>
                <a:ea typeface="Calibri"/>
                <a:cs typeface="Calibri" pitchFamily="34" charset="0"/>
              </a:rPr>
              <a:t>The SENCO is a qualified teacher with the National Award for Special Educational Needs Co-ordination.</a:t>
            </a:r>
          </a:p>
          <a:p>
            <a:pPr marL="285750" lvl="0" indent="-285750">
              <a:lnSpc>
                <a:spcPct val="150000"/>
              </a:lnSpc>
              <a:buFont typeface="Arial" panose="020B0604020202020204" pitchFamily="34" charset="0"/>
              <a:buChar char="•"/>
              <a:defRPr/>
            </a:pPr>
            <a:r>
              <a:rPr lang="en-GB" sz="1600" b="1" kern="0" dirty="0">
                <a:solidFill>
                  <a:sysClr val="windowText" lastClr="000000"/>
                </a:solidFill>
                <a:latin typeface="Calibri" pitchFamily="34" charset="0"/>
                <a:ea typeface="Calibri"/>
                <a:cs typeface="Calibri" pitchFamily="34" charset="0"/>
              </a:rPr>
              <a:t>The SENCO attends the termly SENCO updates </a:t>
            </a:r>
            <a:r>
              <a:rPr lang="en-GB" sz="1600" b="1" kern="0" dirty="0" smtClean="0">
                <a:solidFill>
                  <a:sysClr val="windowText" lastClr="000000"/>
                </a:solidFill>
                <a:latin typeface="Calibri" pitchFamily="34" charset="0"/>
                <a:ea typeface="Calibri"/>
                <a:cs typeface="Calibri" pitchFamily="34" charset="0"/>
              </a:rPr>
              <a:t>offered </a:t>
            </a:r>
            <a:r>
              <a:rPr lang="en-GB" sz="1600" b="1" kern="0" dirty="0">
                <a:solidFill>
                  <a:sysClr val="windowText" lastClr="000000"/>
                </a:solidFill>
                <a:latin typeface="Calibri" pitchFamily="34" charset="0"/>
                <a:ea typeface="Calibri"/>
                <a:cs typeface="Calibri" pitchFamily="34" charset="0"/>
              </a:rPr>
              <a:t>by Entrust </a:t>
            </a:r>
            <a:endParaRPr lang="en-GB" sz="1600" b="1" kern="0" dirty="0" smtClean="0">
              <a:solidFill>
                <a:sysClr val="windowText" lastClr="000000"/>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600" b="1" kern="0" dirty="0" smtClean="0">
                <a:solidFill>
                  <a:sysClr val="windowText" lastClr="000000"/>
                </a:solidFill>
                <a:latin typeface="Calibri" pitchFamily="34" charset="0"/>
                <a:ea typeface="Calibri"/>
                <a:cs typeface="Calibri" pitchFamily="34" charset="0"/>
              </a:rPr>
              <a:t>There is in-house </a:t>
            </a:r>
            <a:r>
              <a:rPr lang="en-GB" sz="1600" b="1" kern="0" dirty="0">
                <a:solidFill>
                  <a:sysClr val="windowText" lastClr="000000"/>
                </a:solidFill>
                <a:latin typeface="Calibri" pitchFamily="34" charset="0"/>
                <a:ea typeface="Calibri"/>
                <a:cs typeface="Calibri" pitchFamily="34" charset="0"/>
              </a:rPr>
              <a:t>and </a:t>
            </a:r>
            <a:r>
              <a:rPr lang="en-GB" sz="1600" b="1" kern="0" dirty="0" smtClean="0">
                <a:solidFill>
                  <a:sysClr val="windowText" lastClr="000000"/>
                </a:solidFill>
                <a:latin typeface="Calibri" pitchFamily="34" charset="0"/>
                <a:ea typeface="Calibri"/>
                <a:cs typeface="Calibri" pitchFamily="34" charset="0"/>
              </a:rPr>
              <a:t>specialist CPD offered to all </a:t>
            </a:r>
            <a:r>
              <a:rPr lang="en-GB" sz="1600" b="1" kern="0" dirty="0">
                <a:solidFill>
                  <a:sysClr val="windowText" lastClr="000000"/>
                </a:solidFill>
                <a:latin typeface="Calibri" pitchFamily="34" charset="0"/>
                <a:ea typeface="Calibri"/>
                <a:cs typeface="Calibri" pitchFamily="34" charset="0"/>
              </a:rPr>
              <a:t>staff </a:t>
            </a:r>
            <a:r>
              <a:rPr lang="en-GB" sz="1600" b="1" kern="0" dirty="0" smtClean="0">
                <a:solidFill>
                  <a:sysClr val="windowText" lastClr="000000"/>
                </a:solidFill>
                <a:latin typeface="Calibri" pitchFamily="34" charset="0"/>
                <a:ea typeface="Calibri"/>
                <a:cs typeface="Calibri" pitchFamily="34" charset="0"/>
              </a:rPr>
              <a:t>in aspects of SEN through the annual programme of CPD.</a:t>
            </a:r>
            <a:endParaRPr lang="en-GB" sz="1600" b="1" kern="0" dirty="0">
              <a:solidFill>
                <a:sysClr val="windowText" lastClr="000000"/>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The Learning </a:t>
            </a:r>
            <a:r>
              <a:rPr lang="en-GB" sz="1600" b="1" kern="0" dirty="0">
                <a:solidFill>
                  <a:schemeClr val="bg1"/>
                </a:solidFill>
                <a:latin typeface="Calibri" pitchFamily="34" charset="0"/>
                <a:ea typeface="Calibri"/>
                <a:cs typeface="Calibri" pitchFamily="34" charset="0"/>
              </a:rPr>
              <a:t>S</a:t>
            </a:r>
            <a:r>
              <a:rPr lang="en-GB" sz="1600" b="1" kern="0" dirty="0" smtClean="0">
                <a:solidFill>
                  <a:schemeClr val="bg1"/>
                </a:solidFill>
                <a:latin typeface="Calibri" pitchFamily="34" charset="0"/>
                <a:ea typeface="Calibri"/>
                <a:cs typeface="Calibri" pitchFamily="34" charset="0"/>
              </a:rPr>
              <a:t>upport Department has a team of qualified teachers and LSA colleagues who have various qualifications and specialisms.</a:t>
            </a:r>
          </a:p>
          <a:p>
            <a:pPr marL="285750" lvl="0" indent="-285750">
              <a:lnSpc>
                <a:spcPct val="150000"/>
              </a:lnSpc>
              <a:buFont typeface="Arial" panose="020B0604020202020204" pitchFamily="34" charset="0"/>
              <a:buChar char="•"/>
              <a:defRPr/>
            </a:pPr>
            <a:r>
              <a:rPr lang="en-GB" sz="1600" b="1" kern="0" dirty="0">
                <a:solidFill>
                  <a:schemeClr val="bg1"/>
                </a:solidFill>
                <a:latin typeface="Calibri" pitchFamily="34" charset="0"/>
                <a:ea typeface="Calibri"/>
                <a:cs typeface="Calibri" pitchFamily="34" charset="0"/>
              </a:rPr>
              <a:t>S</a:t>
            </a:r>
            <a:r>
              <a:rPr lang="en-GB" sz="1600" b="1" kern="0" dirty="0" smtClean="0">
                <a:solidFill>
                  <a:schemeClr val="bg1"/>
                </a:solidFill>
                <a:latin typeface="Calibri" pitchFamily="34" charset="0"/>
                <a:ea typeface="Calibri"/>
                <a:cs typeface="Calibri" pitchFamily="34" charset="0"/>
              </a:rPr>
              <a:t>pecific </a:t>
            </a:r>
            <a:r>
              <a:rPr lang="en-GB" sz="1600" b="1" kern="0" dirty="0">
                <a:solidFill>
                  <a:schemeClr val="bg1"/>
                </a:solidFill>
                <a:latin typeface="Calibri" pitchFamily="34" charset="0"/>
                <a:ea typeface="Calibri"/>
                <a:cs typeface="Calibri" pitchFamily="34" charset="0"/>
              </a:rPr>
              <a:t>training in aspects of </a:t>
            </a:r>
            <a:r>
              <a:rPr lang="en-GB" sz="1600" b="1" kern="0" dirty="0" smtClean="0">
                <a:solidFill>
                  <a:schemeClr val="bg1"/>
                </a:solidFill>
                <a:latin typeface="Calibri" pitchFamily="34" charset="0"/>
                <a:ea typeface="Calibri"/>
                <a:cs typeface="Calibri" pitchFamily="34" charset="0"/>
              </a:rPr>
              <a:t>SEN is funded for staff via the appraisal system, linked to the School and Team Improvement Plans.</a:t>
            </a:r>
            <a:endParaRPr lang="en-GB" sz="1600" b="1" kern="0" dirty="0">
              <a:solidFill>
                <a:schemeClr val="bg1"/>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The Governor with specific responsibility for SEN has received SEN Governor training </a:t>
            </a:r>
            <a:endParaRPr lang="en-GB" sz="1600"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13. What </a:t>
            </a:r>
            <a:r>
              <a:rPr lang="en-GB" sz="2800" b="1" dirty="0">
                <a:solidFill>
                  <a:schemeClr val="bg1"/>
                </a:solidFill>
                <a:latin typeface="Century Gothic"/>
                <a:ea typeface="Calibri"/>
                <a:cs typeface="Times New Roman"/>
              </a:rPr>
              <a:t>training or expertise do </a:t>
            </a:r>
            <a:r>
              <a:rPr lang="en-GB" sz="2800" b="1" dirty="0" smtClean="0">
                <a:solidFill>
                  <a:schemeClr val="bg1"/>
                </a:solidFill>
                <a:latin typeface="Century Gothic"/>
                <a:ea typeface="Calibri"/>
                <a:cs typeface="Times New Roman"/>
              </a:rPr>
              <a:t>school </a:t>
            </a:r>
            <a:r>
              <a:rPr lang="en-GB" sz="2800" b="1" dirty="0">
                <a:solidFill>
                  <a:schemeClr val="bg1"/>
                </a:solidFill>
                <a:latin typeface="Century Gothic"/>
                <a:ea typeface="Calibri"/>
                <a:cs typeface="Times New Roman"/>
              </a:rPr>
              <a:t>staff have?</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2227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3528" y="1412776"/>
            <a:ext cx="8532520" cy="525604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endParaRPr lang="en-GB" sz="1400" b="1" kern="0" dirty="0">
              <a:solidFill>
                <a:srgbClr val="FF0000"/>
              </a:solidFill>
              <a:latin typeface="Century Gothic"/>
              <a:ea typeface="Calibri"/>
              <a:cs typeface="Times New Roman"/>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14. What </a:t>
            </a:r>
            <a:r>
              <a:rPr lang="en-GB" sz="2800" b="1" dirty="0">
                <a:solidFill>
                  <a:schemeClr val="bg1"/>
                </a:solidFill>
                <a:latin typeface="Century Gothic"/>
                <a:ea typeface="Calibri"/>
                <a:cs typeface="Times New Roman"/>
              </a:rPr>
              <a:t>specialist services could be available for my child?</a:t>
            </a:r>
          </a:p>
        </p:txBody>
      </p:sp>
      <p:graphicFrame>
        <p:nvGraphicFramePr>
          <p:cNvPr id="3" name="Table 2"/>
          <p:cNvGraphicFramePr>
            <a:graphicFrameLocks noGrp="1"/>
          </p:cNvGraphicFramePr>
          <p:nvPr>
            <p:extLst>
              <p:ext uri="{D42A27DB-BD31-4B8C-83A1-F6EECF244321}">
                <p14:modId xmlns:p14="http://schemas.microsoft.com/office/powerpoint/2010/main" val="1579514560"/>
              </p:ext>
            </p:extLst>
          </p:nvPr>
        </p:nvGraphicFramePr>
        <p:xfrm>
          <a:off x="1043608" y="1599279"/>
          <a:ext cx="7380392" cy="4923227"/>
        </p:xfrm>
        <a:graphic>
          <a:graphicData uri="http://schemas.openxmlformats.org/drawingml/2006/table">
            <a:tbl>
              <a:tblPr firstRow="1" firstCol="1" bandRow="1"/>
              <a:tblGrid>
                <a:gridCol w="1506202">
                  <a:extLst>
                    <a:ext uri="{9D8B030D-6E8A-4147-A177-3AD203B41FA5}">
                      <a16:colId xmlns:a16="http://schemas.microsoft.com/office/drawing/2014/main" val="20000"/>
                    </a:ext>
                  </a:extLst>
                </a:gridCol>
                <a:gridCol w="5874190">
                  <a:extLst>
                    <a:ext uri="{9D8B030D-6E8A-4147-A177-3AD203B41FA5}">
                      <a16:colId xmlns:a16="http://schemas.microsoft.com/office/drawing/2014/main" val="20001"/>
                    </a:ext>
                  </a:extLst>
                </a:gridCol>
              </a:tblGrid>
              <a:tr h="594305">
                <a:tc>
                  <a:txBody>
                    <a:bodyPr/>
                    <a:lstStyle/>
                    <a:p>
                      <a:pPr>
                        <a:lnSpc>
                          <a:spcPct val="115000"/>
                        </a:lnSpc>
                        <a:spcAft>
                          <a:spcPts val="0"/>
                        </a:spcAft>
                      </a:pPr>
                      <a:r>
                        <a:rPr lang="en-GB" sz="1300" b="1" dirty="0">
                          <a:solidFill>
                            <a:schemeClr val="bg1"/>
                          </a:solidFill>
                          <a:effectLst/>
                          <a:latin typeface="Calibri" pitchFamily="34" charset="0"/>
                          <a:ea typeface="Calibri"/>
                          <a:cs typeface="Calibri" pitchFamily="34" charset="0"/>
                        </a:rPr>
                        <a:t>School</a:t>
                      </a:r>
                    </a:p>
                  </a:txBody>
                  <a:tcPr marL="67084" marR="67084" marT="0" marB="0">
                    <a:lnL>
                      <a:noFill/>
                    </a:lnL>
                    <a:lnR>
                      <a:noFill/>
                    </a:lnR>
                    <a:lnT>
                      <a:noFill/>
                    </a:lnT>
                    <a:lnB>
                      <a:noFill/>
                    </a:lnB>
                  </a:tcPr>
                </a:tc>
                <a:tc>
                  <a:txBody>
                    <a:bodyPr/>
                    <a:lstStyle/>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SENCO</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Experienced </a:t>
                      </a:r>
                      <a:r>
                        <a:rPr lang="en-GB" sz="1300" b="1" dirty="0" smtClean="0">
                          <a:solidFill>
                            <a:schemeClr val="bg1"/>
                          </a:solidFill>
                          <a:effectLst/>
                          <a:latin typeface="Calibri" pitchFamily="34" charset="0"/>
                          <a:ea typeface="Calibri"/>
                          <a:cs typeface="Calibri" pitchFamily="34" charset="0"/>
                        </a:rPr>
                        <a:t>and qualified  Learning Support Department.</a:t>
                      </a:r>
                      <a:endParaRPr lang="en-GB" sz="1300" dirty="0">
                        <a:solidFill>
                          <a:schemeClr val="bg1"/>
                        </a:solidFill>
                        <a:effectLst/>
                        <a:latin typeface="Calibri" pitchFamily="34" charset="0"/>
                        <a:ea typeface="Calibri"/>
                        <a:cs typeface="Calibri" pitchFamily="34" charset="0"/>
                      </a:endParaRPr>
                    </a:p>
                  </a:txBody>
                  <a:tcPr marL="67084" marR="67084" marT="0" marB="0">
                    <a:lnL>
                      <a:noFill/>
                    </a:lnL>
                    <a:lnR>
                      <a:noFill/>
                    </a:lnR>
                    <a:lnT>
                      <a:noFill/>
                    </a:lnT>
                    <a:lnB>
                      <a:noFill/>
                    </a:lnB>
                  </a:tcPr>
                </a:tc>
                <a:extLst>
                  <a:ext uri="{0D108BD9-81ED-4DB2-BD59-A6C34878D82A}">
                    <a16:rowId xmlns:a16="http://schemas.microsoft.com/office/drawing/2014/main" val="10000"/>
                  </a:ext>
                </a:extLst>
              </a:tr>
              <a:tr h="461678">
                <a:tc>
                  <a:txBody>
                    <a:bodyPr/>
                    <a:lstStyle/>
                    <a:p>
                      <a:pPr>
                        <a:lnSpc>
                          <a:spcPct val="115000"/>
                        </a:lnSpc>
                        <a:spcAft>
                          <a:spcPts val="0"/>
                        </a:spcAft>
                      </a:pPr>
                      <a:r>
                        <a:rPr lang="en-GB" sz="1300" b="1" dirty="0">
                          <a:solidFill>
                            <a:schemeClr val="bg1"/>
                          </a:solidFill>
                          <a:effectLst/>
                          <a:latin typeface="Calibri" pitchFamily="34" charset="0"/>
                          <a:ea typeface="Calibri"/>
                          <a:cs typeface="Calibri" pitchFamily="34" charset="0"/>
                        </a:rPr>
                        <a:t>Independent Advice</a:t>
                      </a:r>
                    </a:p>
                    <a:p>
                      <a:pPr>
                        <a:lnSpc>
                          <a:spcPct val="115000"/>
                        </a:lnSpc>
                        <a:spcAft>
                          <a:spcPts val="0"/>
                        </a:spcAft>
                      </a:pPr>
                      <a:endParaRPr lang="en-GB" sz="1300" b="1" dirty="0">
                        <a:solidFill>
                          <a:schemeClr val="bg1"/>
                        </a:solidFill>
                        <a:effectLst/>
                        <a:latin typeface="Calibri" pitchFamily="34" charset="0"/>
                        <a:ea typeface="Calibri"/>
                        <a:cs typeface="Calibri" pitchFamily="34" charset="0"/>
                      </a:endParaRPr>
                    </a:p>
                  </a:txBody>
                  <a:tcPr marL="67084" marR="67084" marT="0" marB="0">
                    <a:lnL>
                      <a:noFill/>
                    </a:lnL>
                    <a:lnR>
                      <a:noFill/>
                    </a:lnR>
                    <a:lnT>
                      <a:noFill/>
                    </a:lnT>
                    <a:lnB>
                      <a:noFill/>
                    </a:lnB>
                  </a:tcPr>
                </a:tc>
                <a:tc>
                  <a:txBody>
                    <a:bodyPr/>
                    <a:lstStyle/>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Staffordshire</a:t>
                      </a:r>
                      <a:r>
                        <a:rPr lang="en-GB" sz="1300" b="1" strike="noStrike" baseline="0" dirty="0" smtClean="0">
                          <a:solidFill>
                            <a:schemeClr val="bg1"/>
                          </a:solidFill>
                          <a:effectLst/>
                          <a:latin typeface="Calibri" pitchFamily="34" charset="0"/>
                          <a:ea typeface="Calibri"/>
                          <a:cs typeface="Calibri" pitchFamily="34" charset="0"/>
                        </a:rPr>
                        <a:t> </a:t>
                      </a:r>
                      <a:r>
                        <a:rPr lang="en-GB" sz="1300" b="1" dirty="0" smtClean="0">
                          <a:solidFill>
                            <a:schemeClr val="bg1"/>
                          </a:solidFill>
                          <a:effectLst/>
                          <a:latin typeface="Calibri" pitchFamily="34" charset="0"/>
                          <a:ea typeface="Calibri"/>
                          <a:cs typeface="Calibri" pitchFamily="34" charset="0"/>
                        </a:rPr>
                        <a:t>Family Partnership: SENDIASS Tel; 01785 356921</a:t>
                      </a:r>
                      <a:endParaRPr lang="en-GB" sz="1300" dirty="0">
                        <a:solidFill>
                          <a:schemeClr val="bg1"/>
                        </a:solidFill>
                        <a:effectLst/>
                        <a:latin typeface="Calibri" pitchFamily="34" charset="0"/>
                        <a:ea typeface="Calibri"/>
                        <a:cs typeface="Calibri" pitchFamily="34" charset="0"/>
                      </a:endParaRPr>
                    </a:p>
                  </a:txBody>
                  <a:tcPr marL="67084" marR="67084" marT="0" marB="0">
                    <a:lnL>
                      <a:noFill/>
                    </a:lnL>
                    <a:lnR>
                      <a:noFill/>
                    </a:lnR>
                    <a:lnT>
                      <a:noFill/>
                    </a:lnT>
                    <a:lnB>
                      <a:noFill/>
                    </a:lnB>
                    <a:solidFill>
                      <a:schemeClr val="accent5">
                        <a:lumMod val="60000"/>
                        <a:lumOff val="40000"/>
                      </a:schemeClr>
                    </a:solidFill>
                  </a:tcPr>
                </a:tc>
                <a:extLst>
                  <a:ext uri="{0D108BD9-81ED-4DB2-BD59-A6C34878D82A}">
                    <a16:rowId xmlns:a16="http://schemas.microsoft.com/office/drawing/2014/main" val="10001"/>
                  </a:ext>
                </a:extLst>
              </a:tr>
              <a:tr h="2196673">
                <a:tc>
                  <a:txBody>
                    <a:bodyPr/>
                    <a:lstStyle/>
                    <a:p>
                      <a:pPr>
                        <a:lnSpc>
                          <a:spcPct val="115000"/>
                        </a:lnSpc>
                        <a:spcAft>
                          <a:spcPts val="0"/>
                        </a:spcAft>
                      </a:pPr>
                      <a:r>
                        <a:rPr lang="en-GB" sz="1300" b="1" dirty="0">
                          <a:solidFill>
                            <a:schemeClr val="bg1"/>
                          </a:solidFill>
                          <a:effectLst/>
                          <a:latin typeface="Calibri" pitchFamily="34" charset="0"/>
                          <a:ea typeface="Calibri"/>
                          <a:cs typeface="Calibri" pitchFamily="34" charset="0"/>
                        </a:rPr>
                        <a:t>Local Authority Support Services</a:t>
                      </a:r>
                    </a:p>
                    <a:p>
                      <a:pPr>
                        <a:lnSpc>
                          <a:spcPct val="115000"/>
                        </a:lnSpc>
                        <a:spcAft>
                          <a:spcPts val="0"/>
                        </a:spcAft>
                      </a:pPr>
                      <a:r>
                        <a:rPr lang="en-GB" sz="1300" b="1" dirty="0">
                          <a:solidFill>
                            <a:schemeClr val="bg1"/>
                          </a:solidFill>
                          <a:effectLst/>
                          <a:latin typeface="Calibri" pitchFamily="34" charset="0"/>
                          <a:ea typeface="Calibri"/>
                          <a:cs typeface="Calibri" pitchFamily="34" charset="0"/>
                        </a:rPr>
                        <a:t> </a:t>
                      </a:r>
                    </a:p>
                  </a:txBody>
                  <a:tcPr marL="67084" marR="67084" marT="0" marB="0">
                    <a:lnL>
                      <a:noFill/>
                    </a:lnL>
                    <a:lnR>
                      <a:noFill/>
                    </a:lnR>
                    <a:lnT>
                      <a:noFill/>
                    </a:lnT>
                    <a:lnB>
                      <a:noFill/>
                    </a:lnB>
                  </a:tcPr>
                </a:tc>
                <a:tc>
                  <a:txBody>
                    <a:bodyPr/>
                    <a:lstStyle/>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ENTRUST Tel;  0300 300</a:t>
                      </a:r>
                      <a:r>
                        <a:rPr lang="en-GB" sz="1300" b="1" baseline="0" dirty="0" smtClean="0">
                          <a:solidFill>
                            <a:schemeClr val="bg1"/>
                          </a:solidFill>
                          <a:effectLst/>
                          <a:latin typeface="Calibri" pitchFamily="34" charset="0"/>
                          <a:ea typeface="Calibri"/>
                          <a:cs typeface="Calibri" pitchFamily="34" charset="0"/>
                        </a:rPr>
                        <a:t> 1900</a:t>
                      </a:r>
                      <a:r>
                        <a:rPr lang="en-GB" sz="1300" b="1" dirty="0" smtClean="0">
                          <a:solidFill>
                            <a:schemeClr val="bg1"/>
                          </a:solidFill>
                          <a:effectLst/>
                          <a:latin typeface="Calibri" pitchFamily="34" charset="0"/>
                          <a:ea typeface="Calibri"/>
                          <a:cs typeface="Calibri" pitchFamily="34" charset="0"/>
                        </a:rPr>
                        <a:t> Special </a:t>
                      </a:r>
                      <a:r>
                        <a:rPr lang="en-GB" sz="1300" b="1" dirty="0">
                          <a:solidFill>
                            <a:schemeClr val="bg1"/>
                          </a:solidFill>
                          <a:effectLst/>
                          <a:latin typeface="Calibri" pitchFamily="34" charset="0"/>
                          <a:ea typeface="Calibri"/>
                          <a:cs typeface="Calibri" pitchFamily="34" charset="0"/>
                        </a:rPr>
                        <a:t>Educational Needs Support Service (SENSS</a:t>
                      </a:r>
                      <a:r>
                        <a:rPr lang="en-GB" sz="1300" b="1" dirty="0" smtClean="0">
                          <a:solidFill>
                            <a:schemeClr val="bg1"/>
                          </a:solidFill>
                          <a:effectLst/>
                          <a:latin typeface="Calibri" pitchFamily="34" charset="0"/>
                          <a:ea typeface="Calibri"/>
                          <a:cs typeface="Calibri" pitchFamily="34" charset="0"/>
                        </a:rPr>
                        <a:t>) </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Educational Psychology Service</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Hearing </a:t>
                      </a:r>
                      <a:r>
                        <a:rPr lang="en-GB" sz="1300" b="1" dirty="0">
                          <a:solidFill>
                            <a:schemeClr val="bg1"/>
                          </a:solidFill>
                          <a:effectLst/>
                          <a:latin typeface="Calibri" pitchFamily="34" charset="0"/>
                          <a:ea typeface="Calibri"/>
                          <a:cs typeface="Calibri" pitchFamily="34" charset="0"/>
                        </a:rPr>
                        <a:t>Impairment Team (HI) </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Visual Impairment Team (VI)</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Physical Disability Support Service (PDSS)</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Occupational Therapist</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Autism Outreach Team (AOT)</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Children's Services</a:t>
                      </a:r>
                    </a:p>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Education Welfare Officer (EWO)</a:t>
                      </a:r>
                    </a:p>
                    <a:p>
                      <a:pPr marL="342900" lvl="0" indent="-342900">
                        <a:lnSpc>
                          <a:spcPct val="115000"/>
                        </a:lnSpc>
                        <a:spcAft>
                          <a:spcPts val="0"/>
                        </a:spcAft>
                        <a:buFont typeface="Symbol"/>
                        <a:buChar char=""/>
                      </a:pPr>
                      <a:r>
                        <a:rPr lang="en-GB" sz="1300" b="1" dirty="0" smtClean="0">
                          <a:solidFill>
                            <a:schemeClr val="bg1"/>
                          </a:solidFill>
                          <a:effectLst/>
                          <a:latin typeface="Calibri" pitchFamily="34" charset="0"/>
                          <a:ea typeface="Calibri"/>
                          <a:cs typeface="Calibri" pitchFamily="34" charset="0"/>
                        </a:rPr>
                        <a:t>Careers Advice</a:t>
                      </a:r>
                    </a:p>
                    <a:p>
                      <a:pPr marL="342900" lvl="0" indent="-342900">
                        <a:lnSpc>
                          <a:spcPct val="115000"/>
                        </a:lnSpc>
                        <a:spcAft>
                          <a:spcPts val="0"/>
                        </a:spcAft>
                        <a:buFont typeface="Symbol"/>
                        <a:buChar char=""/>
                      </a:pPr>
                      <a:endParaRPr lang="en-GB" sz="1300" dirty="0">
                        <a:solidFill>
                          <a:schemeClr val="bg1"/>
                        </a:solidFill>
                        <a:effectLst/>
                        <a:latin typeface="Calibri" pitchFamily="34" charset="0"/>
                        <a:ea typeface="Calibri"/>
                        <a:cs typeface="Calibri" pitchFamily="34" charset="0"/>
                      </a:endParaRPr>
                    </a:p>
                  </a:txBody>
                  <a:tcPr marL="67084" marR="67084" marT="0" marB="0">
                    <a:lnL>
                      <a:noFill/>
                    </a:lnL>
                    <a:lnR>
                      <a:noFill/>
                    </a:lnR>
                    <a:lnT>
                      <a:noFill/>
                    </a:lnT>
                    <a:lnB>
                      <a:noFill/>
                    </a:lnB>
                    <a:solidFill>
                      <a:schemeClr val="accent5">
                        <a:lumMod val="60000"/>
                        <a:lumOff val="40000"/>
                      </a:schemeClr>
                    </a:solidFill>
                  </a:tcPr>
                </a:tc>
                <a:extLst>
                  <a:ext uri="{0D108BD9-81ED-4DB2-BD59-A6C34878D82A}">
                    <a16:rowId xmlns:a16="http://schemas.microsoft.com/office/drawing/2014/main" val="10002"/>
                  </a:ext>
                </a:extLst>
              </a:tr>
              <a:tr h="848523">
                <a:tc>
                  <a:txBody>
                    <a:bodyPr/>
                    <a:lstStyle/>
                    <a:p>
                      <a:pPr>
                        <a:lnSpc>
                          <a:spcPct val="115000"/>
                        </a:lnSpc>
                        <a:spcAft>
                          <a:spcPts val="0"/>
                        </a:spcAft>
                      </a:pPr>
                      <a:r>
                        <a:rPr lang="en-GB" sz="1300" b="1" dirty="0">
                          <a:solidFill>
                            <a:schemeClr val="bg1"/>
                          </a:solidFill>
                          <a:effectLst/>
                          <a:latin typeface="Calibri" pitchFamily="34" charset="0"/>
                          <a:ea typeface="Calibri"/>
                          <a:cs typeface="Calibri" pitchFamily="34" charset="0"/>
                        </a:rPr>
                        <a:t>Health Services</a:t>
                      </a:r>
                    </a:p>
                    <a:p>
                      <a:pPr>
                        <a:lnSpc>
                          <a:spcPct val="115000"/>
                        </a:lnSpc>
                        <a:spcAft>
                          <a:spcPts val="0"/>
                        </a:spcAft>
                      </a:pPr>
                      <a:r>
                        <a:rPr lang="en-GB" sz="1300" b="1" dirty="0">
                          <a:solidFill>
                            <a:schemeClr val="bg1"/>
                          </a:solidFill>
                          <a:effectLst/>
                          <a:latin typeface="Calibri" pitchFamily="34" charset="0"/>
                          <a:ea typeface="Calibri"/>
                          <a:cs typeface="Calibri" pitchFamily="34" charset="0"/>
                        </a:rPr>
                        <a:t> </a:t>
                      </a:r>
                    </a:p>
                  </a:txBody>
                  <a:tcPr marL="67084" marR="67084" marT="0" marB="0">
                    <a:lnL>
                      <a:noFill/>
                    </a:lnL>
                    <a:lnR>
                      <a:noFill/>
                    </a:lnR>
                    <a:lnT>
                      <a:noFill/>
                    </a:lnT>
                    <a:lnB>
                      <a:noFill/>
                    </a:lnB>
                  </a:tcPr>
                </a:tc>
                <a:tc>
                  <a:txBody>
                    <a:bodyPr/>
                    <a:lstStyle/>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School Nurse/GP</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Children and Adolescent Mental Health Service (CAMHS)</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Speech and Language </a:t>
                      </a:r>
                      <a:r>
                        <a:rPr lang="en-GB" sz="1300" b="1" dirty="0" smtClean="0">
                          <a:solidFill>
                            <a:schemeClr val="bg1"/>
                          </a:solidFill>
                          <a:effectLst/>
                          <a:latin typeface="Calibri" pitchFamily="34" charset="0"/>
                          <a:ea typeface="Calibri"/>
                          <a:cs typeface="Calibri" pitchFamily="34" charset="0"/>
                        </a:rPr>
                        <a:t>Therapists (SALT)</a:t>
                      </a:r>
                      <a:endParaRPr lang="en-GB" sz="1300" dirty="0">
                        <a:solidFill>
                          <a:schemeClr val="bg1"/>
                        </a:solidFill>
                        <a:effectLst/>
                        <a:latin typeface="Calibri" pitchFamily="34" charset="0"/>
                        <a:ea typeface="Calibri"/>
                        <a:cs typeface="Calibri" pitchFamily="34" charset="0"/>
                      </a:endParaRPr>
                    </a:p>
                    <a:p>
                      <a:pPr marL="342900" lvl="0" indent="-342900">
                        <a:lnSpc>
                          <a:spcPct val="115000"/>
                        </a:lnSpc>
                        <a:spcAft>
                          <a:spcPts val="0"/>
                        </a:spcAft>
                        <a:buFont typeface="Symbol"/>
                        <a:buChar char=""/>
                      </a:pPr>
                      <a:r>
                        <a:rPr lang="en-GB" sz="1300" b="1" dirty="0">
                          <a:solidFill>
                            <a:schemeClr val="bg1"/>
                          </a:solidFill>
                          <a:effectLst/>
                          <a:latin typeface="Calibri" pitchFamily="34" charset="0"/>
                          <a:ea typeface="Calibri"/>
                          <a:cs typeface="Calibri" pitchFamily="34" charset="0"/>
                        </a:rPr>
                        <a:t>Midlands </a:t>
                      </a:r>
                      <a:r>
                        <a:rPr lang="en-GB" sz="1300" b="1" dirty="0" smtClean="0">
                          <a:solidFill>
                            <a:schemeClr val="bg1"/>
                          </a:solidFill>
                          <a:effectLst/>
                          <a:latin typeface="Calibri" pitchFamily="34" charset="0"/>
                          <a:ea typeface="Calibri"/>
                          <a:cs typeface="Calibri" pitchFamily="34" charset="0"/>
                        </a:rPr>
                        <a:t>Psychology</a:t>
                      </a:r>
                    </a:p>
                  </a:txBody>
                  <a:tcPr marL="67084" marR="67084" marT="0" marB="0">
                    <a:lnL>
                      <a:noFill/>
                    </a:lnL>
                    <a:lnR>
                      <a:noFill/>
                    </a:lnR>
                    <a:lnT>
                      <a:noFill/>
                    </a:lnT>
                    <a:lnB>
                      <a:noFill/>
                    </a:lnB>
                  </a:tcPr>
                </a:tc>
                <a:extLst>
                  <a:ext uri="{0D108BD9-81ED-4DB2-BD59-A6C34878D82A}">
                    <a16:rowId xmlns:a16="http://schemas.microsoft.com/office/drawing/2014/main" val="10003"/>
                  </a:ext>
                </a:extLst>
              </a:tr>
            </a:tbl>
          </a:graphicData>
        </a:graphic>
      </p:graphicFrame>
      <p:sp>
        <p:nvSpPr>
          <p:cNvPr id="7" name="Action Button: Home 6">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498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576"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The </a:t>
            </a:r>
            <a:r>
              <a:rPr lang="en-GB" sz="1600" b="1" dirty="0">
                <a:solidFill>
                  <a:schemeClr val="bg1"/>
                </a:solidFill>
                <a:latin typeface="Calibri" pitchFamily="34" charset="0"/>
                <a:cs typeface="Calibri" pitchFamily="34" charset="0"/>
              </a:rPr>
              <a:t>Head teacher and Governors </a:t>
            </a:r>
            <a:r>
              <a:rPr lang="en-GB" sz="1600" b="1" dirty="0" smtClean="0">
                <a:solidFill>
                  <a:schemeClr val="bg1"/>
                </a:solidFill>
                <a:latin typeface="Calibri" pitchFamily="34" charset="0"/>
                <a:cs typeface="Calibri" pitchFamily="34" charset="0"/>
              </a:rPr>
              <a:t>ensure that there are rigorous self-evaluation procedures in place to monitor quality assurance.</a:t>
            </a:r>
          </a:p>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If the provision is effective then your child will be </a:t>
            </a:r>
            <a:r>
              <a:rPr lang="en-GB" sz="1600" b="1" dirty="0">
                <a:solidFill>
                  <a:schemeClr val="bg1"/>
                </a:solidFill>
                <a:latin typeface="Calibri" pitchFamily="34" charset="0"/>
                <a:cs typeface="Calibri" pitchFamily="34" charset="0"/>
              </a:rPr>
              <a:t>happy in </a:t>
            </a:r>
            <a:r>
              <a:rPr lang="en-GB" sz="1600" b="1" dirty="0" smtClean="0">
                <a:solidFill>
                  <a:schemeClr val="bg1"/>
                </a:solidFill>
                <a:latin typeface="Calibri" pitchFamily="34" charset="0"/>
                <a:cs typeface="Calibri" pitchFamily="34" charset="0"/>
              </a:rPr>
              <a:t>school, with an excellent attendance record </a:t>
            </a:r>
            <a:r>
              <a:rPr lang="en-GB" sz="1600" b="1" dirty="0">
                <a:solidFill>
                  <a:schemeClr val="bg1"/>
                </a:solidFill>
                <a:latin typeface="Calibri" pitchFamily="34" charset="0"/>
                <a:cs typeface="Calibri" pitchFamily="34" charset="0"/>
              </a:rPr>
              <a:t>and </a:t>
            </a:r>
            <a:r>
              <a:rPr lang="en-GB" sz="1600" b="1" dirty="0" smtClean="0">
                <a:solidFill>
                  <a:schemeClr val="bg1"/>
                </a:solidFill>
                <a:latin typeface="Calibri" pitchFamily="34" charset="0"/>
                <a:cs typeface="Calibri" pitchFamily="34" charset="0"/>
              </a:rPr>
              <a:t>will be achieving the expected level of progress.</a:t>
            </a:r>
            <a:endParaRPr lang="en-GB" sz="1600" b="1" dirty="0">
              <a:solidFill>
                <a:schemeClr val="bg1"/>
              </a:solidFill>
              <a:latin typeface="Calibri" pitchFamily="34" charset="0"/>
              <a:cs typeface="Calibri" pitchFamily="34" charset="0"/>
            </a:endParaRPr>
          </a:p>
          <a:p>
            <a:pPr marL="285750" indent="-285750">
              <a:lnSpc>
                <a:spcPct val="150000"/>
              </a:lnSpc>
              <a:buFont typeface="Arial" panose="020B0604020202020204" pitchFamily="34" charset="0"/>
              <a:buChar char="•"/>
            </a:pPr>
            <a:r>
              <a:rPr lang="en-GB" sz="1600" b="1" dirty="0">
                <a:solidFill>
                  <a:schemeClr val="bg1"/>
                </a:solidFill>
                <a:latin typeface="Calibri" pitchFamily="34" charset="0"/>
                <a:cs typeface="Calibri" pitchFamily="34" charset="0"/>
              </a:rPr>
              <a:t>You and your child will play a part in the ASSESS, PLAN, DO, REVIEW </a:t>
            </a:r>
            <a:r>
              <a:rPr lang="en-GB" sz="1600" b="1" dirty="0" smtClean="0">
                <a:solidFill>
                  <a:schemeClr val="bg1"/>
                </a:solidFill>
                <a:latin typeface="Calibri" pitchFamily="34" charset="0"/>
                <a:cs typeface="Calibri" pitchFamily="34" charset="0"/>
              </a:rPr>
              <a:t>process where the school will gather information about the progress of your child through regular  review of assessment data which will indicate if your child is making expected progress and this will be shared with you</a:t>
            </a:r>
            <a:endParaRPr lang="en-GB" sz="1600" b="1" dirty="0">
              <a:solidFill>
                <a:schemeClr val="bg1"/>
              </a:solidFill>
              <a:latin typeface="Calibri" pitchFamily="34" charset="0"/>
              <a:cs typeface="Calibri" pitchFamily="34" charset="0"/>
            </a:endParaRPr>
          </a:p>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Interventions will be assessed to evaluate their impact and this information will be used to plan the support and intervention required to meet your child’s needs within school</a:t>
            </a: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15. How </a:t>
            </a:r>
            <a:r>
              <a:rPr lang="en-GB" sz="2800" b="1" dirty="0">
                <a:solidFill>
                  <a:schemeClr val="bg1"/>
                </a:solidFill>
                <a:latin typeface="Century Gothic"/>
                <a:ea typeface="Calibri"/>
                <a:cs typeface="Times New Roman"/>
              </a:rPr>
              <a:t>will the school know that its SEN provision is effective?</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9063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44136" y="1454656"/>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lvl="0">
              <a:lnSpc>
                <a:spcPct val="150000"/>
              </a:lnSpc>
              <a:defRPr/>
            </a:pPr>
            <a:r>
              <a:rPr lang="en-GB" sz="2400" b="1" kern="0" dirty="0" smtClean="0">
                <a:solidFill>
                  <a:schemeClr val="bg1"/>
                </a:solidFill>
                <a:latin typeface="Calibri" pitchFamily="34" charset="0"/>
                <a:ea typeface="Calibri"/>
                <a:cs typeface="Calibri" pitchFamily="34" charset="0"/>
              </a:rPr>
              <a:t>Please refer to the school’s Accessibility Policy and Plan on the website.</a:t>
            </a:r>
          </a:p>
          <a:p>
            <a:pPr lvl="0">
              <a:lnSpc>
                <a:spcPct val="150000"/>
              </a:lnSpc>
              <a:defRPr/>
            </a:pPr>
            <a:r>
              <a:rPr lang="en-GB" sz="2400" b="1" kern="0" dirty="0" smtClean="0">
                <a:solidFill>
                  <a:schemeClr val="bg1"/>
                </a:solidFill>
                <a:latin typeface="Calibri" pitchFamily="34" charset="0"/>
                <a:ea typeface="Calibri"/>
                <a:cs typeface="Calibri" pitchFamily="34" charset="0"/>
              </a:rPr>
              <a:t>Please be aware that King Edward VI School, Lichfield operates on a split site with many areas accessible only via stairs.</a:t>
            </a: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16. How accessible is the school?</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40609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340768"/>
            <a:ext cx="7704000" cy="5040016"/>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50000"/>
              </a:lnSpc>
              <a:buFont typeface="Arial" panose="020B0604020202020204" pitchFamily="34" charset="0"/>
              <a:buChar char="•"/>
            </a:pPr>
            <a:r>
              <a:rPr lang="en-GB" sz="1600" b="1" dirty="0" smtClean="0">
                <a:solidFill>
                  <a:schemeClr val="bg1"/>
                </a:solidFill>
              </a:rPr>
              <a:t>SEN students are encouraged to attend any of the extra curricular activities on offer in the school and reasonable adjustments are made to ensure that most, if not all are accessible to students with SEN. Information about the activities on offer is available on the website or via the form tutor.</a:t>
            </a:r>
          </a:p>
          <a:p>
            <a:pPr marL="285750" indent="-285750">
              <a:lnSpc>
                <a:spcPct val="150000"/>
              </a:lnSpc>
              <a:buFont typeface="Arial" panose="020B0604020202020204" pitchFamily="34" charset="0"/>
              <a:buChar char="•"/>
            </a:pPr>
            <a:r>
              <a:rPr lang="en-GB" sz="1600" b="1" dirty="0" smtClean="0">
                <a:solidFill>
                  <a:schemeClr val="bg1"/>
                </a:solidFill>
              </a:rPr>
              <a:t>The Learning Support Department is available at unstructured times for students to socialise with other students, play games and take time out if required.</a:t>
            </a:r>
          </a:p>
          <a:p>
            <a:pPr marL="285750" indent="-285750">
              <a:lnSpc>
                <a:spcPct val="150000"/>
              </a:lnSpc>
              <a:buFont typeface="Arial" panose="020B0604020202020204" pitchFamily="34" charset="0"/>
              <a:buChar char="•"/>
            </a:pPr>
            <a:r>
              <a:rPr lang="en-GB" sz="1600" b="1" dirty="0" smtClean="0">
                <a:solidFill>
                  <a:schemeClr val="bg1"/>
                </a:solidFill>
              </a:rPr>
              <a:t>School will complete the </a:t>
            </a:r>
            <a:r>
              <a:rPr lang="en-GB" sz="1600" b="1" dirty="0">
                <a:solidFill>
                  <a:schemeClr val="bg1"/>
                </a:solidFill>
              </a:rPr>
              <a:t>relevant risk assessments for out of school </a:t>
            </a:r>
            <a:r>
              <a:rPr lang="en-GB" sz="1600" b="1" dirty="0" smtClean="0">
                <a:solidFill>
                  <a:schemeClr val="bg1"/>
                </a:solidFill>
              </a:rPr>
              <a:t>activities to enable students to attend activities.</a:t>
            </a:r>
          </a:p>
          <a:p>
            <a:pPr marL="285750" indent="-285750">
              <a:lnSpc>
                <a:spcPct val="150000"/>
              </a:lnSpc>
              <a:buFont typeface="Arial" panose="020B0604020202020204" pitchFamily="34" charset="0"/>
              <a:buChar char="•"/>
            </a:pPr>
            <a:r>
              <a:rPr lang="en-GB" sz="1600" b="1" dirty="0" smtClean="0">
                <a:solidFill>
                  <a:schemeClr val="bg1"/>
                </a:solidFill>
              </a:rPr>
              <a:t>SEN students are encouraged to apply for positions of responsibility within the school such as School Council and Librarian posts. The school tries to ensure that SEN students play a part in any Student Voice activity and are represented in all aspects of school life. </a:t>
            </a:r>
            <a:endParaRPr lang="en-GB" sz="1600" b="1" dirty="0">
              <a:solidFill>
                <a:schemeClr val="bg1"/>
              </a:solidFill>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17. How </a:t>
            </a:r>
            <a:r>
              <a:rPr lang="en-GB" sz="2800" b="1" dirty="0">
                <a:solidFill>
                  <a:schemeClr val="bg1"/>
                </a:solidFill>
                <a:latin typeface="Century Gothic"/>
                <a:ea typeface="Calibri"/>
                <a:cs typeface="Times New Roman"/>
              </a:rPr>
              <a:t>will you include my child in activities outside the classroom?</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7476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482169"/>
              </p:ext>
            </p:extLst>
          </p:nvPr>
        </p:nvGraphicFramePr>
        <p:xfrm>
          <a:off x="0" y="-2"/>
          <a:ext cx="9144000" cy="6901563"/>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047">
                <a:tc gridSpan="2">
                  <a:txBody>
                    <a:bodyPr/>
                    <a:lstStyle/>
                    <a:p>
                      <a:r>
                        <a:rPr lang="en-GB" sz="1800" dirty="0" smtClean="0"/>
                        <a:t>Contents </a:t>
                      </a:r>
                      <a:endParaRPr lang="en-GB" sz="1800" b="1" dirty="0">
                        <a:solidFill>
                          <a:schemeClr val="bg1"/>
                        </a:solidFill>
                      </a:endParaRPr>
                    </a:p>
                  </a:txBody>
                  <a:tcPr/>
                </a:tc>
                <a:tc hMerge="1">
                  <a:txBody>
                    <a:bodyPr/>
                    <a:lstStyle/>
                    <a:p>
                      <a:endParaRPr lang="en-GB" sz="12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15771">
                <a:tc>
                  <a:txBody>
                    <a:bodyPr/>
                    <a:lstStyle/>
                    <a:p>
                      <a:pPr algn="l">
                        <a:lnSpc>
                          <a:spcPct val="115000"/>
                        </a:lnSpc>
                      </a:pPr>
                      <a:r>
                        <a:rPr lang="en-GB" sz="1600" kern="0" dirty="0" smtClean="0">
                          <a:solidFill>
                            <a:schemeClr val="bg1"/>
                          </a:solidFill>
                        </a:rPr>
                        <a:t>1 </a:t>
                      </a:r>
                      <a:r>
                        <a:rPr lang="en-GB" sz="1600" kern="0" baseline="0" dirty="0" smtClean="0">
                          <a:solidFill>
                            <a:schemeClr val="bg1"/>
                          </a:solidFill>
                          <a:hlinkClick r:id="rId2" action="ppaction://hlinksldjump"/>
                        </a:rPr>
                        <a:t> </a:t>
                      </a:r>
                      <a:r>
                        <a:rPr lang="en-GB" sz="1600" kern="0" dirty="0" smtClean="0">
                          <a:solidFill>
                            <a:schemeClr val="bg1"/>
                          </a:solidFill>
                          <a:hlinkClick r:id="rId2" action="ppaction://hlinksldjump"/>
                        </a:rPr>
                        <a:t>What are special educational needs?</a:t>
                      </a:r>
                      <a:endParaRPr lang="en-GB" sz="1600" b="1" kern="0" dirty="0" smtClean="0">
                        <a:solidFill>
                          <a:schemeClr val="bg1"/>
                        </a:solidFill>
                        <a:ea typeface="Calibri"/>
                        <a:cs typeface="Times New Roman"/>
                      </a:endParaRPr>
                    </a:p>
                  </a:txBody>
                  <a:tcPr/>
                </a:tc>
                <a:tc>
                  <a:txBody>
                    <a:bodyPr/>
                    <a:lstStyle/>
                    <a:p>
                      <a:pPr algn="l"/>
                      <a:r>
                        <a:rPr lang="en-GB" sz="1600" dirty="0" smtClean="0">
                          <a:solidFill>
                            <a:schemeClr val="bg1"/>
                          </a:solidFill>
                        </a:rPr>
                        <a:t>11 </a:t>
                      </a:r>
                      <a:r>
                        <a:rPr lang="en-GB" sz="1600" baseline="0" dirty="0" smtClean="0">
                          <a:solidFill>
                            <a:schemeClr val="bg1"/>
                          </a:solidFill>
                        </a:rPr>
                        <a:t> </a:t>
                      </a:r>
                      <a:r>
                        <a:rPr lang="en-GB" sz="1600" dirty="0" smtClean="0">
                          <a:solidFill>
                            <a:schemeClr val="bg1"/>
                          </a:solidFill>
                          <a:hlinkClick r:id="rId3" action="ppaction://hlinksldjump"/>
                        </a:rPr>
                        <a:t>How will you make decisions about how much support my child will receive?</a:t>
                      </a:r>
                      <a:endParaRPr lang="en-GB" sz="1600" dirty="0" smtClean="0">
                        <a:solidFill>
                          <a:schemeClr val="bg1"/>
                        </a:solidFill>
                      </a:endParaRPr>
                    </a:p>
                  </a:txBody>
                  <a:tcPr/>
                </a:tc>
                <a:extLst>
                  <a:ext uri="{0D108BD9-81ED-4DB2-BD59-A6C34878D82A}">
                    <a16:rowId xmlns:a16="http://schemas.microsoft.com/office/drawing/2014/main" val="10001"/>
                  </a:ext>
                </a:extLst>
              </a:tr>
              <a:tr h="693553">
                <a:tc>
                  <a:txBody>
                    <a:bodyPr/>
                    <a:lstStyle/>
                    <a:p>
                      <a:pPr algn="l">
                        <a:lnSpc>
                          <a:spcPct val="115000"/>
                        </a:lnSpc>
                      </a:pPr>
                      <a:r>
                        <a:rPr lang="en-GB" sz="1600" kern="0" dirty="0" smtClean="0">
                          <a:solidFill>
                            <a:schemeClr val="bg1"/>
                          </a:solidFill>
                        </a:rPr>
                        <a:t>2 </a:t>
                      </a:r>
                      <a:r>
                        <a:rPr lang="en-GB" sz="1600" kern="0" baseline="0" dirty="0" smtClean="0">
                          <a:solidFill>
                            <a:schemeClr val="bg1"/>
                          </a:solidFill>
                          <a:hlinkClick r:id="rId4" action="ppaction://hlinksldjump"/>
                        </a:rPr>
                        <a:t> </a:t>
                      </a:r>
                      <a:r>
                        <a:rPr lang="en-GB" sz="1600" kern="0" dirty="0" smtClean="0">
                          <a:solidFill>
                            <a:schemeClr val="bg1"/>
                          </a:solidFill>
                          <a:hlinkClick r:id="rId4" action="ppaction://hlinksldjump"/>
                        </a:rPr>
                        <a:t>What should I do if I think my child has SEN or disability? </a:t>
                      </a:r>
                      <a:endParaRPr lang="en-GB" sz="1600" b="1" kern="0" dirty="0" smtClean="0">
                        <a:solidFill>
                          <a:schemeClr val="bg1"/>
                        </a:solidFill>
                        <a:ea typeface="Calibri"/>
                        <a:cs typeface="Times New Roman"/>
                      </a:endParaRPr>
                    </a:p>
                  </a:txBody>
                  <a:tcPr/>
                </a:tc>
                <a:tc>
                  <a:txBody>
                    <a:bodyPr/>
                    <a:lstStyle/>
                    <a:p>
                      <a:pPr lvl="0" algn="l">
                        <a:lnSpc>
                          <a:spcPct val="115000"/>
                        </a:lnSpc>
                        <a:defRPr/>
                      </a:pPr>
                      <a:r>
                        <a:rPr lang="en-GB" sz="1600" dirty="0" smtClean="0">
                          <a:solidFill>
                            <a:schemeClr val="bg1"/>
                          </a:solidFill>
                        </a:rPr>
                        <a:t>12  </a:t>
                      </a:r>
                      <a:r>
                        <a:rPr lang="en-GB" sz="1600" baseline="0" dirty="0" smtClean="0">
                          <a:solidFill>
                            <a:schemeClr val="bg1"/>
                          </a:solidFill>
                        </a:rPr>
                        <a:t> </a:t>
                      </a:r>
                      <a:r>
                        <a:rPr lang="en-GB" sz="1600" dirty="0" smtClean="0">
                          <a:solidFill>
                            <a:schemeClr val="bg1"/>
                          </a:solidFill>
                          <a:hlinkClick r:id="rId5" action="ppaction://hlinksldjump"/>
                        </a:rPr>
                        <a:t>How does the school allocate resources to match the needs of children with SEN?</a:t>
                      </a:r>
                      <a:endParaRPr kumimoji="0" lang="en-GB" sz="1600" b="1"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2"/>
                  </a:ext>
                </a:extLst>
              </a:tr>
              <a:tr h="663484">
                <a:tc>
                  <a:txBody>
                    <a:bodyPr/>
                    <a:lstStyle/>
                    <a:p>
                      <a:pPr algn="l">
                        <a:lnSpc>
                          <a:spcPct val="115000"/>
                        </a:lnSpc>
                      </a:pPr>
                      <a:r>
                        <a:rPr lang="en-GB" sz="1600" kern="0" dirty="0" smtClean="0">
                          <a:solidFill>
                            <a:schemeClr val="bg1"/>
                          </a:solidFill>
                        </a:rPr>
                        <a:t>3</a:t>
                      </a:r>
                      <a:r>
                        <a:rPr lang="en-GB" sz="1600" kern="0" baseline="0" dirty="0" smtClean="0">
                          <a:solidFill>
                            <a:schemeClr val="bg1"/>
                          </a:solidFill>
                        </a:rPr>
                        <a:t> </a:t>
                      </a:r>
                      <a:r>
                        <a:rPr lang="en-GB" sz="1600" kern="0" dirty="0" smtClean="0">
                          <a:solidFill>
                            <a:schemeClr val="bg1"/>
                          </a:solidFill>
                          <a:hlinkClick r:id="rId6" action="ppaction://hlinksldjump"/>
                        </a:rPr>
                        <a:t>How will you know if my child needs extra help? </a:t>
                      </a:r>
                      <a:endParaRPr lang="en-GB" sz="1600" kern="0" dirty="0" smtClean="0">
                        <a:solidFill>
                          <a:schemeClr val="bg1"/>
                        </a:solidFill>
                      </a:endParaRPr>
                    </a:p>
                    <a:p>
                      <a:pPr algn="l">
                        <a:lnSpc>
                          <a:spcPct val="115000"/>
                        </a:lnSpc>
                      </a:pPr>
                      <a:endParaRPr lang="en-GB" sz="1600" b="1" kern="0" dirty="0" smtClean="0">
                        <a:solidFill>
                          <a:schemeClr val="bg1"/>
                        </a:solidFill>
                        <a:ea typeface="Calibri"/>
                        <a:cs typeface="Times New Roman"/>
                      </a:endParaRPr>
                    </a:p>
                  </a:txBody>
                  <a:tcPr/>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13  </a:t>
                      </a:r>
                      <a:r>
                        <a:rPr kumimoji="0" lang="en-GB" sz="1600" u="none" strike="noStrike" kern="0" cap="none" spc="0" normalizeH="0" baseline="0" noProof="0" dirty="0" smtClean="0">
                          <a:ln>
                            <a:noFill/>
                          </a:ln>
                          <a:solidFill>
                            <a:schemeClr val="bg1"/>
                          </a:solidFill>
                          <a:effectLst/>
                          <a:uLnTx/>
                          <a:uFillTx/>
                          <a:hlinkClick r:id="rId7" action="ppaction://hlinksldjump"/>
                        </a:rPr>
                        <a:t>What training or expertise  do your staff have?</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3"/>
                  </a:ext>
                </a:extLst>
              </a:tr>
              <a:tr h="693553">
                <a:tc>
                  <a:txBody>
                    <a:bodyPr/>
                    <a:lstStyle/>
                    <a:p>
                      <a:pPr algn="l">
                        <a:lnSpc>
                          <a:spcPct val="115000"/>
                        </a:lnSpc>
                      </a:pPr>
                      <a:r>
                        <a:rPr lang="en-GB" sz="1600" kern="0" dirty="0" smtClean="0">
                          <a:solidFill>
                            <a:schemeClr val="bg1"/>
                          </a:solidFill>
                        </a:rPr>
                        <a:t>4 </a:t>
                      </a:r>
                      <a:r>
                        <a:rPr lang="en-GB" sz="1600" kern="0" baseline="0" dirty="0" smtClean="0">
                          <a:solidFill>
                            <a:schemeClr val="bg1"/>
                          </a:solidFill>
                          <a:hlinkClick r:id="rId8" action="ppaction://hlinksldjump"/>
                        </a:rPr>
                        <a:t> </a:t>
                      </a:r>
                      <a:r>
                        <a:rPr lang="en-GB" sz="1600" kern="0" dirty="0" smtClean="0">
                          <a:solidFill>
                            <a:schemeClr val="bg1"/>
                          </a:solidFill>
                          <a:hlinkClick r:id="rId8" action="ppaction://hlinksldjump"/>
                        </a:rPr>
                        <a:t>How will I know how my child is doing?</a:t>
                      </a:r>
                      <a:endParaRPr lang="en-GB" sz="1600" b="1" kern="0" dirty="0" smtClean="0">
                        <a:solidFill>
                          <a:schemeClr val="bg1"/>
                        </a:solidFill>
                        <a:ea typeface="Calibri"/>
                        <a:cs typeface="Times New Roman"/>
                      </a:endParaRPr>
                    </a:p>
                  </a:txBody>
                  <a:tcPr/>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14  </a:t>
                      </a:r>
                      <a:r>
                        <a:rPr kumimoji="0" lang="en-GB" sz="1600" u="none" strike="noStrike" kern="0" cap="none" spc="0" normalizeH="0" baseline="0" noProof="0" dirty="0" smtClean="0">
                          <a:ln>
                            <a:noFill/>
                          </a:ln>
                          <a:solidFill>
                            <a:schemeClr val="bg1"/>
                          </a:solidFill>
                          <a:effectLst/>
                          <a:uLnTx/>
                          <a:uFillTx/>
                          <a:hlinkClick r:id="rId9" action="ppaction://hlinksldjump"/>
                        </a:rPr>
                        <a:t>What specialist services could be available for my child?</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4"/>
                  </a:ext>
                </a:extLst>
              </a:tr>
              <a:tr h="693553">
                <a:tc>
                  <a:txBody>
                    <a:bodyPr/>
                    <a:lstStyle/>
                    <a:p>
                      <a:pPr algn="l">
                        <a:lnSpc>
                          <a:spcPct val="115000"/>
                        </a:lnSpc>
                      </a:pPr>
                      <a:r>
                        <a:rPr lang="en-GB" sz="1600" kern="0" dirty="0" smtClean="0">
                          <a:solidFill>
                            <a:schemeClr val="bg1"/>
                          </a:solidFill>
                        </a:rPr>
                        <a:t>5 </a:t>
                      </a:r>
                      <a:r>
                        <a:rPr lang="en-GB" sz="1600" kern="0" baseline="0" dirty="0" smtClean="0">
                          <a:solidFill>
                            <a:schemeClr val="bg1"/>
                          </a:solidFill>
                        </a:rPr>
                        <a:t> </a:t>
                      </a:r>
                      <a:r>
                        <a:rPr lang="en-GB" sz="1600" kern="0" dirty="0" smtClean="0">
                          <a:solidFill>
                            <a:schemeClr val="bg1"/>
                          </a:solidFill>
                          <a:hlinkClick r:id="rId10" action="ppaction://hlinksldjump"/>
                        </a:rPr>
                        <a:t>How will you let me know about my child’s support?</a:t>
                      </a:r>
                      <a:endParaRPr lang="en-GB" sz="1600" b="1" kern="0" dirty="0">
                        <a:solidFill>
                          <a:schemeClr val="bg1"/>
                        </a:solidFill>
                        <a:ea typeface="Calibri"/>
                        <a:cs typeface="Times New Roman"/>
                      </a:endParaRPr>
                    </a:p>
                  </a:txBody>
                  <a:tcPr/>
                </a:tc>
                <a:tc>
                  <a:txBody>
                    <a:bodyPr/>
                    <a:lstStyle/>
                    <a:p>
                      <a:pPr algn="l">
                        <a:lnSpc>
                          <a:spcPct val="115000"/>
                        </a:lnSpc>
                      </a:pPr>
                      <a:r>
                        <a:rPr lang="en-GB" sz="1600" kern="0" dirty="0" smtClean="0">
                          <a:solidFill>
                            <a:schemeClr val="bg1"/>
                          </a:solidFill>
                        </a:rPr>
                        <a:t>15 </a:t>
                      </a:r>
                      <a:r>
                        <a:rPr lang="en-GB" sz="1600" kern="0" baseline="0" dirty="0" smtClean="0">
                          <a:solidFill>
                            <a:schemeClr val="bg1"/>
                          </a:solidFill>
                        </a:rPr>
                        <a:t> </a:t>
                      </a:r>
                      <a:r>
                        <a:rPr lang="en-GB" sz="1600" kern="0" dirty="0" smtClean="0">
                          <a:solidFill>
                            <a:schemeClr val="bg1"/>
                          </a:solidFill>
                          <a:hlinkClick r:id="rId11" action="ppaction://hlinksldjump"/>
                        </a:rPr>
                        <a:t>How will the school know that its SEN provision is effective?</a:t>
                      </a:r>
                      <a:endParaRPr lang="en-GB" sz="1600" b="1" kern="0" dirty="0" smtClean="0">
                        <a:solidFill>
                          <a:schemeClr val="bg1"/>
                        </a:solidFill>
                        <a:ea typeface="Calibri"/>
                        <a:cs typeface="Times New Roman"/>
                      </a:endParaRPr>
                    </a:p>
                  </a:txBody>
                  <a:tcPr/>
                </a:tc>
                <a:extLst>
                  <a:ext uri="{0D108BD9-81ED-4DB2-BD59-A6C34878D82A}">
                    <a16:rowId xmlns:a16="http://schemas.microsoft.com/office/drawing/2014/main" val="10005"/>
                  </a:ext>
                </a:extLst>
              </a:tr>
              <a:tr h="395390">
                <a:tc>
                  <a:txBody>
                    <a:bodyPr/>
                    <a:lstStyle/>
                    <a:p>
                      <a:pPr algn="l">
                        <a:lnSpc>
                          <a:spcPct val="115000"/>
                        </a:lnSpc>
                      </a:pPr>
                      <a:r>
                        <a:rPr lang="en-GB" sz="1600" kern="0" dirty="0" smtClean="0">
                          <a:solidFill>
                            <a:schemeClr val="bg1"/>
                          </a:solidFill>
                        </a:rPr>
                        <a:t>6 </a:t>
                      </a:r>
                      <a:r>
                        <a:rPr lang="en-GB" sz="1600" kern="0" baseline="0" dirty="0" smtClean="0">
                          <a:solidFill>
                            <a:schemeClr val="bg1"/>
                          </a:solidFill>
                        </a:rPr>
                        <a:t> </a:t>
                      </a:r>
                      <a:r>
                        <a:rPr lang="en-GB" sz="1600" kern="0" dirty="0" smtClean="0">
                          <a:solidFill>
                            <a:schemeClr val="bg1"/>
                          </a:solidFill>
                          <a:hlinkClick r:id="rId12" action="ppaction://hlinksldjump"/>
                        </a:rPr>
                        <a:t>How can I help to support my child’s learning?</a:t>
                      </a:r>
                      <a:endParaRPr lang="en-GB" sz="1600" b="1" kern="0" dirty="0" smtClean="0">
                        <a:solidFill>
                          <a:schemeClr val="bg1"/>
                        </a:solidFill>
                        <a:ea typeface="Calibri"/>
                        <a:cs typeface="Times New Roman"/>
                      </a:endParaRPr>
                    </a:p>
                  </a:txBody>
                  <a:tcPr/>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16  </a:t>
                      </a:r>
                      <a:r>
                        <a:rPr kumimoji="0" lang="en-GB" sz="1600" u="none" strike="noStrike" kern="0" cap="none" spc="0" normalizeH="0" baseline="0" noProof="0" dirty="0" smtClean="0">
                          <a:ln>
                            <a:noFill/>
                          </a:ln>
                          <a:solidFill>
                            <a:schemeClr val="bg1"/>
                          </a:solidFill>
                          <a:effectLst/>
                          <a:uLnTx/>
                          <a:uFillTx/>
                          <a:hlinkClick r:id="rId13" action="ppaction://hlinksldjump"/>
                        </a:rPr>
                        <a:t>How accessible is the school environment?</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6"/>
                  </a:ext>
                </a:extLst>
              </a:tr>
              <a:tr h="693553">
                <a:tc>
                  <a:txBody>
                    <a:bodyPr/>
                    <a:lstStyle/>
                    <a:p>
                      <a:pPr algn="l">
                        <a:lnSpc>
                          <a:spcPct val="115000"/>
                        </a:lnSpc>
                      </a:pPr>
                      <a:r>
                        <a:rPr lang="en-GB" sz="1600" kern="0" dirty="0" smtClean="0">
                          <a:solidFill>
                            <a:schemeClr val="bg1"/>
                          </a:solidFill>
                        </a:rPr>
                        <a:t>7</a:t>
                      </a:r>
                      <a:r>
                        <a:rPr lang="en-GB" sz="1600" kern="0" baseline="0" dirty="0" smtClean="0">
                          <a:solidFill>
                            <a:schemeClr val="bg1"/>
                          </a:solidFill>
                        </a:rPr>
                        <a:t> </a:t>
                      </a:r>
                      <a:r>
                        <a:rPr lang="en-GB" sz="1600" kern="0" dirty="0" smtClean="0">
                          <a:solidFill>
                            <a:schemeClr val="bg1"/>
                          </a:solidFill>
                          <a:hlinkClick r:id="rId14" action="ppaction://hlinksldjump"/>
                        </a:rPr>
                        <a:t>How will I be involved in planning for my child’s education?</a:t>
                      </a:r>
                      <a:endParaRPr lang="en-GB" sz="1600" b="1" kern="0" dirty="0" smtClean="0">
                        <a:solidFill>
                          <a:schemeClr val="bg1"/>
                        </a:solidFill>
                        <a:ea typeface="Calibri"/>
                        <a:cs typeface="Times New Roman"/>
                      </a:endParaRPr>
                    </a:p>
                  </a:txBody>
                  <a:tcPr/>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17  </a:t>
                      </a:r>
                      <a:r>
                        <a:rPr kumimoji="0" lang="en-GB" sz="1600" u="none" strike="noStrike" kern="0" cap="none" spc="0" normalizeH="0" baseline="0" noProof="0" dirty="0" smtClean="0">
                          <a:ln>
                            <a:noFill/>
                          </a:ln>
                          <a:solidFill>
                            <a:schemeClr val="bg1"/>
                          </a:solidFill>
                          <a:effectLst/>
                          <a:uLnTx/>
                          <a:uFillTx/>
                          <a:hlinkClick r:id="rId15" action="ppaction://hlinksldjump"/>
                        </a:rPr>
                        <a:t>How will you include my child in activities outside the classroom?</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7"/>
                  </a:ext>
                </a:extLst>
              </a:tr>
              <a:tr h="693553">
                <a:tc>
                  <a:txBody>
                    <a:bodyPr/>
                    <a:lstStyle/>
                    <a:p>
                      <a:pPr algn="l">
                        <a:lnSpc>
                          <a:spcPct val="115000"/>
                        </a:lnSpc>
                      </a:pPr>
                      <a:r>
                        <a:rPr lang="en-GB" sz="1600" kern="0" dirty="0" smtClean="0">
                          <a:solidFill>
                            <a:schemeClr val="bg1"/>
                          </a:solidFill>
                        </a:rPr>
                        <a:t>8 </a:t>
                      </a:r>
                      <a:r>
                        <a:rPr lang="en-GB" sz="1600" kern="0" baseline="0" dirty="0" smtClean="0">
                          <a:solidFill>
                            <a:schemeClr val="bg1"/>
                          </a:solidFill>
                        </a:rPr>
                        <a:t> </a:t>
                      </a:r>
                      <a:r>
                        <a:rPr lang="en-GB" sz="1600" kern="0" dirty="0" smtClean="0">
                          <a:solidFill>
                            <a:schemeClr val="bg1"/>
                          </a:solidFill>
                          <a:hlinkClick r:id="rId16" action="ppaction://hlinksldjump"/>
                        </a:rPr>
                        <a:t>How will my child be involved in planning for his or her education?</a:t>
                      </a:r>
                      <a:endParaRPr lang="en-GB" sz="1600" b="1" kern="0" dirty="0" smtClean="0">
                        <a:solidFill>
                          <a:schemeClr val="bg1"/>
                        </a:solidFill>
                        <a:ea typeface="Calibri"/>
                        <a:cs typeface="Times New Roman"/>
                      </a:endParaRPr>
                    </a:p>
                  </a:txBody>
                  <a:tcPr/>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18 </a:t>
                      </a:r>
                      <a:r>
                        <a:rPr kumimoji="0" lang="en-GB" sz="1600" u="none" strike="noStrike" kern="0" cap="none" spc="0" normalizeH="0" baseline="0" noProof="0" dirty="0" smtClean="0">
                          <a:ln>
                            <a:noFill/>
                          </a:ln>
                          <a:solidFill>
                            <a:schemeClr val="bg1"/>
                          </a:solidFill>
                          <a:effectLst/>
                          <a:uLnTx/>
                          <a:uFillTx/>
                          <a:hlinkClick r:id="rId17" action="ppaction://hlinksldjump"/>
                        </a:rPr>
                        <a:t>How will you support my child’s overall well-being?</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extLst>
                  <a:ext uri="{0D108BD9-81ED-4DB2-BD59-A6C34878D82A}">
                    <a16:rowId xmlns:a16="http://schemas.microsoft.com/office/drawing/2014/main" val="10008"/>
                  </a:ext>
                </a:extLst>
              </a:tr>
              <a:tr h="693553">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kumimoji="0" lang="en-GB" sz="1600" u="none" strike="noStrike" kern="0" cap="none" spc="0" normalizeH="0" baseline="0" noProof="0" dirty="0" smtClean="0">
                          <a:ln>
                            <a:noFill/>
                          </a:ln>
                          <a:solidFill>
                            <a:schemeClr val="bg1"/>
                          </a:solidFill>
                          <a:effectLst/>
                          <a:uLnTx/>
                          <a:uFillTx/>
                        </a:rPr>
                        <a:t>9  </a:t>
                      </a:r>
                      <a:r>
                        <a:rPr kumimoji="0" lang="en-GB" sz="1600" u="none" strike="noStrike" kern="0" cap="none" spc="0" normalizeH="0" baseline="0" noProof="0" dirty="0" smtClean="0">
                          <a:ln>
                            <a:noFill/>
                          </a:ln>
                          <a:solidFill>
                            <a:schemeClr val="bg1"/>
                          </a:solidFill>
                          <a:effectLst/>
                          <a:uLnTx/>
                          <a:uFillTx/>
                          <a:hlinkClick r:id="rId18" action="ppaction://hlinksldjump"/>
                        </a:rPr>
                        <a:t>How will you support my child in starting school and moving on?</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tc>
                  <a:txBody>
                    <a:bodyPr/>
                    <a:lstStyle/>
                    <a:p>
                      <a:pPr algn="l">
                        <a:lnSpc>
                          <a:spcPct val="115000"/>
                        </a:lnSpc>
                      </a:pPr>
                      <a:r>
                        <a:rPr lang="en-GB" sz="1600" kern="0" dirty="0" smtClean="0">
                          <a:solidFill>
                            <a:schemeClr val="bg1"/>
                          </a:solidFill>
                        </a:rPr>
                        <a:t>19 </a:t>
                      </a:r>
                      <a:r>
                        <a:rPr lang="en-GB" sz="1600" kern="0" baseline="0" dirty="0" smtClean="0">
                          <a:solidFill>
                            <a:schemeClr val="bg1"/>
                          </a:solidFill>
                        </a:rPr>
                        <a:t> </a:t>
                      </a:r>
                      <a:r>
                        <a:rPr lang="en-GB" sz="1600" kern="0" dirty="0" smtClean="0">
                          <a:solidFill>
                            <a:schemeClr val="bg1"/>
                          </a:solidFill>
                          <a:hlinkClick r:id="rId19" action="ppaction://hlinksldjump"/>
                        </a:rPr>
                        <a:t>What should I do if I have a complaint?</a:t>
                      </a:r>
                      <a:endParaRPr lang="en-GB" sz="1600" b="1" kern="0" dirty="0" smtClean="0">
                        <a:solidFill>
                          <a:schemeClr val="bg1"/>
                        </a:solidFill>
                        <a:ea typeface="Calibri"/>
                        <a:cs typeface="Times New Roman"/>
                      </a:endParaRPr>
                    </a:p>
                  </a:txBody>
                  <a:tcPr/>
                </a:tc>
                <a:extLst>
                  <a:ext uri="{0D108BD9-81ED-4DB2-BD59-A6C34878D82A}">
                    <a16:rowId xmlns:a16="http://schemas.microsoft.com/office/drawing/2014/main" val="10009"/>
                  </a:ext>
                </a:extLst>
              </a:tr>
              <a:tr h="693553">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lang="en-GB" sz="1600" kern="0" dirty="0" smtClean="0">
                          <a:solidFill>
                            <a:schemeClr val="bg1"/>
                          </a:solidFill>
                        </a:rPr>
                        <a:t>10</a:t>
                      </a:r>
                      <a:r>
                        <a:rPr kumimoji="0" lang="en-GB" sz="1600" u="none" strike="noStrike" kern="0" cap="none" spc="0" normalizeH="0" baseline="0" noProof="0" dirty="0" smtClean="0">
                          <a:ln>
                            <a:noFill/>
                          </a:ln>
                          <a:solidFill>
                            <a:schemeClr val="bg1"/>
                          </a:solidFill>
                          <a:effectLst/>
                          <a:uLnTx/>
                          <a:uFillTx/>
                        </a:rPr>
                        <a:t>  </a:t>
                      </a:r>
                      <a:r>
                        <a:rPr kumimoji="0" lang="en-GB" sz="1600" u="none" strike="noStrike" kern="0" cap="none" spc="0" normalizeH="0" baseline="0" noProof="0" dirty="0" smtClean="0">
                          <a:ln>
                            <a:noFill/>
                          </a:ln>
                          <a:solidFill>
                            <a:schemeClr val="bg1"/>
                          </a:solidFill>
                          <a:effectLst/>
                          <a:uLnTx/>
                          <a:uFillTx/>
                          <a:hlinkClick r:id="rId20" action="ppaction://hlinksldjump"/>
                        </a:rPr>
                        <a:t>How will you match the curriculum to my child’s needs?</a:t>
                      </a:r>
                      <a:endParaRPr kumimoji="0" lang="en-GB" sz="1600" b="0" i="0" u="none" strike="noStrike" kern="0" cap="none" spc="0" normalizeH="0" baseline="0" noProof="0" dirty="0" smtClean="0">
                        <a:ln>
                          <a:noFill/>
                        </a:ln>
                        <a:solidFill>
                          <a:schemeClr val="bg1"/>
                        </a:solidFill>
                        <a:effectLst/>
                        <a:uLnTx/>
                        <a:uFillTx/>
                        <a:ea typeface="Calibri"/>
                        <a:cs typeface="Times New Roman"/>
                      </a:endParaRPr>
                    </a:p>
                  </a:txBody>
                  <a:tcPr/>
                </a:tc>
                <a:tc>
                  <a:txBody>
                    <a:bodyPr/>
                    <a:lstStyle/>
                    <a:p>
                      <a:pPr algn="l">
                        <a:lnSpc>
                          <a:spcPct val="115000"/>
                        </a:lnSpc>
                      </a:pPr>
                      <a:r>
                        <a:rPr lang="en-GB" sz="1600" kern="0" dirty="0" smtClean="0">
                          <a:solidFill>
                            <a:schemeClr val="bg1"/>
                          </a:solidFill>
                        </a:rPr>
                        <a:t>20</a:t>
                      </a:r>
                      <a:r>
                        <a:rPr lang="en-GB" sz="1600" kern="0" baseline="0" dirty="0" smtClean="0">
                          <a:solidFill>
                            <a:schemeClr val="bg1"/>
                          </a:solidFill>
                        </a:rPr>
                        <a:t> </a:t>
                      </a:r>
                      <a:r>
                        <a:rPr lang="en-GB" sz="1600" kern="0" dirty="0" smtClean="0">
                          <a:solidFill>
                            <a:schemeClr val="bg1"/>
                          </a:solidFill>
                          <a:hlinkClick r:id="rId21" action="ppaction://hlinksldjump"/>
                        </a:rPr>
                        <a:t>Where can I find more information or advice?</a:t>
                      </a:r>
                      <a:endParaRPr lang="en-GB" sz="1600" b="1" kern="0" dirty="0" smtClean="0">
                        <a:solidFill>
                          <a:schemeClr val="bg1"/>
                        </a:solidFill>
                        <a:ea typeface="Calibri"/>
                        <a:cs typeface="Times New Roman"/>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46708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44136" y="1196752"/>
            <a:ext cx="7788304" cy="5661248"/>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Students have a designated form tutor whom they see every morning who monitors their attendance and will nurture a relationship with them. The Achievement Leader works with the form tutor,  Student Support Department and Learning Support Department, to ensure the needs of the student are met.</a:t>
            </a:r>
          </a:p>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Personal well-being forms part of the PSHE curriculum via the Tutor Programme as well as via assemblies, special presentations and outside speakers.</a:t>
            </a:r>
          </a:p>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The Student Support Department supports students with behaviour, bereavement, emotional support and well-being and can offering counselling or support from external agencies.</a:t>
            </a:r>
            <a:endParaRPr lang="en-GB" sz="1400" b="1" kern="0" dirty="0">
              <a:solidFill>
                <a:schemeClr val="bg1"/>
              </a:solidFill>
              <a:latin typeface="Calibri" pitchFamily="34" charset="0"/>
              <a:ea typeface="Calibri"/>
              <a:cs typeface="Calibri" pitchFamily="34" charset="0"/>
            </a:endParaRPr>
          </a:p>
          <a:p>
            <a:pPr marL="28575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The Behaviour for Learning and Achievement Policy ensure that students have boundaries and that their achievements are acknowledged.</a:t>
            </a:r>
          </a:p>
          <a:p>
            <a:pPr marL="28575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Emotional </a:t>
            </a:r>
            <a:r>
              <a:rPr lang="en-GB" sz="1400" b="1" kern="0" dirty="0">
                <a:solidFill>
                  <a:schemeClr val="bg1"/>
                </a:solidFill>
                <a:latin typeface="Calibri" pitchFamily="34" charset="0"/>
                <a:ea typeface="Calibri"/>
                <a:cs typeface="Calibri" pitchFamily="34" charset="0"/>
              </a:rPr>
              <a:t>well-being </a:t>
            </a:r>
            <a:r>
              <a:rPr lang="en-GB" sz="1400" b="1" kern="0" dirty="0" smtClean="0">
                <a:solidFill>
                  <a:schemeClr val="bg1"/>
                </a:solidFill>
                <a:latin typeface="Calibri" pitchFamily="34" charset="0"/>
                <a:ea typeface="Calibri"/>
                <a:cs typeface="Calibri" pitchFamily="34" charset="0"/>
              </a:rPr>
              <a:t>is protected through the Anti-Bullying </a:t>
            </a:r>
            <a:r>
              <a:rPr lang="en-GB" sz="1400" b="1" kern="0" dirty="0">
                <a:solidFill>
                  <a:schemeClr val="bg1"/>
                </a:solidFill>
                <a:latin typeface="Calibri" pitchFamily="34" charset="0"/>
                <a:ea typeface="Calibri"/>
                <a:cs typeface="Calibri" pitchFamily="34" charset="0"/>
              </a:rPr>
              <a:t>Policy</a:t>
            </a:r>
            <a:r>
              <a:rPr lang="en-GB" sz="1400" b="1" kern="0" dirty="0" smtClean="0">
                <a:solidFill>
                  <a:schemeClr val="bg1"/>
                </a:solidFill>
                <a:latin typeface="Calibri" pitchFamily="34" charset="0"/>
                <a:ea typeface="Calibri"/>
                <a:cs typeface="Calibri" pitchFamily="34" charset="0"/>
              </a:rPr>
              <a:t>, nurture and counselling</a:t>
            </a:r>
            <a:endParaRPr lang="en-GB" sz="1400" b="1" kern="0" dirty="0">
              <a:solidFill>
                <a:schemeClr val="bg1"/>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Extra curricular activities provide an opportunity to socialise with a wide variety of students.</a:t>
            </a:r>
          </a:p>
          <a:p>
            <a:pPr marL="285750" lvl="0" indent="-285750">
              <a:lnSpc>
                <a:spcPct val="150000"/>
              </a:lnSpc>
              <a:buFont typeface="Arial" panose="020B0604020202020204" pitchFamily="34" charset="0"/>
              <a:buChar char="•"/>
              <a:defRPr/>
            </a:pPr>
            <a:r>
              <a:rPr lang="en-GB" sz="1400" b="1" kern="0" dirty="0" smtClean="0">
                <a:solidFill>
                  <a:schemeClr val="bg1"/>
                </a:solidFill>
                <a:latin typeface="Calibri" pitchFamily="34" charset="0"/>
                <a:ea typeface="Calibri"/>
                <a:cs typeface="Calibri" pitchFamily="34" charset="0"/>
              </a:rPr>
              <a:t>Student Voice gives students the opportunity to express their views.</a:t>
            </a:r>
            <a:endParaRPr lang="en-GB" sz="1400"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384644" y="0"/>
            <a:ext cx="8507288" cy="1354162"/>
          </a:xfrm>
        </p:spPr>
        <p:txBody>
          <a:bodyPr>
            <a:normAutofit/>
          </a:bodyPr>
          <a:lstStyle/>
          <a:p>
            <a:r>
              <a:rPr lang="en-GB" sz="2800" b="1" dirty="0" smtClean="0">
                <a:solidFill>
                  <a:schemeClr val="bg1"/>
                </a:solidFill>
                <a:latin typeface="Century Gothic"/>
                <a:ea typeface="Calibri"/>
                <a:cs typeface="Times New Roman"/>
              </a:rPr>
              <a:t>18. How will you support my child’s overall   well-being?</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1820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484784"/>
            <a:ext cx="7704000" cy="4896000"/>
          </a:xfrm>
          <a:prstGeom prst="roundRect">
            <a:avLst>
              <a:gd name="adj" fmla="val 24757"/>
            </a:avLst>
          </a:prstGeom>
          <a:solidFill>
            <a:schemeClr val="accent3">
              <a:lumMod val="60000"/>
              <a:lumOff val="40000"/>
            </a:schemeClr>
          </a:solidFill>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en-GB" sz="2000" b="1" dirty="0" smtClean="0">
              <a:effectLst/>
              <a:latin typeface="Century Gothic"/>
              <a:ea typeface="Calibri"/>
              <a:cs typeface="Times New Roman"/>
            </a:endParaRPr>
          </a:p>
          <a:p>
            <a:pPr marL="457200">
              <a:lnSpc>
                <a:spcPct val="115000"/>
              </a:lnSpc>
              <a:spcAft>
                <a:spcPts val="0"/>
              </a:spcAft>
            </a:pPr>
            <a:r>
              <a:rPr lang="en-GB" sz="1200" b="1" dirty="0">
                <a:effectLst/>
                <a:latin typeface="Century Gothic"/>
                <a:ea typeface="Calibri"/>
                <a:cs typeface="Times New Roman"/>
              </a:rPr>
              <a:t> </a:t>
            </a:r>
            <a:endParaRPr lang="en-GB" sz="1100" dirty="0">
              <a:effectLst/>
              <a:latin typeface="Calibri"/>
              <a:ea typeface="Calibri"/>
              <a:cs typeface="Times New Roman"/>
            </a:endParaRPr>
          </a:p>
          <a:p>
            <a:pPr>
              <a:lnSpc>
                <a:spcPct val="115000"/>
              </a:lnSpc>
              <a:spcAft>
                <a:spcPts val="0"/>
              </a:spcAft>
            </a:pPr>
            <a:r>
              <a:rPr lang="en-GB" sz="1200" dirty="0">
                <a:effectLst/>
                <a:latin typeface="Calibri"/>
                <a:ea typeface="Calibri"/>
                <a:cs typeface="Times New Roman"/>
              </a:rPr>
              <a:t> </a:t>
            </a:r>
            <a:endParaRPr lang="en-GB" sz="1100" dirty="0">
              <a:effectLst/>
              <a:latin typeface="Calibri"/>
              <a:ea typeface="Calibri"/>
              <a:cs typeface="Times New Roman"/>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19. What </a:t>
            </a:r>
            <a:r>
              <a:rPr lang="en-GB" sz="2800" b="1" dirty="0">
                <a:solidFill>
                  <a:schemeClr val="bg1"/>
                </a:solidFill>
                <a:latin typeface="Century Gothic"/>
                <a:ea typeface="Calibri"/>
                <a:cs typeface="Times New Roman"/>
              </a:rPr>
              <a:t>should I do if I have a complaint?</a:t>
            </a:r>
          </a:p>
        </p:txBody>
      </p:sp>
      <p:sp>
        <p:nvSpPr>
          <p:cNvPr id="4" name="Rounded Rectangle 3"/>
          <p:cNvSpPr/>
          <p:nvPr/>
        </p:nvSpPr>
        <p:spPr>
          <a:xfrm>
            <a:off x="729248" y="1196752"/>
            <a:ext cx="7704000" cy="5426304"/>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pPr>
            <a:r>
              <a:rPr lang="en-GB" sz="1700" b="1" dirty="0">
                <a:solidFill>
                  <a:schemeClr val="bg1"/>
                </a:solidFill>
                <a:latin typeface="Calibri" pitchFamily="34" charset="0"/>
                <a:cs typeface="Calibri" pitchFamily="34" charset="0"/>
              </a:rPr>
              <a:t>Parents should raise their concerns with the person they feel is most appropriate. </a:t>
            </a:r>
            <a:r>
              <a:rPr lang="en-GB" sz="1700" b="1" dirty="0" smtClean="0">
                <a:solidFill>
                  <a:schemeClr val="bg1"/>
                </a:solidFill>
                <a:latin typeface="Calibri" pitchFamily="34" charset="0"/>
                <a:cs typeface="Calibri" pitchFamily="34" charset="0"/>
              </a:rPr>
              <a:t> This </a:t>
            </a:r>
            <a:r>
              <a:rPr lang="en-GB" sz="1700" b="1" dirty="0">
                <a:solidFill>
                  <a:schemeClr val="bg1"/>
                </a:solidFill>
                <a:latin typeface="Calibri" pitchFamily="34" charset="0"/>
                <a:cs typeface="Calibri" pitchFamily="34" charset="0"/>
              </a:rPr>
              <a:t>is likely to be through contact with the relevant </a:t>
            </a:r>
            <a:r>
              <a:rPr lang="en-GB" sz="1700" b="1" dirty="0" smtClean="0">
                <a:solidFill>
                  <a:schemeClr val="bg1"/>
                </a:solidFill>
                <a:latin typeface="Calibri" pitchFamily="34" charset="0"/>
                <a:cs typeface="Calibri" pitchFamily="34" charset="0"/>
              </a:rPr>
              <a:t>Achievement Leader, SENCO </a:t>
            </a:r>
            <a:r>
              <a:rPr lang="en-GB" sz="1700" b="1" dirty="0">
                <a:solidFill>
                  <a:schemeClr val="bg1"/>
                </a:solidFill>
                <a:latin typeface="Calibri" pitchFamily="34" charset="0"/>
                <a:cs typeface="Calibri" pitchFamily="34" charset="0"/>
              </a:rPr>
              <a:t>or a member of the </a:t>
            </a:r>
            <a:r>
              <a:rPr lang="en-GB" sz="1700" b="1" dirty="0" smtClean="0">
                <a:solidFill>
                  <a:schemeClr val="bg1"/>
                </a:solidFill>
                <a:latin typeface="Calibri" pitchFamily="34" charset="0"/>
                <a:cs typeface="Calibri" pitchFamily="34" charset="0"/>
              </a:rPr>
              <a:t>Senior Leadership Team. </a:t>
            </a:r>
          </a:p>
          <a:p>
            <a:pPr algn="ctr">
              <a:lnSpc>
                <a:spcPct val="150000"/>
              </a:lnSpc>
            </a:pPr>
            <a:r>
              <a:rPr lang="en-GB" sz="1700" b="1" dirty="0" smtClean="0">
                <a:solidFill>
                  <a:schemeClr val="bg1"/>
                </a:solidFill>
                <a:latin typeface="Calibri" pitchFamily="34" charset="0"/>
                <a:cs typeface="Calibri" pitchFamily="34" charset="0"/>
              </a:rPr>
              <a:t>Tel; 01543 421250</a:t>
            </a:r>
          </a:p>
          <a:p>
            <a:pPr>
              <a:lnSpc>
                <a:spcPct val="150000"/>
              </a:lnSpc>
            </a:pPr>
            <a:endParaRPr lang="en-GB" sz="1700" b="1" dirty="0">
              <a:solidFill>
                <a:schemeClr val="bg1"/>
              </a:solidFill>
              <a:latin typeface="Calibri" pitchFamily="34" charset="0"/>
              <a:cs typeface="Calibri" pitchFamily="34" charset="0"/>
            </a:endParaRPr>
          </a:p>
          <a:p>
            <a:pPr>
              <a:lnSpc>
                <a:spcPct val="150000"/>
              </a:lnSpc>
            </a:pPr>
            <a:r>
              <a:rPr lang="en-GB" sz="1700" b="1" dirty="0" smtClean="0">
                <a:solidFill>
                  <a:schemeClr val="bg1"/>
                </a:solidFill>
                <a:latin typeface="Calibri" pitchFamily="34" charset="0"/>
                <a:cs typeface="Calibri" pitchFamily="34" charset="0"/>
              </a:rPr>
              <a:t>The </a:t>
            </a:r>
            <a:r>
              <a:rPr lang="en-GB" sz="1700" b="1" dirty="0">
                <a:solidFill>
                  <a:schemeClr val="bg1"/>
                </a:solidFill>
                <a:latin typeface="Calibri" pitchFamily="34" charset="0"/>
                <a:cs typeface="Calibri" pitchFamily="34" charset="0"/>
              </a:rPr>
              <a:t>relevant person will consider the best way of dealing with the concerns raised according to the circumstances. </a:t>
            </a:r>
            <a:r>
              <a:rPr lang="en-GB" sz="1700" b="1" dirty="0" smtClean="0">
                <a:solidFill>
                  <a:schemeClr val="bg1"/>
                </a:solidFill>
                <a:latin typeface="Calibri" pitchFamily="34" charset="0"/>
                <a:cs typeface="Calibri" pitchFamily="34" charset="0"/>
              </a:rPr>
              <a:t> It </a:t>
            </a:r>
            <a:r>
              <a:rPr lang="en-GB" sz="1700" b="1" dirty="0">
                <a:solidFill>
                  <a:schemeClr val="bg1"/>
                </a:solidFill>
                <a:latin typeface="Calibri" pitchFamily="34" charset="0"/>
                <a:cs typeface="Calibri" pitchFamily="34" charset="0"/>
              </a:rPr>
              <a:t>is preferable for all concerned that issues raised are resolved at an informal stage rather than later. </a:t>
            </a:r>
          </a:p>
          <a:p>
            <a:pPr>
              <a:lnSpc>
                <a:spcPct val="150000"/>
              </a:lnSpc>
            </a:pPr>
            <a:r>
              <a:rPr lang="en-GB" sz="1700" b="1" dirty="0">
                <a:solidFill>
                  <a:schemeClr val="bg1"/>
                </a:solidFill>
                <a:latin typeface="Calibri" pitchFamily="34" charset="0"/>
                <a:cs typeface="Calibri" pitchFamily="34" charset="0"/>
              </a:rPr>
              <a:t> </a:t>
            </a:r>
          </a:p>
          <a:p>
            <a:pPr>
              <a:lnSpc>
                <a:spcPct val="150000"/>
              </a:lnSpc>
            </a:pPr>
            <a:r>
              <a:rPr lang="en-GB" sz="1700" b="1" dirty="0">
                <a:solidFill>
                  <a:schemeClr val="bg1"/>
                </a:solidFill>
                <a:latin typeface="Calibri" pitchFamily="34" charset="0"/>
                <a:cs typeface="Calibri" pitchFamily="34" charset="0"/>
              </a:rPr>
              <a:t>If parents are still not satisfied with the outcome, they can refer to the formal procedure set out in the school’s Complaints P</a:t>
            </a:r>
            <a:r>
              <a:rPr lang="en-GB" sz="1700" b="1" dirty="0" smtClean="0">
                <a:solidFill>
                  <a:schemeClr val="bg1"/>
                </a:solidFill>
                <a:latin typeface="Calibri" pitchFamily="34" charset="0"/>
                <a:cs typeface="Calibri" pitchFamily="34" charset="0"/>
              </a:rPr>
              <a:t>olicy.</a:t>
            </a:r>
            <a:endParaRPr lang="en-GB" sz="1700" b="1" dirty="0">
              <a:solidFill>
                <a:schemeClr val="bg1"/>
              </a:solidFill>
              <a:latin typeface="Calibri" pitchFamily="34" charset="0"/>
              <a:cs typeface="Calibri" pitchFamily="34" charset="0"/>
            </a:endParaRPr>
          </a:p>
        </p:txBody>
      </p:sp>
      <p:sp>
        <p:nvSpPr>
          <p:cNvPr id="7" name="Action Button: Home 6">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7054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23053" y="908720"/>
            <a:ext cx="8312202" cy="6408712"/>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50000"/>
              </a:lnSpc>
              <a:buFont typeface="Arial" panose="020B0604020202020204" pitchFamily="34" charset="0"/>
              <a:buChar char="•"/>
              <a:defRPr/>
            </a:pPr>
            <a:r>
              <a:rPr lang="en-GB" b="1" kern="0" dirty="0" smtClean="0">
                <a:solidFill>
                  <a:schemeClr val="bg1"/>
                </a:solidFill>
                <a:ea typeface="Calibri"/>
                <a:cs typeface="Times New Roman"/>
              </a:rPr>
              <a:t>King Edward VI School, Lichfield website </a:t>
            </a:r>
          </a:p>
          <a:p>
            <a:pPr lvl="1">
              <a:lnSpc>
                <a:spcPct val="150000"/>
              </a:lnSpc>
              <a:defRPr/>
            </a:pPr>
            <a:r>
              <a:rPr lang="en-GB" b="1" u="sng" kern="0" dirty="0" smtClean="0">
                <a:solidFill>
                  <a:schemeClr val="bg1"/>
                </a:solidFill>
                <a:ea typeface="Calibri"/>
                <a:cs typeface="Times New Roman"/>
                <a:hlinkClick r:id="rId3"/>
              </a:rPr>
              <a:t>http://www.kingedwardvi-lichfield.staffs.sch.uk</a:t>
            </a:r>
            <a:endParaRPr lang="en-GB" b="1" u="sng" kern="0" dirty="0" smtClean="0">
              <a:solidFill>
                <a:schemeClr val="bg1"/>
              </a:solidFill>
              <a:ea typeface="Calibri"/>
              <a:cs typeface="Times New Roman"/>
            </a:endParaRPr>
          </a:p>
          <a:p>
            <a:pPr marL="285750" indent="-285750">
              <a:lnSpc>
                <a:spcPct val="150000"/>
              </a:lnSpc>
              <a:buFont typeface="Arial" pitchFamily="34" charset="0"/>
              <a:buChar char="•"/>
              <a:defRPr/>
            </a:pPr>
            <a:r>
              <a:rPr lang="en-GB" b="1" kern="0" dirty="0" smtClean="0">
                <a:solidFill>
                  <a:schemeClr val="bg1"/>
                </a:solidFill>
                <a:ea typeface="Calibri"/>
                <a:cs typeface="Times New Roman"/>
              </a:rPr>
              <a:t>Staffordshire Connects</a:t>
            </a:r>
          </a:p>
          <a:p>
            <a:pPr lvl="1">
              <a:lnSpc>
                <a:spcPct val="150000"/>
              </a:lnSpc>
              <a:defRPr/>
            </a:pPr>
            <a:r>
              <a:rPr lang="en-GB" b="1" kern="0" dirty="0" smtClean="0">
                <a:solidFill>
                  <a:srgbClr val="FF0000"/>
                </a:solidFill>
                <a:ea typeface="Calibri"/>
                <a:cs typeface="Times New Roman"/>
                <a:hlinkClick r:id="rId4"/>
              </a:rPr>
              <a:t>www.staffordshireconnects.info</a:t>
            </a:r>
            <a:endParaRPr lang="en-GB" b="1" kern="0" dirty="0" smtClean="0">
              <a:solidFill>
                <a:srgbClr val="FF0000"/>
              </a:solidFill>
              <a:ea typeface="Calibri"/>
              <a:cs typeface="Times New Roman"/>
            </a:endParaRPr>
          </a:p>
          <a:p>
            <a:pPr marL="285750" indent="-285750">
              <a:lnSpc>
                <a:spcPct val="150000"/>
              </a:lnSpc>
              <a:buFont typeface="Arial" pitchFamily="34" charset="0"/>
              <a:buChar char="•"/>
              <a:defRPr/>
            </a:pPr>
            <a:r>
              <a:rPr lang="en-GB" b="1" kern="0" dirty="0" smtClean="0">
                <a:solidFill>
                  <a:schemeClr val="bg1"/>
                </a:solidFill>
                <a:ea typeface="Calibri"/>
                <a:cs typeface="Times New Roman"/>
              </a:rPr>
              <a:t>Staffordshire</a:t>
            </a:r>
            <a:r>
              <a:rPr lang="en-GB" b="1" kern="0" dirty="0">
                <a:solidFill>
                  <a:schemeClr val="bg1"/>
                </a:solidFill>
                <a:ea typeface="Calibri"/>
                <a:cs typeface="Times New Roman"/>
              </a:rPr>
              <a:t> </a:t>
            </a:r>
            <a:r>
              <a:rPr lang="en-GB" b="1" kern="0" dirty="0" smtClean="0">
                <a:solidFill>
                  <a:schemeClr val="bg1"/>
                </a:solidFill>
                <a:ea typeface="Calibri"/>
                <a:cs typeface="Times New Roman"/>
              </a:rPr>
              <a:t>Family partnership: SENDIASS</a:t>
            </a:r>
            <a:endParaRPr lang="en-GB" b="1" strike="sngStrike" kern="0" dirty="0" smtClean="0">
              <a:solidFill>
                <a:schemeClr val="bg1"/>
              </a:solidFill>
              <a:ea typeface="Calibri"/>
              <a:cs typeface="Times New Roman"/>
            </a:endParaRPr>
          </a:p>
          <a:p>
            <a:pPr>
              <a:lnSpc>
                <a:spcPct val="150000"/>
              </a:lnSpc>
              <a:defRPr/>
            </a:pPr>
            <a:r>
              <a:rPr lang="en-GB" b="1" kern="0" dirty="0">
                <a:solidFill>
                  <a:schemeClr val="bg1"/>
                </a:solidFill>
                <a:ea typeface="Calibri"/>
                <a:cs typeface="Times New Roman"/>
              </a:rPr>
              <a:t> </a:t>
            </a:r>
            <a:r>
              <a:rPr lang="en-GB" b="1" kern="0" dirty="0" smtClean="0">
                <a:solidFill>
                  <a:schemeClr val="bg1"/>
                </a:solidFill>
                <a:ea typeface="Calibri"/>
                <a:cs typeface="Times New Roman"/>
              </a:rPr>
              <a:t>     </a:t>
            </a:r>
            <a:r>
              <a:rPr lang="en-GB" b="1" kern="0" dirty="0" smtClean="0">
                <a:solidFill>
                  <a:srgbClr val="FF0000"/>
                </a:solidFill>
                <a:ea typeface="Calibri"/>
                <a:cs typeface="Times New Roman"/>
                <a:hlinkClick r:id="rId5"/>
              </a:rPr>
              <a:t>www.staffs-iass.org</a:t>
            </a:r>
            <a:endParaRPr lang="en-GB" b="1" kern="0" dirty="0" smtClean="0">
              <a:solidFill>
                <a:srgbClr val="FF0000"/>
              </a:solidFill>
              <a:ea typeface="Calibri"/>
              <a:cs typeface="Times New Roman"/>
            </a:endParaRPr>
          </a:p>
          <a:p>
            <a:pPr>
              <a:lnSpc>
                <a:spcPct val="150000"/>
              </a:lnSpc>
              <a:defRPr/>
            </a:pPr>
            <a:endParaRPr lang="en-GB" b="1" kern="0" dirty="0" smtClean="0">
              <a:solidFill>
                <a:schemeClr val="bg1"/>
              </a:solidFill>
              <a:ea typeface="Calibri"/>
              <a:cs typeface="Times New Roman"/>
            </a:endParaRPr>
          </a:p>
          <a:p>
            <a:pPr marL="285750" lvl="0" indent="-285750">
              <a:lnSpc>
                <a:spcPct val="150000"/>
              </a:lnSpc>
              <a:buFont typeface="Arial" panose="020B0604020202020204" pitchFamily="34" charset="0"/>
              <a:buChar char="•"/>
              <a:defRPr/>
            </a:pPr>
            <a:r>
              <a:rPr lang="en-GB" b="1" kern="0" dirty="0">
                <a:solidFill>
                  <a:schemeClr val="bg1"/>
                </a:solidFill>
                <a:ea typeface="Calibri"/>
                <a:cs typeface="Times New Roman"/>
              </a:rPr>
              <a:t>Careers </a:t>
            </a:r>
            <a:r>
              <a:rPr lang="en-GB" b="1" kern="0" dirty="0" smtClean="0">
                <a:solidFill>
                  <a:schemeClr val="bg1"/>
                </a:solidFill>
                <a:ea typeface="Calibri"/>
                <a:cs typeface="Times New Roman"/>
              </a:rPr>
              <a:t>Advice</a:t>
            </a:r>
          </a:p>
          <a:p>
            <a:pPr lvl="1">
              <a:lnSpc>
                <a:spcPct val="150000"/>
              </a:lnSpc>
              <a:defRPr/>
            </a:pPr>
            <a:r>
              <a:rPr lang="en-GB" kern="0" dirty="0" smtClean="0">
                <a:solidFill>
                  <a:srgbClr val="FF0000"/>
                </a:solidFill>
                <a:ea typeface="Calibri"/>
                <a:cs typeface="Times New Roman"/>
              </a:rPr>
              <a:t>Staffordshireconnects.info</a:t>
            </a:r>
          </a:p>
          <a:p>
            <a:pPr lvl="1">
              <a:lnSpc>
                <a:spcPct val="150000"/>
              </a:lnSpc>
              <a:defRPr/>
            </a:pPr>
            <a:r>
              <a:rPr lang="en-GB" kern="0" dirty="0" smtClean="0">
                <a:solidFill>
                  <a:srgbClr val="FF0000"/>
                </a:solidFill>
                <a:ea typeface="Calibri"/>
                <a:cs typeface="Times New Roman"/>
              </a:rPr>
              <a:t>Preparing for Adulthood</a:t>
            </a:r>
          </a:p>
          <a:p>
            <a:pPr lvl="1">
              <a:lnSpc>
                <a:spcPct val="150000"/>
              </a:lnSpc>
              <a:defRPr/>
            </a:pPr>
            <a:r>
              <a:rPr lang="en-GB" kern="0" dirty="0" smtClean="0">
                <a:solidFill>
                  <a:srgbClr val="FF0000"/>
                </a:solidFill>
                <a:ea typeface="Calibri"/>
                <a:cs typeface="Times New Roman"/>
                <a:hlinkClick r:id="rId6"/>
              </a:rPr>
              <a:t>www.gov.uk/career-skills-and-training</a:t>
            </a:r>
            <a:endParaRPr lang="en-GB" kern="0" dirty="0" smtClean="0">
              <a:solidFill>
                <a:srgbClr val="FF0000"/>
              </a:solidFill>
              <a:ea typeface="Calibri"/>
              <a:cs typeface="Times New Roman"/>
            </a:endParaRPr>
          </a:p>
          <a:p>
            <a:pPr lvl="1">
              <a:lnSpc>
                <a:spcPct val="150000"/>
              </a:lnSpc>
              <a:defRPr/>
            </a:pPr>
            <a:endParaRPr lang="en-GB" kern="0" dirty="0" smtClean="0">
              <a:solidFill>
                <a:srgbClr val="FF0000"/>
              </a:solidFill>
              <a:ea typeface="Calibri"/>
              <a:cs typeface="Times New Roman"/>
            </a:endParaRPr>
          </a:p>
          <a:p>
            <a:pPr lvl="1">
              <a:lnSpc>
                <a:spcPct val="150000"/>
              </a:lnSpc>
              <a:defRPr/>
            </a:pPr>
            <a:endParaRPr lang="en-GB" b="1" u="sng" kern="0" dirty="0" smtClean="0">
              <a:solidFill>
                <a:schemeClr val="bg1"/>
              </a:solidFill>
              <a:ea typeface="Calibri"/>
              <a:cs typeface="Times New Roman"/>
            </a:endParaRPr>
          </a:p>
        </p:txBody>
      </p:sp>
      <p:sp>
        <p:nvSpPr>
          <p:cNvPr id="5" name="Title 4"/>
          <p:cNvSpPr>
            <a:spLocks noGrp="1"/>
          </p:cNvSpPr>
          <p:nvPr>
            <p:ph type="title"/>
          </p:nvPr>
        </p:nvSpPr>
        <p:spPr>
          <a:xfrm>
            <a:off x="370001" y="-243408"/>
            <a:ext cx="8507288" cy="1354162"/>
          </a:xfrm>
        </p:spPr>
        <p:txBody>
          <a:bodyPr>
            <a:normAutofit/>
          </a:bodyPr>
          <a:lstStyle/>
          <a:p>
            <a:r>
              <a:rPr lang="en-GB" sz="2800" b="1" dirty="0" smtClean="0">
                <a:solidFill>
                  <a:schemeClr val="bg1"/>
                </a:solidFill>
                <a:latin typeface="Century Gothic"/>
                <a:ea typeface="Calibri"/>
                <a:cs typeface="Times New Roman"/>
              </a:rPr>
              <a:t>20. Where </a:t>
            </a:r>
            <a:r>
              <a:rPr lang="en-GB" sz="2800" b="1" dirty="0">
                <a:solidFill>
                  <a:schemeClr val="bg1"/>
                </a:solidFill>
                <a:latin typeface="Century Gothic"/>
                <a:ea typeface="Calibri"/>
                <a:cs typeface="Times New Roman"/>
              </a:rPr>
              <a:t>can I find more </a:t>
            </a:r>
            <a:r>
              <a:rPr lang="en-GB" sz="2800" b="1" dirty="0" smtClean="0">
                <a:solidFill>
                  <a:schemeClr val="bg1"/>
                </a:solidFill>
                <a:latin typeface="Century Gothic"/>
                <a:ea typeface="Calibri"/>
                <a:cs typeface="Times New Roman"/>
              </a:rPr>
              <a:t>information </a:t>
            </a:r>
            <a:r>
              <a:rPr lang="en-GB" sz="2800" b="1" dirty="0">
                <a:solidFill>
                  <a:schemeClr val="bg1"/>
                </a:solidFill>
                <a:latin typeface="Century Gothic"/>
                <a:ea typeface="Calibri"/>
                <a:cs typeface="Times New Roman"/>
              </a:rPr>
              <a:t>or advice?</a:t>
            </a: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8908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196752"/>
            <a:ext cx="7704000" cy="5184032"/>
          </a:xfrm>
          <a:prstGeom prst="roundRect">
            <a:avLst>
              <a:gd name="adj" fmla="val 24757"/>
            </a:avLst>
          </a:prstGeom>
          <a:solidFill>
            <a:schemeClr val="accent5">
              <a:lumMod val="60000"/>
              <a:lumOff val="40000"/>
            </a:schemeClr>
          </a:solidFill>
          <a:ln>
            <a:solidFill>
              <a:schemeClr val="bg1"/>
            </a:solidFill>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1600" b="1" dirty="0" smtClean="0">
                <a:latin typeface="Calibri" pitchFamily="34" charset="0"/>
                <a:cs typeface="Calibri" pitchFamily="34" charset="0"/>
              </a:rPr>
              <a:t>“A </a:t>
            </a:r>
            <a:r>
              <a:rPr lang="en-GB" sz="1600" b="1" dirty="0">
                <a:latin typeface="Calibri" pitchFamily="34" charset="0"/>
                <a:cs typeface="Calibri" pitchFamily="34" charset="0"/>
              </a:rPr>
              <a:t>learning difficulty or disability is a significantly greater difficulty in learning than the majority of others of the same age</a:t>
            </a:r>
            <a:r>
              <a:rPr lang="en-GB" sz="1600" b="1" dirty="0" smtClean="0">
                <a:latin typeface="Calibri" pitchFamily="34" charset="0"/>
                <a:cs typeface="Calibri" pitchFamily="34" charset="0"/>
              </a:rPr>
              <a:t>.”</a:t>
            </a:r>
          </a:p>
          <a:p>
            <a:pPr>
              <a:lnSpc>
                <a:spcPct val="115000"/>
              </a:lnSpc>
              <a:spcAft>
                <a:spcPts val="0"/>
              </a:spcAft>
            </a:pPr>
            <a:r>
              <a:rPr lang="en-GB" sz="1600" b="1" dirty="0" smtClean="0">
                <a:latin typeface="Calibri" pitchFamily="34" charset="0"/>
                <a:cs typeface="Calibri" pitchFamily="34" charset="0"/>
              </a:rPr>
              <a:t> </a:t>
            </a:r>
          </a:p>
          <a:p>
            <a:pPr>
              <a:lnSpc>
                <a:spcPct val="115000"/>
              </a:lnSpc>
              <a:spcAft>
                <a:spcPts val="0"/>
              </a:spcAft>
            </a:pPr>
            <a:r>
              <a:rPr lang="en-GB" sz="1600" b="1" dirty="0" smtClean="0">
                <a:latin typeface="Calibri" pitchFamily="34" charset="0"/>
                <a:cs typeface="Calibri" pitchFamily="34" charset="0"/>
              </a:rPr>
              <a:t>We provide SEN support for students with special needs categorised under the four broad areas;</a:t>
            </a:r>
          </a:p>
          <a:p>
            <a:pPr marL="342900" indent="-342900">
              <a:lnSpc>
                <a:spcPct val="150000"/>
              </a:lnSpc>
              <a:spcAft>
                <a:spcPts val="0"/>
              </a:spcAft>
              <a:buFont typeface="Arial" pitchFamily="34" charset="0"/>
              <a:buChar char="•"/>
            </a:pPr>
            <a:r>
              <a:rPr lang="en-GB" sz="1600" b="1" dirty="0" smtClean="0">
                <a:latin typeface="Calibri" pitchFamily="34" charset="0"/>
                <a:cs typeface="Calibri" pitchFamily="34" charset="0"/>
              </a:rPr>
              <a:t>Communication </a:t>
            </a:r>
            <a:r>
              <a:rPr lang="en-GB" sz="1600" b="1" dirty="0">
                <a:latin typeface="Calibri" pitchFamily="34" charset="0"/>
                <a:cs typeface="Calibri" pitchFamily="34" charset="0"/>
              </a:rPr>
              <a:t>and </a:t>
            </a:r>
            <a:r>
              <a:rPr lang="en-GB" sz="1600" b="1" dirty="0" smtClean="0">
                <a:latin typeface="Calibri" pitchFamily="34" charset="0"/>
                <a:cs typeface="Calibri" pitchFamily="34" charset="0"/>
              </a:rPr>
              <a:t>Interaction e.g. ASC</a:t>
            </a:r>
            <a:endParaRPr lang="en-GB" sz="1600" dirty="0">
              <a:latin typeface="Calibri" pitchFamily="34" charset="0"/>
              <a:cs typeface="Calibri" pitchFamily="34" charset="0"/>
            </a:endParaRPr>
          </a:p>
          <a:p>
            <a:pPr marL="342900" lvl="0" indent="-342900">
              <a:lnSpc>
                <a:spcPct val="150000"/>
              </a:lnSpc>
              <a:buFont typeface="Arial" pitchFamily="34" charset="0"/>
              <a:buChar char="•"/>
            </a:pPr>
            <a:r>
              <a:rPr lang="en-GB" sz="1600" b="1" dirty="0">
                <a:latin typeface="Calibri" pitchFamily="34" charset="0"/>
                <a:cs typeface="Calibri" pitchFamily="34" charset="0"/>
              </a:rPr>
              <a:t>Cognition and </a:t>
            </a:r>
            <a:r>
              <a:rPr lang="en-GB" sz="1600" b="1" dirty="0" smtClean="0">
                <a:latin typeface="Calibri" pitchFamily="34" charset="0"/>
                <a:cs typeface="Calibri" pitchFamily="34" charset="0"/>
              </a:rPr>
              <a:t>Learning e.g. MLD, </a:t>
            </a:r>
            <a:r>
              <a:rPr lang="en-GB" sz="1600" b="1" dirty="0" err="1" smtClean="0">
                <a:latin typeface="Calibri" pitchFamily="34" charset="0"/>
                <a:cs typeface="Calibri" pitchFamily="34" charset="0"/>
              </a:rPr>
              <a:t>SpLD</a:t>
            </a:r>
            <a:endParaRPr lang="en-GB" sz="1600" dirty="0">
              <a:latin typeface="Calibri" pitchFamily="34" charset="0"/>
              <a:cs typeface="Calibri" pitchFamily="34" charset="0"/>
            </a:endParaRPr>
          </a:p>
          <a:p>
            <a:pPr marL="342900" lvl="0" indent="-342900">
              <a:lnSpc>
                <a:spcPct val="150000"/>
              </a:lnSpc>
              <a:buFont typeface="Arial" pitchFamily="34" charset="0"/>
              <a:buChar char="•"/>
            </a:pPr>
            <a:r>
              <a:rPr lang="en-GB" sz="1600" b="1" dirty="0">
                <a:latin typeface="Calibri" pitchFamily="34" charset="0"/>
                <a:cs typeface="Calibri" pitchFamily="34" charset="0"/>
              </a:rPr>
              <a:t>Social, </a:t>
            </a:r>
            <a:r>
              <a:rPr lang="en-GB" sz="1600" b="1" dirty="0" smtClean="0">
                <a:latin typeface="Calibri" pitchFamily="34" charset="0"/>
                <a:cs typeface="Calibri" pitchFamily="34" charset="0"/>
              </a:rPr>
              <a:t>Emotional &amp; Mental Health</a:t>
            </a:r>
            <a:endParaRPr lang="en-GB" sz="1600" dirty="0">
              <a:latin typeface="Calibri" pitchFamily="34" charset="0"/>
              <a:cs typeface="Calibri" pitchFamily="34" charset="0"/>
            </a:endParaRPr>
          </a:p>
          <a:p>
            <a:pPr marL="342900" lvl="0" indent="-342900">
              <a:lnSpc>
                <a:spcPct val="150000"/>
              </a:lnSpc>
              <a:buFont typeface="Arial" pitchFamily="34" charset="0"/>
              <a:buChar char="•"/>
            </a:pPr>
            <a:r>
              <a:rPr lang="en-GB" sz="1600" b="1" dirty="0">
                <a:latin typeface="Calibri" pitchFamily="34" charset="0"/>
                <a:cs typeface="Calibri" pitchFamily="34" charset="0"/>
              </a:rPr>
              <a:t>Sensory </a:t>
            </a:r>
            <a:r>
              <a:rPr lang="en-GB" sz="1600" b="1" dirty="0" smtClean="0">
                <a:latin typeface="Calibri" pitchFamily="34" charset="0"/>
                <a:cs typeface="Calibri" pitchFamily="34" charset="0"/>
              </a:rPr>
              <a:t>and/or Physical e.g. HI</a:t>
            </a:r>
            <a:endParaRPr lang="en-GB" sz="1600" b="1" dirty="0">
              <a:latin typeface="Calibri" pitchFamily="34" charset="0"/>
              <a:cs typeface="Calibri" pitchFamily="34" charset="0"/>
            </a:endParaRPr>
          </a:p>
          <a:p>
            <a:pPr lvl="0">
              <a:lnSpc>
                <a:spcPct val="150000"/>
              </a:lnSpc>
            </a:pPr>
            <a:r>
              <a:rPr lang="en-GB" sz="1600" b="1" dirty="0" smtClean="0">
                <a:latin typeface="Calibri" pitchFamily="34" charset="0"/>
                <a:cs typeface="Calibri" pitchFamily="34" charset="0"/>
              </a:rPr>
              <a:t>At King Edward VI, Lichfield we focus on inclusive, high quality teaching and make the reasonable adjustments required to welcome all students who have been successful in gaining a place in our school.</a:t>
            </a:r>
            <a:endParaRPr lang="en-GB" sz="1600" dirty="0">
              <a:latin typeface="Calibri" pitchFamily="34" charset="0"/>
              <a:cs typeface="Calibri" pitchFamily="34" charset="0"/>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1. What </a:t>
            </a:r>
            <a:r>
              <a:rPr lang="en-GB" sz="2800" b="1" dirty="0">
                <a:solidFill>
                  <a:schemeClr val="bg1"/>
                </a:solidFill>
                <a:latin typeface="Century Gothic"/>
                <a:ea typeface="Calibri"/>
                <a:cs typeface="Times New Roman"/>
              </a:rPr>
              <a:t>are special educational needs?</a:t>
            </a:r>
          </a:p>
        </p:txBody>
      </p:sp>
      <p:sp>
        <p:nvSpPr>
          <p:cNvPr id="3" name="Action Button: Home 2">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324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1484784"/>
            <a:ext cx="8388504" cy="4896000"/>
          </a:xfrm>
          <a:prstGeom prst="roundRect">
            <a:avLst>
              <a:gd name="adj" fmla="val 24757"/>
            </a:avLst>
          </a:prstGeom>
          <a:solidFill>
            <a:schemeClr val="accent5">
              <a:lumMod val="60000"/>
              <a:lumOff val="40000"/>
            </a:schemeClr>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50000"/>
              </a:lnSpc>
              <a:buFont typeface="Arial" panose="020B0604020202020204" pitchFamily="34" charset="0"/>
              <a:buChar char="•"/>
            </a:pPr>
            <a:r>
              <a:rPr lang="en-GB" sz="1600" b="1" dirty="0">
                <a:solidFill>
                  <a:schemeClr val="bg1"/>
                </a:solidFill>
                <a:latin typeface="Calibri" pitchFamily="34" charset="0"/>
                <a:cs typeface="Calibri" pitchFamily="34" charset="0"/>
              </a:rPr>
              <a:t>Points which you may want to consider: </a:t>
            </a:r>
          </a:p>
          <a:p>
            <a:r>
              <a:rPr lang="en-GB" sz="1600" b="1" dirty="0">
                <a:solidFill>
                  <a:schemeClr val="bg1"/>
                </a:solidFill>
                <a:latin typeface="Calibri" pitchFamily="34" charset="0"/>
                <a:cs typeface="Calibri" pitchFamily="34" charset="0"/>
              </a:rPr>
              <a:t>      -  Why you think your child has a SEND?</a:t>
            </a:r>
          </a:p>
          <a:p>
            <a:r>
              <a:rPr lang="en-GB" sz="1600" b="1" dirty="0">
                <a:solidFill>
                  <a:schemeClr val="bg1"/>
                </a:solidFill>
                <a:latin typeface="Calibri" pitchFamily="34" charset="0"/>
                <a:cs typeface="Calibri" pitchFamily="34" charset="0"/>
              </a:rPr>
              <a:t>      -  Does your child learn at the same rate as other children their age?</a:t>
            </a:r>
          </a:p>
          <a:p>
            <a:r>
              <a:rPr lang="en-GB" sz="1600" b="1" dirty="0">
                <a:solidFill>
                  <a:schemeClr val="bg1"/>
                </a:solidFill>
                <a:latin typeface="Calibri" pitchFamily="34" charset="0"/>
                <a:cs typeface="Calibri" pitchFamily="34" charset="0"/>
              </a:rPr>
              <a:t>      -  What may school be able do to help?</a:t>
            </a:r>
          </a:p>
          <a:p>
            <a:r>
              <a:rPr lang="en-GB" sz="1600" b="1" dirty="0">
                <a:solidFill>
                  <a:schemeClr val="bg1"/>
                </a:solidFill>
                <a:latin typeface="Calibri" pitchFamily="34" charset="0"/>
                <a:cs typeface="Calibri" pitchFamily="34" charset="0"/>
              </a:rPr>
              <a:t>      -  What may you be able to do to help</a:t>
            </a:r>
            <a:r>
              <a:rPr lang="en-GB" sz="1600" b="1" dirty="0" smtClean="0">
                <a:solidFill>
                  <a:schemeClr val="bg1"/>
                </a:solidFill>
                <a:latin typeface="Calibri" pitchFamily="34" charset="0"/>
                <a:cs typeface="Calibri" pitchFamily="34" charset="0"/>
              </a:rPr>
              <a:t>?</a:t>
            </a:r>
            <a:endParaRPr lang="en-GB" sz="1600" b="1" dirty="0" smtClean="0">
              <a:latin typeface="Calibri" pitchFamily="34" charset="0"/>
              <a:cs typeface="Calibri" pitchFamily="34" charset="0"/>
            </a:endParaRPr>
          </a:p>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Notify the Achievement Leader</a:t>
            </a:r>
            <a:r>
              <a:rPr lang="en-GB" sz="1600" b="1" dirty="0">
                <a:solidFill>
                  <a:schemeClr val="bg1"/>
                </a:solidFill>
                <a:latin typeface="Calibri" pitchFamily="34" charset="0"/>
                <a:cs typeface="Calibri" pitchFamily="34" charset="0"/>
              </a:rPr>
              <a:t> </a:t>
            </a:r>
            <a:r>
              <a:rPr lang="en-GB" sz="1600" b="1" dirty="0" smtClean="0">
                <a:solidFill>
                  <a:schemeClr val="bg1"/>
                </a:solidFill>
                <a:latin typeface="Calibri" pitchFamily="34" charset="0"/>
                <a:cs typeface="Calibri" pitchFamily="34" charset="0"/>
              </a:rPr>
              <a:t>(Tel</a:t>
            </a:r>
            <a:r>
              <a:rPr lang="en-GB" sz="1600" b="1" dirty="0">
                <a:solidFill>
                  <a:schemeClr val="bg1"/>
                </a:solidFill>
                <a:latin typeface="Calibri" pitchFamily="34" charset="0"/>
                <a:cs typeface="Calibri" pitchFamily="34" charset="0"/>
              </a:rPr>
              <a:t>; 01543 </a:t>
            </a:r>
            <a:r>
              <a:rPr lang="en-GB" sz="1600" b="1" dirty="0" smtClean="0">
                <a:solidFill>
                  <a:schemeClr val="bg1"/>
                </a:solidFill>
                <a:latin typeface="Calibri" pitchFamily="34" charset="0"/>
                <a:cs typeface="Calibri" pitchFamily="34" charset="0"/>
              </a:rPr>
              <a:t>421250) initially who will inform the SENCO (Mrs J </a:t>
            </a:r>
            <a:r>
              <a:rPr lang="en-GB" sz="1600" b="1" dirty="0" err="1" smtClean="0">
                <a:solidFill>
                  <a:schemeClr val="bg1"/>
                </a:solidFill>
                <a:latin typeface="Calibri" pitchFamily="34" charset="0"/>
                <a:cs typeface="Calibri" pitchFamily="34" charset="0"/>
              </a:rPr>
              <a:t>Batchelor</a:t>
            </a:r>
            <a:r>
              <a:rPr lang="en-GB" sz="1600" b="1" dirty="0" smtClean="0">
                <a:solidFill>
                  <a:schemeClr val="bg1"/>
                </a:solidFill>
                <a:latin typeface="Calibri" pitchFamily="34" charset="0"/>
                <a:cs typeface="Calibri" pitchFamily="34" charset="0"/>
              </a:rPr>
              <a:t>)of your concerns.</a:t>
            </a:r>
          </a:p>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School will consider all the information available to them from the primary school, the data, including standardised test scores, teacher views and class assessments.</a:t>
            </a:r>
          </a:p>
          <a:p>
            <a:pPr marL="285750" lvl="0" indent="-285750">
              <a:lnSpc>
                <a:spcPct val="150000"/>
              </a:lnSpc>
              <a:buFont typeface="Arial" panose="020B0604020202020204" pitchFamily="34" charset="0"/>
              <a:buChar char="•"/>
            </a:pPr>
            <a:r>
              <a:rPr lang="en-GB" sz="1600" b="1" dirty="0" smtClean="0">
                <a:solidFill>
                  <a:prstClr val="black"/>
                </a:solidFill>
                <a:latin typeface="Calibri" pitchFamily="34" charset="0"/>
                <a:cs typeface="Calibri" pitchFamily="34" charset="0"/>
              </a:rPr>
              <a:t>It may be necessary to see your </a:t>
            </a:r>
            <a:r>
              <a:rPr lang="en-GB" sz="1600" b="1" dirty="0">
                <a:solidFill>
                  <a:prstClr val="black"/>
                </a:solidFill>
                <a:latin typeface="Calibri" pitchFamily="34" charset="0"/>
                <a:cs typeface="Calibri" pitchFamily="34" charset="0"/>
              </a:rPr>
              <a:t>GP </a:t>
            </a:r>
            <a:r>
              <a:rPr lang="en-GB" sz="1600" b="1" dirty="0" smtClean="0">
                <a:solidFill>
                  <a:prstClr val="black"/>
                </a:solidFill>
                <a:latin typeface="Calibri" pitchFamily="34" charset="0"/>
                <a:cs typeface="Calibri" pitchFamily="34" charset="0"/>
              </a:rPr>
              <a:t>as there may need to be a referral for further medical assessment.</a:t>
            </a:r>
            <a:endParaRPr lang="en-GB" sz="1600" b="1" dirty="0" smtClean="0">
              <a:solidFill>
                <a:schemeClr val="bg1"/>
              </a:solidFill>
              <a:latin typeface="Calibri" pitchFamily="34" charset="0"/>
              <a:cs typeface="Calibri" pitchFamily="34" charset="0"/>
            </a:endParaRPr>
          </a:p>
          <a:p>
            <a:pPr marL="285750" indent="-285750">
              <a:lnSpc>
                <a:spcPct val="150000"/>
              </a:lnSpc>
              <a:buFont typeface="Arial" panose="020B0604020202020204" pitchFamily="34" charset="0"/>
              <a:buChar char="•"/>
            </a:pPr>
            <a:r>
              <a:rPr lang="en-GB" sz="1600" b="1" dirty="0" smtClean="0">
                <a:solidFill>
                  <a:schemeClr val="bg1"/>
                </a:solidFill>
                <a:latin typeface="Calibri" pitchFamily="34" charset="0"/>
                <a:cs typeface="Calibri" pitchFamily="34" charset="0"/>
              </a:rPr>
              <a:t> Once the information has been considered you will receive a report and/or be offered a meeting in school. </a:t>
            </a:r>
            <a:endParaRPr lang="en-GB" sz="1400" b="1" dirty="0">
              <a:latin typeface="Century Gothic" panose="020B0502020202020204" pitchFamily="34" charset="0"/>
            </a:endParaRPr>
          </a:p>
        </p:txBody>
      </p:sp>
      <p:sp>
        <p:nvSpPr>
          <p:cNvPr id="5" name="Title 4"/>
          <p:cNvSpPr>
            <a:spLocks noGrp="1"/>
          </p:cNvSpPr>
          <p:nvPr>
            <p:ph type="title"/>
          </p:nvPr>
        </p:nvSpPr>
        <p:spPr/>
        <p:txBody>
          <a:bodyPr>
            <a:normAutofit/>
          </a:bodyPr>
          <a:lstStyle/>
          <a:p>
            <a:r>
              <a:rPr lang="en-GB" sz="2800" b="1" dirty="0" smtClean="0">
                <a:solidFill>
                  <a:schemeClr val="bg1"/>
                </a:solidFill>
                <a:latin typeface="Century Gothic"/>
                <a:ea typeface="Calibri"/>
                <a:cs typeface="Times New Roman"/>
              </a:rPr>
              <a:t>2. What should I do if I think my child has SEN or disability?</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71650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1511665"/>
            <a:ext cx="7632848" cy="4824536"/>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nSpc>
                <a:spcPct val="150000"/>
              </a:lnSpc>
              <a:spcAft>
                <a:spcPts val="0"/>
              </a:spcAft>
              <a:buFont typeface="Symbol"/>
              <a:buChar char=""/>
            </a:pPr>
            <a:r>
              <a:rPr lang="en-GB" sz="1400" b="1" dirty="0" smtClean="0">
                <a:solidFill>
                  <a:schemeClr val="bg1"/>
                </a:solidFill>
                <a:latin typeface="Calibri" pitchFamily="34" charset="0"/>
                <a:ea typeface="Calibri"/>
                <a:cs typeface="Calibri" pitchFamily="34" charset="0"/>
              </a:rPr>
              <a:t>The Achievement Leader for Y7 and the </a:t>
            </a:r>
            <a:r>
              <a:rPr lang="en-GB" sz="1400" b="1" dirty="0" err="1" smtClean="0">
                <a:solidFill>
                  <a:schemeClr val="bg1"/>
                </a:solidFill>
                <a:latin typeface="Calibri" pitchFamily="34" charset="0"/>
                <a:ea typeface="Calibri"/>
                <a:cs typeface="Calibri" pitchFamily="34" charset="0"/>
              </a:rPr>
              <a:t>SENCo</a:t>
            </a:r>
            <a:r>
              <a:rPr lang="en-GB" sz="1400" b="1" dirty="0" smtClean="0">
                <a:solidFill>
                  <a:schemeClr val="bg1"/>
                </a:solidFill>
                <a:latin typeface="Calibri" pitchFamily="34" charset="0"/>
                <a:ea typeface="Calibri"/>
                <a:cs typeface="Calibri" pitchFamily="34" charset="0"/>
              </a:rPr>
              <a:t> request information from Primary Schools and carry out visits where appropriate.</a:t>
            </a:r>
          </a:p>
          <a:p>
            <a:pPr marL="342900" lvl="0" indent="-342900">
              <a:lnSpc>
                <a:spcPct val="150000"/>
              </a:lnSpc>
              <a:spcAft>
                <a:spcPts val="0"/>
              </a:spcAft>
              <a:buFont typeface="Symbol"/>
              <a:buChar char=""/>
            </a:pPr>
            <a:r>
              <a:rPr lang="en-GB" sz="1400" b="1" dirty="0" smtClean="0">
                <a:solidFill>
                  <a:schemeClr val="bg1"/>
                </a:solidFill>
                <a:latin typeface="Calibri" pitchFamily="34" charset="0"/>
                <a:ea typeface="Calibri"/>
                <a:cs typeface="Calibri" pitchFamily="34" charset="0"/>
              </a:rPr>
              <a:t>The </a:t>
            </a:r>
            <a:r>
              <a:rPr lang="en-GB" sz="1400" b="1" dirty="0" err="1" smtClean="0">
                <a:solidFill>
                  <a:schemeClr val="bg1"/>
                </a:solidFill>
                <a:latin typeface="Calibri" pitchFamily="34" charset="0"/>
                <a:ea typeface="Calibri"/>
                <a:cs typeface="Calibri" pitchFamily="34" charset="0"/>
              </a:rPr>
              <a:t>SENCo</a:t>
            </a:r>
            <a:r>
              <a:rPr lang="en-GB" sz="1400" b="1" dirty="0" smtClean="0">
                <a:solidFill>
                  <a:schemeClr val="bg1"/>
                </a:solidFill>
                <a:latin typeface="Calibri" pitchFamily="34" charset="0"/>
                <a:ea typeface="Calibri"/>
                <a:cs typeface="Calibri" pitchFamily="34" charset="0"/>
              </a:rPr>
              <a:t> may be invited to Year 6 Annual Reviews or other meetings around the student.</a:t>
            </a:r>
          </a:p>
          <a:p>
            <a:pPr marL="342900" lvl="0" indent="-342900">
              <a:lnSpc>
                <a:spcPct val="150000"/>
              </a:lnSpc>
              <a:spcAft>
                <a:spcPts val="0"/>
              </a:spcAft>
              <a:buFont typeface="Symbol"/>
              <a:buChar char=""/>
            </a:pPr>
            <a:r>
              <a:rPr lang="en-GB" sz="1400" b="1" dirty="0" smtClean="0">
                <a:solidFill>
                  <a:schemeClr val="bg1"/>
                </a:solidFill>
                <a:latin typeface="Calibri" pitchFamily="34" charset="0"/>
                <a:ea typeface="Calibri"/>
                <a:cs typeface="Calibri" pitchFamily="34" charset="0"/>
              </a:rPr>
              <a:t>External agencies contact  the school at transition, regarding students who already receive their support .</a:t>
            </a:r>
            <a:endParaRPr lang="en-GB" sz="1400" b="1" dirty="0">
              <a:solidFill>
                <a:schemeClr val="bg1"/>
              </a:solidFill>
              <a:latin typeface="Calibri" pitchFamily="34" charset="0"/>
              <a:ea typeface="Calibri"/>
              <a:cs typeface="Calibri" pitchFamily="34" charset="0"/>
            </a:endParaRPr>
          </a:p>
          <a:p>
            <a:pPr marL="342900" indent="-342900">
              <a:lnSpc>
                <a:spcPct val="150000"/>
              </a:lnSpc>
              <a:buFont typeface="Symbol"/>
              <a:buChar char=""/>
            </a:pPr>
            <a:r>
              <a:rPr lang="en-GB" sz="1400" b="1" dirty="0" smtClean="0">
                <a:solidFill>
                  <a:schemeClr val="bg1"/>
                </a:solidFill>
                <a:latin typeface="Calibri" pitchFamily="34" charset="0"/>
                <a:ea typeface="Calibri"/>
                <a:cs typeface="Calibri" pitchFamily="34" charset="0"/>
              </a:rPr>
              <a:t>We use KS2 Results, Teacher Assessments and carry out in-house testing in maths, reading, spelling and writing during Key Stage 3, to identify students who might need differentiation, intervention or support.</a:t>
            </a:r>
          </a:p>
          <a:p>
            <a:pPr marL="342900" indent="-342900">
              <a:lnSpc>
                <a:spcPct val="150000"/>
              </a:lnSpc>
              <a:buFont typeface="Symbol"/>
              <a:buChar char=""/>
            </a:pPr>
            <a:r>
              <a:rPr lang="en-GB" sz="1400" b="1" dirty="0" smtClean="0">
                <a:solidFill>
                  <a:schemeClr val="bg1"/>
                </a:solidFill>
                <a:latin typeface="Calibri" pitchFamily="34" charset="0"/>
                <a:ea typeface="Calibri"/>
                <a:cs typeface="Calibri" pitchFamily="34" charset="0"/>
              </a:rPr>
              <a:t>Teaching staff may raise concerns where there appears to still be a need despite adapted, differentiated lessons</a:t>
            </a:r>
            <a:r>
              <a:rPr lang="en-GB" sz="1400" b="1" dirty="0" smtClean="0">
                <a:solidFill>
                  <a:prstClr val="black"/>
                </a:solidFill>
                <a:latin typeface="Calibri" pitchFamily="34" charset="0"/>
                <a:ea typeface="Calibri"/>
                <a:cs typeface="Calibri" pitchFamily="34" charset="0"/>
              </a:rPr>
              <a:t>. Additional information </a:t>
            </a:r>
            <a:r>
              <a:rPr lang="en-GB" sz="1400" b="1" dirty="0">
                <a:solidFill>
                  <a:prstClr val="black"/>
                </a:solidFill>
                <a:latin typeface="Calibri" pitchFamily="34" charset="0"/>
                <a:ea typeface="Calibri"/>
                <a:cs typeface="Calibri" pitchFamily="34" charset="0"/>
              </a:rPr>
              <a:t>is requested </a:t>
            </a:r>
            <a:r>
              <a:rPr lang="en-GB" sz="1400" b="1" dirty="0" smtClean="0">
                <a:solidFill>
                  <a:prstClr val="black"/>
                </a:solidFill>
                <a:latin typeface="Calibri" pitchFamily="34" charset="0"/>
                <a:ea typeface="Calibri"/>
                <a:cs typeface="Calibri" pitchFamily="34" charset="0"/>
              </a:rPr>
              <a:t>from </a:t>
            </a:r>
            <a:r>
              <a:rPr lang="en-GB" sz="1400" b="1" dirty="0">
                <a:solidFill>
                  <a:prstClr val="black"/>
                </a:solidFill>
                <a:latin typeface="Calibri" pitchFamily="34" charset="0"/>
                <a:ea typeface="Calibri"/>
                <a:cs typeface="Calibri" pitchFamily="34" charset="0"/>
              </a:rPr>
              <a:t>all </a:t>
            </a:r>
            <a:r>
              <a:rPr lang="en-GB" sz="1400" b="1" dirty="0" smtClean="0">
                <a:solidFill>
                  <a:prstClr val="black"/>
                </a:solidFill>
                <a:latin typeface="Calibri" pitchFamily="34" charset="0"/>
                <a:ea typeface="Calibri"/>
                <a:cs typeface="Calibri" pitchFamily="34" charset="0"/>
              </a:rPr>
              <a:t>subject teachers to establish the pattern of need.</a:t>
            </a:r>
            <a:endParaRPr lang="en-GB" sz="1400" b="1" dirty="0" smtClean="0">
              <a:solidFill>
                <a:schemeClr val="bg1"/>
              </a:solidFill>
              <a:latin typeface="Calibri" pitchFamily="34" charset="0"/>
              <a:ea typeface="Calibri"/>
              <a:cs typeface="Calibri" pitchFamily="34" charset="0"/>
            </a:endParaRPr>
          </a:p>
          <a:p>
            <a:pPr marL="285750" indent="-285750">
              <a:lnSpc>
                <a:spcPct val="150000"/>
              </a:lnSpc>
              <a:buFont typeface="Arial" pitchFamily="34" charset="0"/>
              <a:buChar char="•"/>
            </a:pPr>
            <a:r>
              <a:rPr lang="en-GB" sz="1400" b="1" dirty="0" smtClean="0">
                <a:solidFill>
                  <a:schemeClr val="bg1"/>
                </a:solidFill>
                <a:latin typeface="Calibri" pitchFamily="34" charset="0"/>
                <a:ea typeface="Calibri"/>
                <a:cs typeface="Calibri" pitchFamily="34" charset="0"/>
              </a:rPr>
              <a:t>Progress information collected as part of the school’s assessment recording and reporting policy is also reviewed.</a:t>
            </a:r>
            <a:endParaRPr lang="en-GB" sz="1400" b="1"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p:txBody>
          <a:bodyPr>
            <a:normAutofit/>
          </a:bodyPr>
          <a:lstStyle/>
          <a:p>
            <a:r>
              <a:rPr lang="en-GB" sz="2800" b="1" dirty="0" smtClean="0">
                <a:solidFill>
                  <a:schemeClr val="bg1"/>
                </a:solidFill>
                <a:latin typeface="Century Gothic"/>
                <a:ea typeface="Calibri"/>
                <a:cs typeface="Times New Roman"/>
              </a:rPr>
              <a:t>3. How </a:t>
            </a:r>
            <a:r>
              <a:rPr lang="en-GB" sz="2800" b="1" dirty="0">
                <a:solidFill>
                  <a:schemeClr val="bg1"/>
                </a:solidFill>
                <a:latin typeface="Century Gothic"/>
                <a:ea typeface="Calibri"/>
                <a:cs typeface="Times New Roman"/>
              </a:rPr>
              <a:t>will you know if my child needs extra help</a:t>
            </a:r>
            <a:r>
              <a:rPr lang="en-GB" sz="2800" b="1" dirty="0" smtClean="0">
                <a:solidFill>
                  <a:schemeClr val="bg1"/>
                </a:solidFill>
                <a:latin typeface="Century Gothic"/>
                <a:ea typeface="Calibri"/>
                <a:cs typeface="Times New Roman"/>
              </a:rPr>
              <a:t>?</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0528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Subject </a:t>
            </a:r>
            <a:r>
              <a:rPr lang="en-GB" sz="1600" b="1" kern="0" dirty="0">
                <a:solidFill>
                  <a:schemeClr val="bg1"/>
                </a:solidFill>
                <a:latin typeface="Calibri" pitchFamily="34" charset="0"/>
                <a:ea typeface="Calibri"/>
                <a:cs typeface="Calibri" pitchFamily="34" charset="0"/>
              </a:rPr>
              <a:t>Assessment </a:t>
            </a:r>
            <a:r>
              <a:rPr lang="en-GB" sz="1600" b="1" kern="0" dirty="0" smtClean="0">
                <a:solidFill>
                  <a:schemeClr val="bg1"/>
                </a:solidFill>
                <a:latin typeface="Calibri" pitchFamily="34" charset="0"/>
                <a:ea typeface="Calibri"/>
                <a:cs typeface="Calibri" pitchFamily="34" charset="0"/>
              </a:rPr>
              <a:t>Reports are issued termly to parents of all students.</a:t>
            </a:r>
          </a:p>
          <a:p>
            <a:pPr marL="28575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Attendance, achievement and behaviour records are available on SWITCH.</a:t>
            </a:r>
            <a:endParaRPr lang="en-GB" sz="1600" b="1" kern="0" dirty="0">
              <a:solidFill>
                <a:schemeClr val="bg1"/>
              </a:solidFill>
              <a:latin typeface="Calibri" pitchFamily="34" charset="0"/>
              <a:ea typeface="Calibri"/>
              <a:cs typeface="Calibri" pitchFamily="34" charset="0"/>
            </a:endParaRPr>
          </a:p>
          <a:p>
            <a:pPr marL="28575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Parents are invited to attend Progress Evenings.</a:t>
            </a:r>
            <a:endParaRPr lang="en-GB" sz="1600" b="1" kern="0" dirty="0">
              <a:solidFill>
                <a:schemeClr val="bg1"/>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As part of the ASSESS, PLAN, DO, REVIEW cycle a student with SEN will have a Student Profile (one page), drawn up with the student and his/her parents, detailing the student’s needs and the differentiation they require. This will be reviewed over the year with the student and parents.</a:t>
            </a:r>
          </a:p>
          <a:p>
            <a:pPr marL="285750" lvl="0" indent="-285750">
              <a:lnSpc>
                <a:spcPct val="150000"/>
              </a:lnSpc>
              <a:buFont typeface="Arial" panose="020B0604020202020204" pitchFamily="34" charset="0"/>
              <a:buChar char="•"/>
              <a:defRPr/>
            </a:pPr>
            <a:r>
              <a:rPr lang="en-GB" sz="1600" b="1" kern="0" dirty="0" smtClean="0">
                <a:solidFill>
                  <a:schemeClr val="bg1"/>
                </a:solidFill>
                <a:latin typeface="Calibri" pitchFamily="34" charset="0"/>
                <a:ea typeface="Calibri"/>
                <a:cs typeface="Calibri" pitchFamily="34" charset="0"/>
              </a:rPr>
              <a:t>Students who have an Education Health and Care Plan will have Statutory Annual Reviews.</a:t>
            </a:r>
            <a:endParaRPr lang="en-GB" sz="1600"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p:txBody>
          <a:bodyPr>
            <a:normAutofit/>
          </a:bodyPr>
          <a:lstStyle/>
          <a:p>
            <a:r>
              <a:rPr lang="en-GB" sz="2800" b="1" dirty="0">
                <a:solidFill>
                  <a:schemeClr val="bg1"/>
                </a:solidFill>
                <a:latin typeface="Century Gothic"/>
                <a:ea typeface="Calibri"/>
                <a:cs typeface="Times New Roman"/>
              </a:rPr>
              <a:t>4</a:t>
            </a:r>
            <a:r>
              <a:rPr lang="en-GB" sz="2800" b="1" dirty="0" smtClean="0">
                <a:solidFill>
                  <a:schemeClr val="bg1"/>
                </a:solidFill>
                <a:latin typeface="Century Gothic"/>
                <a:ea typeface="Calibri"/>
                <a:cs typeface="Times New Roman"/>
              </a:rPr>
              <a:t>. How will I know how my child is doing?</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068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20000"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spcAft>
                <a:spcPts val="0"/>
              </a:spcAft>
            </a:pPr>
            <a:endParaRPr lang="en-GB" b="1" dirty="0" smtClean="0">
              <a:solidFill>
                <a:schemeClr val="bg1"/>
              </a:solidFill>
              <a:effectLst/>
              <a:latin typeface="Calibri" pitchFamily="34" charset="0"/>
              <a:ea typeface="Calibri"/>
              <a:cs typeface="Calibri" pitchFamily="34" charset="0"/>
            </a:endParaRPr>
          </a:p>
          <a:p>
            <a:pPr>
              <a:lnSpc>
                <a:spcPct val="150000"/>
              </a:lnSpc>
              <a:spcAft>
                <a:spcPts val="0"/>
              </a:spcAft>
            </a:pPr>
            <a:r>
              <a:rPr lang="en-GB" b="1" dirty="0" smtClean="0">
                <a:solidFill>
                  <a:schemeClr val="bg1"/>
                </a:solidFill>
                <a:effectLst/>
                <a:latin typeface="Calibri" pitchFamily="34" charset="0"/>
                <a:ea typeface="Calibri"/>
                <a:cs typeface="Calibri" pitchFamily="34" charset="0"/>
              </a:rPr>
              <a:t>  Communication is via one or more of the following:</a:t>
            </a:r>
          </a:p>
          <a:p>
            <a:pPr>
              <a:lnSpc>
                <a:spcPct val="150000"/>
              </a:lnSpc>
              <a:spcAft>
                <a:spcPts val="0"/>
              </a:spcAft>
            </a:pPr>
            <a:endParaRPr lang="en-GB" b="1" dirty="0" smtClean="0">
              <a:solidFill>
                <a:schemeClr val="bg1"/>
              </a:solidFill>
              <a:effectLst/>
              <a:latin typeface="Calibri" pitchFamily="34" charset="0"/>
              <a:ea typeface="Calibri"/>
              <a:cs typeface="Calibri" pitchFamily="34" charset="0"/>
            </a:endParaRPr>
          </a:p>
          <a:p>
            <a:pPr marL="285750" indent="-285750">
              <a:lnSpc>
                <a:spcPct val="150000"/>
              </a:lnSpc>
              <a:buFont typeface="Arial" panose="020B0604020202020204" pitchFamily="34" charset="0"/>
              <a:buChar char="•"/>
            </a:pPr>
            <a:r>
              <a:rPr lang="en-GB" b="1" dirty="0" smtClean="0">
                <a:solidFill>
                  <a:schemeClr val="bg1"/>
                </a:solidFill>
                <a:latin typeface="Calibri" pitchFamily="34" charset="0"/>
                <a:ea typeface="Calibri"/>
                <a:cs typeface="Calibri" pitchFamily="34" charset="0"/>
              </a:rPr>
              <a:t>Contact from the Achievement Leader, SENCO, Learning Support Department or a member of teaching staff via email, letter or telephone.</a:t>
            </a:r>
          </a:p>
          <a:p>
            <a:pPr marL="285750" indent="-285750">
              <a:lnSpc>
                <a:spcPct val="150000"/>
              </a:lnSpc>
              <a:buFont typeface="Arial" panose="020B0604020202020204" pitchFamily="34" charset="0"/>
              <a:buChar char="•"/>
            </a:pPr>
            <a:r>
              <a:rPr lang="en-GB" b="1" dirty="0" smtClean="0">
                <a:solidFill>
                  <a:schemeClr val="bg1"/>
                </a:solidFill>
                <a:latin typeface="Calibri" pitchFamily="34" charset="0"/>
                <a:ea typeface="Calibri"/>
                <a:cs typeface="Calibri" pitchFamily="34" charset="0"/>
              </a:rPr>
              <a:t>Parents’ evenings .</a:t>
            </a:r>
          </a:p>
          <a:p>
            <a:pPr marL="285750" indent="-285750">
              <a:lnSpc>
                <a:spcPct val="150000"/>
              </a:lnSpc>
              <a:buFont typeface="Arial" panose="020B0604020202020204" pitchFamily="34" charset="0"/>
              <a:buChar char="•"/>
            </a:pPr>
            <a:r>
              <a:rPr lang="en-GB" b="1" dirty="0" smtClean="0">
                <a:solidFill>
                  <a:schemeClr val="bg1"/>
                </a:solidFill>
                <a:latin typeface="Calibri" pitchFamily="34" charset="0"/>
                <a:ea typeface="Calibri"/>
                <a:cs typeface="Calibri" pitchFamily="34" charset="0"/>
              </a:rPr>
              <a:t>Invitations </a:t>
            </a:r>
            <a:r>
              <a:rPr lang="en-GB" b="1" dirty="0">
                <a:solidFill>
                  <a:schemeClr val="bg1"/>
                </a:solidFill>
                <a:latin typeface="Calibri" pitchFamily="34" charset="0"/>
                <a:ea typeface="Calibri"/>
                <a:cs typeface="Calibri" pitchFamily="34" charset="0"/>
              </a:rPr>
              <a:t>to </a:t>
            </a:r>
            <a:r>
              <a:rPr lang="en-GB" b="1" dirty="0" smtClean="0">
                <a:solidFill>
                  <a:schemeClr val="bg1"/>
                </a:solidFill>
                <a:latin typeface="Calibri" pitchFamily="34" charset="0"/>
                <a:ea typeface="Calibri"/>
                <a:cs typeface="Calibri" pitchFamily="34" charset="0"/>
              </a:rPr>
              <a:t>meetings </a:t>
            </a:r>
            <a:r>
              <a:rPr lang="en-GB" b="1" dirty="0">
                <a:solidFill>
                  <a:schemeClr val="bg1"/>
                </a:solidFill>
                <a:latin typeface="Calibri" pitchFamily="34" charset="0"/>
                <a:ea typeface="Calibri"/>
                <a:cs typeface="Calibri" pitchFamily="34" charset="0"/>
              </a:rPr>
              <a:t>with appropriate staff </a:t>
            </a:r>
            <a:r>
              <a:rPr lang="en-GB" b="1" dirty="0" smtClean="0">
                <a:solidFill>
                  <a:schemeClr val="bg1"/>
                </a:solidFill>
                <a:latin typeface="Calibri" pitchFamily="34" charset="0"/>
                <a:ea typeface="Calibri"/>
                <a:cs typeface="Calibri" pitchFamily="34" charset="0"/>
              </a:rPr>
              <a:t>members.</a:t>
            </a:r>
            <a:endParaRPr lang="en-GB" b="1" dirty="0" smtClean="0">
              <a:solidFill>
                <a:schemeClr val="bg1"/>
              </a:solidFill>
              <a:effectLst/>
              <a:latin typeface="Calibri" pitchFamily="34" charset="0"/>
              <a:ea typeface="Calibri"/>
              <a:cs typeface="Calibri" pitchFamily="34" charset="0"/>
            </a:endParaRPr>
          </a:p>
          <a:p>
            <a:pPr marL="285750" indent="-285750">
              <a:lnSpc>
                <a:spcPct val="150000"/>
              </a:lnSpc>
              <a:spcAft>
                <a:spcPts val="0"/>
              </a:spcAft>
              <a:buFont typeface="Arial" panose="020B0604020202020204" pitchFamily="34" charset="0"/>
              <a:buChar char="•"/>
            </a:pPr>
            <a:r>
              <a:rPr lang="en-GB" b="1" dirty="0" smtClean="0">
                <a:solidFill>
                  <a:schemeClr val="bg1"/>
                </a:solidFill>
                <a:latin typeface="Calibri" pitchFamily="34" charset="0"/>
                <a:ea typeface="Calibri"/>
                <a:cs typeface="Calibri" pitchFamily="34" charset="0"/>
              </a:rPr>
              <a:t>Student Profile set-up and review meetings.</a:t>
            </a:r>
          </a:p>
          <a:p>
            <a:pPr marL="285750" indent="-285750">
              <a:lnSpc>
                <a:spcPct val="150000"/>
              </a:lnSpc>
              <a:spcAft>
                <a:spcPts val="0"/>
              </a:spcAft>
              <a:buFont typeface="Arial" panose="020B0604020202020204" pitchFamily="34" charset="0"/>
              <a:buChar char="•"/>
            </a:pPr>
            <a:r>
              <a:rPr lang="en-GB" b="1" dirty="0" smtClean="0">
                <a:solidFill>
                  <a:schemeClr val="bg1"/>
                </a:solidFill>
                <a:latin typeface="Calibri" pitchFamily="34" charset="0"/>
                <a:ea typeface="Calibri"/>
                <a:cs typeface="Calibri" pitchFamily="34" charset="0"/>
              </a:rPr>
              <a:t>Annual reviews for those with Statements/EHCPs.</a:t>
            </a:r>
          </a:p>
          <a:p>
            <a:pPr>
              <a:lnSpc>
                <a:spcPct val="150000"/>
              </a:lnSpc>
              <a:spcAft>
                <a:spcPts val="0"/>
              </a:spcAft>
            </a:pPr>
            <a:endParaRPr lang="en-GB" b="1" dirty="0" smtClean="0">
              <a:solidFill>
                <a:schemeClr val="bg1"/>
              </a:solidFill>
              <a:effectLst/>
              <a:latin typeface="Calibri" pitchFamily="34" charset="0"/>
              <a:ea typeface="Calibri"/>
              <a:cs typeface="Calibri" pitchFamily="34" charset="0"/>
            </a:endParaRPr>
          </a:p>
        </p:txBody>
      </p:sp>
      <p:sp>
        <p:nvSpPr>
          <p:cNvPr id="5" name="Title 4"/>
          <p:cNvSpPr>
            <a:spLocks noGrp="1"/>
          </p:cNvSpPr>
          <p:nvPr>
            <p:ph type="title"/>
          </p:nvPr>
        </p:nvSpPr>
        <p:spPr/>
        <p:txBody>
          <a:bodyPr>
            <a:normAutofit/>
          </a:bodyPr>
          <a:lstStyle/>
          <a:p>
            <a:r>
              <a:rPr lang="en-GB" sz="2800" b="1" dirty="0" smtClean="0">
                <a:solidFill>
                  <a:schemeClr val="bg1"/>
                </a:solidFill>
                <a:latin typeface="Century Gothic"/>
                <a:ea typeface="Calibri"/>
                <a:cs typeface="Times New Roman"/>
              </a:rPr>
              <a:t>5. How will you let me know about my child’s support?</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2285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7504" y="1340768"/>
            <a:ext cx="8532520" cy="5184576"/>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85750" lvl="0" indent="-285750">
              <a:lnSpc>
                <a:spcPct val="150000"/>
              </a:lnSpc>
              <a:buFont typeface="Arial" panose="020B0604020202020204" pitchFamily="34" charset="0"/>
              <a:buChar char="•"/>
              <a:defRPr/>
            </a:pPr>
            <a:r>
              <a:rPr lang="en-GB" sz="1500" b="1" kern="0" dirty="0" smtClean="0">
                <a:solidFill>
                  <a:prstClr val="black"/>
                </a:solidFill>
                <a:latin typeface="Calibri" pitchFamily="34" charset="0"/>
                <a:ea typeface="Calibri"/>
                <a:cs typeface="Calibri" pitchFamily="34" charset="0"/>
              </a:rPr>
              <a:t>Express interest in your child’s schooling, enquire about their school day.</a:t>
            </a:r>
          </a:p>
          <a:p>
            <a:pPr marL="285750" lvl="0" indent="-285750">
              <a:lnSpc>
                <a:spcPct val="150000"/>
              </a:lnSpc>
              <a:buFont typeface="Arial" panose="020B0604020202020204" pitchFamily="34" charset="0"/>
              <a:buChar char="•"/>
              <a:defRPr/>
            </a:pPr>
            <a:r>
              <a:rPr lang="en-GB" sz="1500" b="1" kern="0" dirty="0" smtClean="0">
                <a:solidFill>
                  <a:prstClr val="black"/>
                </a:solidFill>
                <a:latin typeface="Calibri" pitchFamily="34" charset="0"/>
                <a:ea typeface="Calibri"/>
                <a:cs typeface="Calibri" pitchFamily="34" charset="0"/>
              </a:rPr>
              <a:t>Support the curriculum with family-based activities, visits to places of interest. Read together, discuss the news.</a:t>
            </a:r>
          </a:p>
          <a:p>
            <a:pPr marL="285750" lvl="0" indent="-285750">
              <a:lnSpc>
                <a:spcPct val="150000"/>
              </a:lnSpc>
              <a:buFont typeface="Arial" panose="020B0604020202020204" pitchFamily="34" charset="0"/>
              <a:buChar char="•"/>
              <a:defRPr/>
            </a:pPr>
            <a:r>
              <a:rPr lang="en-GB" sz="1500" b="1" kern="0" dirty="0" smtClean="0">
                <a:solidFill>
                  <a:prstClr val="black"/>
                </a:solidFill>
                <a:latin typeface="Calibri" pitchFamily="34" charset="0"/>
                <a:ea typeface="Calibri"/>
                <a:cs typeface="Calibri" pitchFamily="34" charset="0"/>
              </a:rPr>
              <a:t>Know </a:t>
            </a:r>
            <a:r>
              <a:rPr lang="en-GB" sz="1500" b="1" kern="0" dirty="0">
                <a:solidFill>
                  <a:prstClr val="black"/>
                </a:solidFill>
                <a:latin typeface="Calibri" pitchFamily="34" charset="0"/>
                <a:ea typeface="Calibri"/>
                <a:cs typeface="Calibri" pitchFamily="34" charset="0"/>
              </a:rPr>
              <a:t>your child’s </a:t>
            </a:r>
            <a:r>
              <a:rPr lang="en-GB" sz="1500" b="1" kern="0" dirty="0" smtClean="0">
                <a:solidFill>
                  <a:prstClr val="black"/>
                </a:solidFill>
                <a:latin typeface="Calibri" pitchFamily="34" charset="0"/>
                <a:ea typeface="Calibri"/>
                <a:cs typeface="Calibri" pitchFamily="34" charset="0"/>
              </a:rPr>
              <a:t>academic and learning targets </a:t>
            </a:r>
            <a:r>
              <a:rPr lang="en-GB" sz="1500" b="1" kern="0" dirty="0">
                <a:solidFill>
                  <a:prstClr val="black"/>
                </a:solidFill>
                <a:latin typeface="Calibri" pitchFamily="34" charset="0"/>
                <a:ea typeface="Calibri"/>
                <a:cs typeface="Calibri" pitchFamily="34" charset="0"/>
              </a:rPr>
              <a:t>and actively encourage your child to work towards </a:t>
            </a:r>
            <a:r>
              <a:rPr lang="en-GB" sz="1500" b="1" kern="0" dirty="0" smtClean="0">
                <a:solidFill>
                  <a:prstClr val="black"/>
                </a:solidFill>
                <a:latin typeface="Calibri" pitchFamily="34" charset="0"/>
                <a:ea typeface="Calibri"/>
                <a:cs typeface="Calibri" pitchFamily="34" charset="0"/>
              </a:rPr>
              <a:t>them.</a:t>
            </a:r>
            <a:endParaRPr lang="en-GB" sz="1500" b="1" kern="0" dirty="0" smtClean="0">
              <a:solidFill>
                <a:schemeClr val="bg1"/>
              </a:solidFill>
              <a:latin typeface="Calibri" pitchFamily="34" charset="0"/>
              <a:ea typeface="Calibri"/>
              <a:cs typeface="Calibri" pitchFamily="34" charset="0"/>
            </a:endParaRPr>
          </a:p>
          <a:p>
            <a:pPr marL="28575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Check Show My Homework and SWITCH daily. </a:t>
            </a:r>
          </a:p>
          <a:p>
            <a:pPr marL="285750" indent="-285750">
              <a:lnSpc>
                <a:spcPct val="150000"/>
              </a:lnSpc>
              <a:buFont typeface="Arial" panose="020B0604020202020204" pitchFamily="34" charset="0"/>
              <a:buChar char="•"/>
              <a:defRPr/>
            </a:pPr>
            <a:r>
              <a:rPr lang="en-GB" sz="1500" b="1" kern="0" dirty="0" smtClean="0">
                <a:solidFill>
                  <a:prstClr val="black"/>
                </a:solidFill>
                <a:latin typeface="Calibri" pitchFamily="34" charset="0"/>
                <a:ea typeface="Calibri"/>
                <a:cs typeface="Calibri" pitchFamily="34" charset="0"/>
              </a:rPr>
              <a:t>Attend parents meeting as well as planning </a:t>
            </a:r>
            <a:r>
              <a:rPr lang="en-GB" sz="1500" b="1" kern="0" dirty="0">
                <a:solidFill>
                  <a:prstClr val="black"/>
                </a:solidFill>
                <a:latin typeface="Calibri" pitchFamily="34" charset="0"/>
                <a:ea typeface="Calibri"/>
                <a:cs typeface="Calibri" pitchFamily="34" charset="0"/>
              </a:rPr>
              <a:t>and review </a:t>
            </a:r>
            <a:r>
              <a:rPr lang="en-GB" sz="1500" b="1" kern="0" dirty="0" smtClean="0">
                <a:solidFill>
                  <a:prstClr val="black"/>
                </a:solidFill>
                <a:latin typeface="Calibri" pitchFamily="34" charset="0"/>
                <a:ea typeface="Calibri"/>
                <a:cs typeface="Calibri" pitchFamily="34" charset="0"/>
              </a:rPr>
              <a:t>meetings</a:t>
            </a:r>
            <a:endParaRPr lang="en-GB" sz="1500" b="1" kern="0" dirty="0">
              <a:solidFill>
                <a:schemeClr val="bg1"/>
              </a:solidFill>
              <a:latin typeface="Calibri" pitchFamily="34" charset="0"/>
              <a:ea typeface="Calibri"/>
              <a:cs typeface="Calibri" pitchFamily="34" charset="0"/>
            </a:endParaRPr>
          </a:p>
          <a:p>
            <a:pPr marL="285750" indent="-285750">
              <a:lnSpc>
                <a:spcPct val="150000"/>
              </a:lnSpc>
              <a:buFont typeface="Arial" panose="020B0604020202020204" pitchFamily="34" charset="0"/>
              <a:buChar char="•"/>
              <a:defRPr/>
            </a:pPr>
            <a:r>
              <a:rPr lang="en-GB" sz="1500" b="1" kern="0" dirty="0">
                <a:solidFill>
                  <a:schemeClr val="bg1"/>
                </a:solidFill>
                <a:latin typeface="Calibri" pitchFamily="34" charset="0"/>
                <a:ea typeface="Calibri"/>
                <a:cs typeface="Calibri" pitchFamily="34" charset="0"/>
              </a:rPr>
              <a:t>Encourage your child to attend H</a:t>
            </a:r>
            <a:r>
              <a:rPr lang="en-GB" sz="1500" b="1" kern="0" dirty="0" smtClean="0">
                <a:solidFill>
                  <a:schemeClr val="bg1"/>
                </a:solidFill>
                <a:latin typeface="Calibri" pitchFamily="34" charset="0"/>
                <a:ea typeface="Calibri"/>
                <a:cs typeface="Calibri" pitchFamily="34" charset="0"/>
              </a:rPr>
              <a:t>omework Club which runs every day.</a:t>
            </a:r>
          </a:p>
          <a:p>
            <a:pPr marL="28575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Encourage your child to attend subject support, booster and revision sessions on offer at different times during the week and advertised via the school website and daily bulletins.</a:t>
            </a:r>
            <a:endParaRPr lang="en-GB" sz="1500" b="1" kern="0" dirty="0">
              <a:solidFill>
                <a:schemeClr val="bg1"/>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Encourage </a:t>
            </a:r>
            <a:r>
              <a:rPr lang="en-GB" sz="1500" b="1" kern="0" dirty="0">
                <a:solidFill>
                  <a:schemeClr val="bg1"/>
                </a:solidFill>
                <a:latin typeface="Calibri" pitchFamily="34" charset="0"/>
                <a:ea typeface="Calibri"/>
                <a:cs typeface="Calibri" pitchFamily="34" charset="0"/>
              </a:rPr>
              <a:t>your child to engage in extra-curricular </a:t>
            </a:r>
            <a:r>
              <a:rPr lang="en-GB" sz="1500" b="1" kern="0" dirty="0" smtClean="0">
                <a:solidFill>
                  <a:schemeClr val="bg1"/>
                </a:solidFill>
                <a:latin typeface="Calibri" pitchFamily="34" charset="0"/>
                <a:ea typeface="Calibri"/>
                <a:cs typeface="Calibri" pitchFamily="34" charset="0"/>
              </a:rPr>
              <a:t>activities to gain a wider experience of school.</a:t>
            </a:r>
            <a:endParaRPr lang="en-GB" sz="1500" b="1" kern="0" dirty="0">
              <a:solidFill>
                <a:schemeClr val="bg1"/>
              </a:solidFill>
              <a:latin typeface="Calibri" pitchFamily="34" charset="0"/>
              <a:ea typeface="Calibri"/>
              <a:cs typeface="Calibri" pitchFamily="34" charset="0"/>
            </a:endParaRPr>
          </a:p>
          <a:p>
            <a:pPr marL="285750" lvl="0" indent="-285750">
              <a:lnSpc>
                <a:spcPct val="150000"/>
              </a:lnSpc>
              <a:buFont typeface="Arial" panose="020B0604020202020204" pitchFamily="34" charset="0"/>
              <a:buChar char="•"/>
              <a:defRPr/>
            </a:pPr>
            <a:r>
              <a:rPr lang="en-GB" sz="1500" b="1" kern="0" dirty="0" smtClean="0">
                <a:solidFill>
                  <a:schemeClr val="bg1"/>
                </a:solidFill>
                <a:latin typeface="Calibri" pitchFamily="34" charset="0"/>
                <a:ea typeface="Calibri"/>
                <a:cs typeface="Calibri" pitchFamily="34" charset="0"/>
              </a:rPr>
              <a:t>Follow the advice you are given </a:t>
            </a:r>
            <a:r>
              <a:rPr lang="en-GB" sz="1500" b="1" kern="0" dirty="0">
                <a:solidFill>
                  <a:schemeClr val="bg1"/>
                </a:solidFill>
                <a:latin typeface="Calibri" pitchFamily="34" charset="0"/>
                <a:ea typeface="Calibri"/>
                <a:cs typeface="Calibri" pitchFamily="34" charset="0"/>
              </a:rPr>
              <a:t>by </a:t>
            </a:r>
            <a:r>
              <a:rPr lang="en-GB" sz="1500" b="1" kern="0" dirty="0" smtClean="0">
                <a:solidFill>
                  <a:schemeClr val="bg1"/>
                </a:solidFill>
                <a:latin typeface="Calibri" pitchFamily="34" charset="0"/>
                <a:ea typeface="Calibri"/>
                <a:cs typeface="Calibri" pitchFamily="34" charset="0"/>
              </a:rPr>
              <a:t>staff and external agencies.</a:t>
            </a:r>
          </a:p>
          <a:p>
            <a:pPr marL="285750" lvl="0" indent="-285750">
              <a:lnSpc>
                <a:spcPct val="150000"/>
              </a:lnSpc>
              <a:buFont typeface="Arial" panose="020B0604020202020204" pitchFamily="34" charset="0"/>
              <a:buChar char="•"/>
              <a:defRPr/>
            </a:pPr>
            <a:r>
              <a:rPr lang="en-GB" sz="1500" b="1" kern="0" dirty="0">
                <a:solidFill>
                  <a:prstClr val="black"/>
                </a:solidFill>
                <a:latin typeface="Calibri" pitchFamily="34" charset="0"/>
                <a:ea typeface="Calibri"/>
                <a:cs typeface="Calibri" pitchFamily="34" charset="0"/>
              </a:rPr>
              <a:t>Visit the school website and the links to relevant </a:t>
            </a:r>
            <a:r>
              <a:rPr lang="en-GB" sz="1500" b="1" kern="0" dirty="0" smtClean="0">
                <a:solidFill>
                  <a:prstClr val="black"/>
                </a:solidFill>
                <a:latin typeface="Calibri" pitchFamily="34" charset="0"/>
                <a:ea typeface="Calibri"/>
                <a:cs typeface="Calibri" pitchFamily="34" charset="0"/>
              </a:rPr>
              <a:t>information.</a:t>
            </a:r>
            <a:endParaRPr lang="en-GB" sz="1500" b="1" kern="0" dirty="0" smtClean="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462372" y="130622"/>
            <a:ext cx="8507288" cy="1354162"/>
          </a:xfrm>
        </p:spPr>
        <p:txBody>
          <a:bodyPr>
            <a:normAutofit/>
          </a:bodyPr>
          <a:lstStyle/>
          <a:p>
            <a:r>
              <a:rPr lang="en-GB" sz="2800" b="1" dirty="0" smtClean="0">
                <a:solidFill>
                  <a:schemeClr val="bg1"/>
                </a:solidFill>
                <a:latin typeface="Century Gothic"/>
                <a:ea typeface="Calibri"/>
                <a:cs typeface="Times New Roman"/>
              </a:rPr>
              <a:t>6. How can I help to support my child’s learning?</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230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576" y="1484784"/>
            <a:ext cx="7704000" cy="4896000"/>
          </a:xfrm>
          <a:prstGeom prst="roundRect">
            <a:avLst>
              <a:gd name="adj" fmla="val 24757"/>
            </a:avLst>
          </a:prstGeom>
          <a:solidFill>
            <a:schemeClr val="accent5">
              <a:lumMod val="60000"/>
              <a:lumOff val="40000"/>
            </a:schemeClr>
          </a:solidFill>
          <a:ln w="9525" cap="flat" cmpd="sng" algn="ctr">
            <a:solidFill>
              <a:schemeClr val="bg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50000"/>
              </a:lnSpc>
              <a:defRPr/>
            </a:pPr>
            <a:r>
              <a:rPr lang="en-GB" b="1" kern="0" dirty="0" smtClean="0">
                <a:solidFill>
                  <a:schemeClr val="bg1"/>
                </a:solidFill>
                <a:latin typeface="Calibri" pitchFamily="34" charset="0"/>
                <a:ea typeface="Calibri"/>
                <a:cs typeface="Calibri" pitchFamily="34" charset="0"/>
              </a:rPr>
              <a:t>You will be invited;</a:t>
            </a:r>
          </a:p>
          <a:p>
            <a:pPr marL="285750" indent="-285750">
              <a:lnSpc>
                <a:spcPct val="150000"/>
              </a:lnSpc>
              <a:buFont typeface="Arial" panose="020B0604020202020204" pitchFamily="34" charset="0"/>
              <a:buChar char="•"/>
              <a:defRPr/>
            </a:pPr>
            <a:r>
              <a:rPr lang="en-GB" b="1" kern="0" dirty="0" smtClean="0">
                <a:solidFill>
                  <a:schemeClr val="bg1"/>
                </a:solidFill>
                <a:latin typeface="Calibri" pitchFamily="34" charset="0"/>
                <a:ea typeface="Calibri"/>
                <a:cs typeface="Calibri" pitchFamily="34" charset="0"/>
              </a:rPr>
              <a:t>Attend the Open Evenings for this and other schools at times of transition.</a:t>
            </a:r>
            <a:endParaRPr lang="en-GB" b="1" kern="0" dirty="0">
              <a:solidFill>
                <a:schemeClr val="bg1"/>
              </a:solidFill>
              <a:latin typeface="Calibri" pitchFamily="34" charset="0"/>
              <a:ea typeface="Calibri"/>
              <a:cs typeface="Calibri" pitchFamily="34" charset="0"/>
            </a:endParaRPr>
          </a:p>
          <a:p>
            <a:pPr marL="285750" indent="-285750">
              <a:lnSpc>
                <a:spcPct val="150000"/>
              </a:lnSpc>
              <a:buFont typeface="Arial" panose="020B0604020202020204" pitchFamily="34" charset="0"/>
              <a:buChar char="•"/>
              <a:defRPr/>
            </a:pPr>
            <a:r>
              <a:rPr lang="en-GB" b="1" kern="0" dirty="0" smtClean="0">
                <a:solidFill>
                  <a:schemeClr val="bg1"/>
                </a:solidFill>
                <a:latin typeface="Calibri" pitchFamily="34" charset="0"/>
                <a:ea typeface="Calibri"/>
                <a:cs typeface="Calibri" pitchFamily="34" charset="0"/>
              </a:rPr>
              <a:t>Attend Parents’ Evenings and Information </a:t>
            </a:r>
            <a:r>
              <a:rPr lang="en-GB" b="1" kern="0" dirty="0">
                <a:solidFill>
                  <a:schemeClr val="bg1"/>
                </a:solidFill>
                <a:latin typeface="Calibri" pitchFamily="34" charset="0"/>
                <a:ea typeface="Calibri"/>
                <a:cs typeface="Calibri" pitchFamily="34" charset="0"/>
              </a:rPr>
              <a:t>E</a:t>
            </a:r>
            <a:r>
              <a:rPr lang="en-GB" b="1" kern="0" dirty="0" smtClean="0">
                <a:solidFill>
                  <a:schemeClr val="bg1"/>
                </a:solidFill>
                <a:latin typeface="Calibri" pitchFamily="34" charset="0"/>
                <a:ea typeface="Calibri"/>
                <a:cs typeface="Calibri" pitchFamily="34" charset="0"/>
              </a:rPr>
              <a:t>venings offered by the school.</a:t>
            </a:r>
          </a:p>
          <a:p>
            <a:pPr marL="285750" indent="-285750">
              <a:lnSpc>
                <a:spcPct val="150000"/>
              </a:lnSpc>
              <a:buFont typeface="Arial" panose="020B0604020202020204" pitchFamily="34" charset="0"/>
              <a:buChar char="•"/>
              <a:defRPr/>
            </a:pPr>
            <a:r>
              <a:rPr lang="en-GB" b="1" kern="0" dirty="0" smtClean="0">
                <a:solidFill>
                  <a:schemeClr val="bg1"/>
                </a:solidFill>
                <a:latin typeface="Calibri" pitchFamily="34" charset="0"/>
                <a:ea typeface="Calibri"/>
                <a:cs typeface="Calibri" pitchFamily="34" charset="0"/>
              </a:rPr>
              <a:t>Maintain two-way communication between you and the Achievement Leader and /</a:t>
            </a:r>
            <a:r>
              <a:rPr lang="en-GB" b="1" kern="0" dirty="0" err="1" smtClean="0">
                <a:solidFill>
                  <a:schemeClr val="bg1"/>
                </a:solidFill>
                <a:latin typeface="Calibri" pitchFamily="34" charset="0"/>
                <a:ea typeface="Calibri"/>
                <a:cs typeface="Calibri" pitchFamily="34" charset="0"/>
              </a:rPr>
              <a:t>SENCo</a:t>
            </a:r>
            <a:r>
              <a:rPr lang="en-GB" b="1" kern="0" dirty="0" smtClean="0">
                <a:solidFill>
                  <a:schemeClr val="bg1"/>
                </a:solidFill>
                <a:latin typeface="Calibri" pitchFamily="34" charset="0"/>
                <a:ea typeface="Calibri"/>
                <a:cs typeface="Calibri" pitchFamily="34" charset="0"/>
              </a:rPr>
              <a:t>.</a:t>
            </a:r>
          </a:p>
          <a:p>
            <a:pPr marL="285750" indent="-285750">
              <a:lnSpc>
                <a:spcPct val="150000"/>
              </a:lnSpc>
              <a:buFont typeface="Arial" panose="020B0604020202020204" pitchFamily="34" charset="0"/>
              <a:buChar char="•"/>
              <a:defRPr/>
            </a:pPr>
            <a:r>
              <a:rPr lang="en-GB" b="1" kern="0" dirty="0" smtClean="0">
                <a:solidFill>
                  <a:schemeClr val="bg1"/>
                </a:solidFill>
                <a:latin typeface="Calibri" pitchFamily="34" charset="0"/>
                <a:ea typeface="Calibri"/>
                <a:cs typeface="Calibri" pitchFamily="34" charset="0"/>
              </a:rPr>
              <a:t>Attend the planning meetings about your child’s needs which may include discussions </a:t>
            </a:r>
            <a:r>
              <a:rPr lang="en-GB" b="1" kern="0" dirty="0">
                <a:solidFill>
                  <a:schemeClr val="bg1"/>
                </a:solidFill>
                <a:latin typeface="Calibri" pitchFamily="34" charset="0"/>
                <a:ea typeface="Calibri"/>
                <a:cs typeface="Calibri" pitchFamily="34" charset="0"/>
              </a:rPr>
              <a:t>with external agencies</a:t>
            </a:r>
          </a:p>
          <a:p>
            <a:pPr marL="285750" lvl="0" indent="-285750">
              <a:lnSpc>
                <a:spcPct val="150000"/>
              </a:lnSpc>
              <a:buFont typeface="Arial" panose="020B0604020202020204" pitchFamily="34" charset="0"/>
              <a:buChar char="•"/>
              <a:defRPr/>
            </a:pPr>
            <a:r>
              <a:rPr lang="en-GB" b="1" kern="0" dirty="0" smtClean="0">
                <a:solidFill>
                  <a:schemeClr val="bg1"/>
                </a:solidFill>
                <a:latin typeface="Calibri" pitchFamily="34" charset="0"/>
                <a:ea typeface="Calibri"/>
                <a:cs typeface="Calibri" pitchFamily="34" charset="0"/>
              </a:rPr>
              <a:t>Attend the Student Profile review meetings to explore if your child’s needs are being met.</a:t>
            </a:r>
            <a:endParaRPr lang="en-GB" b="1" kern="0" dirty="0">
              <a:solidFill>
                <a:schemeClr val="bg1"/>
              </a:solidFill>
              <a:latin typeface="Calibri" pitchFamily="34" charset="0"/>
              <a:ea typeface="Calibri"/>
              <a:cs typeface="Calibri" pitchFamily="34" charset="0"/>
            </a:endParaRPr>
          </a:p>
        </p:txBody>
      </p:sp>
      <p:sp>
        <p:nvSpPr>
          <p:cNvPr id="5" name="Title 4"/>
          <p:cNvSpPr>
            <a:spLocks noGrp="1"/>
          </p:cNvSpPr>
          <p:nvPr>
            <p:ph type="title"/>
          </p:nvPr>
        </p:nvSpPr>
        <p:spPr>
          <a:xfrm>
            <a:off x="462372" y="145070"/>
            <a:ext cx="8507288" cy="1354162"/>
          </a:xfrm>
        </p:spPr>
        <p:txBody>
          <a:bodyPr>
            <a:normAutofit/>
          </a:bodyPr>
          <a:lstStyle/>
          <a:p>
            <a:r>
              <a:rPr lang="en-GB" sz="2800" b="1" dirty="0" smtClean="0">
                <a:solidFill>
                  <a:schemeClr val="bg1"/>
                </a:solidFill>
                <a:latin typeface="Century Gothic"/>
                <a:ea typeface="Calibri"/>
                <a:cs typeface="Times New Roman"/>
              </a:rPr>
              <a:t>7. How will I be involved in planning for my child’s education?</a:t>
            </a:r>
            <a:endParaRPr lang="en-GB" sz="2800" dirty="0">
              <a:solidFill>
                <a:schemeClr val="bg1"/>
              </a:solidFill>
            </a:endParaRPr>
          </a:p>
        </p:txBody>
      </p:sp>
      <p:sp>
        <p:nvSpPr>
          <p:cNvPr id="6" name="Action Button: Home 5">
            <a:hlinkClick r:id="" action="ppaction://hlinkshowjump?jump=firstslide" highlightClick="1"/>
          </p:cNvPr>
          <p:cNvSpPr/>
          <p:nvPr/>
        </p:nvSpPr>
        <p:spPr>
          <a:xfrm>
            <a:off x="8424000" y="6191008"/>
            <a:ext cx="432048" cy="432048"/>
          </a:xfrm>
          <a:prstGeom prst="actionButtonHom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771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9096BCBD86FC40911C58F73CFCC2E1" ma:contentTypeVersion="0" ma:contentTypeDescription="Create a new document." ma:contentTypeScope="" ma:versionID="b04848b8393d137b8ef38a2a84d7421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686B9F-EAA2-43AD-BCCB-983C944D2C9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3ED2C83-FB16-4D0F-BB94-D452E2871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8FB5216-4368-439D-BC33-34777B454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Opulent</Template>
  <TotalTime>1792</TotalTime>
  <Words>3021</Words>
  <Application>Microsoft Office PowerPoint</Application>
  <PresentationFormat>On-screen Show (4:3)</PresentationFormat>
  <Paragraphs>240</Paragraphs>
  <Slides>22</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Symbol</vt:lpstr>
      <vt:lpstr>Times New Roman</vt:lpstr>
      <vt:lpstr>Office Theme</vt:lpstr>
      <vt:lpstr>PowerPoint Presentation</vt:lpstr>
      <vt:lpstr>PowerPoint Presentation</vt:lpstr>
      <vt:lpstr>1. What are special educational needs?</vt:lpstr>
      <vt:lpstr>2. What should I do if I think my child has SEN or disability?</vt:lpstr>
      <vt:lpstr>3. How will you know if my child needs extra help?</vt:lpstr>
      <vt:lpstr>4. How will I know how my child is doing?</vt:lpstr>
      <vt:lpstr>5. How will you let me know about my child’s support?</vt:lpstr>
      <vt:lpstr>6. How can I help to support my child’s learning?</vt:lpstr>
      <vt:lpstr>7. How will I be involved in planning for my child’s education?</vt:lpstr>
      <vt:lpstr>8. How will my child be involved in planning for his or her education?</vt:lpstr>
      <vt:lpstr>9. How will you support my child in starting school and moving on?</vt:lpstr>
      <vt:lpstr>10. How will you match the curriculum to my child’s needs?</vt:lpstr>
      <vt:lpstr>11. How will you make decisions about how much support my child will receive?</vt:lpstr>
      <vt:lpstr>12. How does the school allocate resources to match the needs of students with SEN?</vt:lpstr>
      <vt:lpstr>13. What training or expertise do school staff have?</vt:lpstr>
      <vt:lpstr>14. What specialist services could be available for my child?</vt:lpstr>
      <vt:lpstr>15. How will the school know that its SEN provision is effective?</vt:lpstr>
      <vt:lpstr>16. How accessible is the school?</vt:lpstr>
      <vt:lpstr>17. How will you include my child in activities outside the classroom?</vt:lpstr>
      <vt:lpstr>18. How will you support my child’s overall   well-being?</vt:lpstr>
      <vt:lpstr>19. What should I do if I have a complaint?</vt:lpstr>
      <vt:lpstr>20. Where can I find more information or advice?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dc:creator>
  <cp:lastModifiedBy>jbrownridge</cp:lastModifiedBy>
  <cp:revision>205</cp:revision>
  <cp:lastPrinted>2014-06-25T08:17:11Z</cp:lastPrinted>
  <dcterms:created xsi:type="dcterms:W3CDTF">2014-06-19T22:14:48Z</dcterms:created>
  <dcterms:modified xsi:type="dcterms:W3CDTF">2019-11-27T14:13:53Z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0x0101009D9096BCBD86FC40911C58F73CFCC2E1</vt:lpwstr>
  </property>
</Properties>
</file>