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0"/>
  </p:notesMasterIdLst>
  <p:handoutMasterIdLst>
    <p:handoutMasterId r:id="rId121"/>
  </p:handoutMasterIdLst>
  <p:sldIdLst>
    <p:sldId id="337" r:id="rId2"/>
    <p:sldId id="338" r:id="rId3"/>
    <p:sldId id="339" r:id="rId4"/>
    <p:sldId id="340" r:id="rId5"/>
    <p:sldId id="341" r:id="rId6"/>
    <p:sldId id="256" r:id="rId7"/>
    <p:sldId id="328"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276" r:id="rId25"/>
    <p:sldId id="257" r:id="rId26"/>
    <p:sldId id="275" r:id="rId27"/>
    <p:sldId id="263" r:id="rId28"/>
    <p:sldId id="269" r:id="rId29"/>
    <p:sldId id="321" r:id="rId30"/>
    <p:sldId id="259" r:id="rId31"/>
    <p:sldId id="283" r:id="rId32"/>
    <p:sldId id="261" r:id="rId33"/>
    <p:sldId id="326" r:id="rId34"/>
    <p:sldId id="270" r:id="rId35"/>
    <p:sldId id="325" r:id="rId36"/>
    <p:sldId id="333" r:id="rId37"/>
    <p:sldId id="260" r:id="rId38"/>
    <p:sldId id="274" r:id="rId39"/>
    <p:sldId id="285" r:id="rId40"/>
    <p:sldId id="272" r:id="rId41"/>
    <p:sldId id="273" r:id="rId42"/>
    <p:sldId id="265" r:id="rId43"/>
    <p:sldId id="280" r:id="rId44"/>
    <p:sldId id="330" r:id="rId45"/>
    <p:sldId id="334" r:id="rId46"/>
    <p:sldId id="266" r:id="rId47"/>
    <p:sldId id="335" r:id="rId48"/>
    <p:sldId id="282" r:id="rId49"/>
    <p:sldId id="332" r:id="rId50"/>
    <p:sldId id="281" r:id="rId51"/>
    <p:sldId id="264" r:id="rId52"/>
    <p:sldId id="287" r:id="rId53"/>
    <p:sldId id="279" r:id="rId54"/>
    <p:sldId id="322" r:id="rId55"/>
    <p:sldId id="271" r:id="rId56"/>
    <p:sldId id="288" r:id="rId57"/>
    <p:sldId id="268" r:id="rId58"/>
    <p:sldId id="262" r:id="rId59"/>
    <p:sldId id="304" r:id="rId60"/>
    <p:sldId id="284" r:id="rId61"/>
    <p:sldId id="329" r:id="rId62"/>
    <p:sldId id="286" r:id="rId63"/>
    <p:sldId id="278" r:id="rId64"/>
    <p:sldId id="267" r:id="rId65"/>
    <p:sldId id="258" r:id="rId66"/>
    <p:sldId id="336" r:id="rId67"/>
    <p:sldId id="277" r:id="rId68"/>
    <p:sldId id="323" r:id="rId69"/>
    <p:sldId id="324" r:id="rId70"/>
    <p:sldId id="331" r:id="rId71"/>
    <p:sldId id="327" r:id="rId72"/>
    <p:sldId id="391" r:id="rId73"/>
    <p:sldId id="392" r:id="rId74"/>
    <p:sldId id="393" r:id="rId75"/>
    <p:sldId id="342" r:id="rId76"/>
    <p:sldId id="343" r:id="rId77"/>
    <p:sldId id="344" r:id="rId78"/>
    <p:sldId id="345" r:id="rId79"/>
    <p:sldId id="346" r:id="rId80"/>
    <p:sldId id="347" r:id="rId81"/>
    <p:sldId id="348" r:id="rId82"/>
    <p:sldId id="349" r:id="rId83"/>
    <p:sldId id="350" r:id="rId84"/>
    <p:sldId id="351" r:id="rId85"/>
    <p:sldId id="352" r:id="rId86"/>
    <p:sldId id="353" r:id="rId87"/>
    <p:sldId id="354" r:id="rId88"/>
    <p:sldId id="355" r:id="rId89"/>
    <p:sldId id="356" r:id="rId90"/>
    <p:sldId id="357" r:id="rId91"/>
    <p:sldId id="358" r:id="rId92"/>
    <p:sldId id="359" r:id="rId93"/>
    <p:sldId id="360" r:id="rId94"/>
    <p:sldId id="361" r:id="rId95"/>
    <p:sldId id="362" r:id="rId96"/>
    <p:sldId id="363" r:id="rId97"/>
    <p:sldId id="364" r:id="rId98"/>
    <p:sldId id="365" r:id="rId99"/>
    <p:sldId id="366" r:id="rId100"/>
    <p:sldId id="367" r:id="rId101"/>
    <p:sldId id="368" r:id="rId102"/>
    <p:sldId id="369" r:id="rId103"/>
    <p:sldId id="370" r:id="rId104"/>
    <p:sldId id="371" r:id="rId105"/>
    <p:sldId id="388" r:id="rId106"/>
    <p:sldId id="390" r:id="rId107"/>
    <p:sldId id="389" r:id="rId108"/>
    <p:sldId id="394" r:id="rId109"/>
    <p:sldId id="395" r:id="rId110"/>
    <p:sldId id="403" r:id="rId111"/>
    <p:sldId id="396" r:id="rId112"/>
    <p:sldId id="397" r:id="rId113"/>
    <p:sldId id="398" r:id="rId114"/>
    <p:sldId id="399" r:id="rId115"/>
    <p:sldId id="400" r:id="rId116"/>
    <p:sldId id="401" r:id="rId117"/>
    <p:sldId id="402" r:id="rId118"/>
    <p:sldId id="404" r:id="rId119"/>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6" autoAdjust="0"/>
    <p:restoredTop sz="94660"/>
  </p:normalViewPr>
  <p:slideViewPr>
    <p:cSldViewPr snapToGrid="0">
      <p:cViewPr varScale="1">
        <p:scale>
          <a:sx n="115" d="100"/>
          <a:sy n="115" d="100"/>
        </p:scale>
        <p:origin x="42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547" cy="499431"/>
          </a:xfrm>
          <a:prstGeom prst="rect">
            <a:avLst/>
          </a:prstGeom>
        </p:spPr>
        <p:txBody>
          <a:bodyPr vert="horz" lIns="91870" tIns="45935" rIns="91870" bIns="45935" rtlCol="0"/>
          <a:lstStyle>
            <a:lvl1pPr algn="l">
              <a:defRPr sz="1200"/>
            </a:lvl1pPr>
          </a:lstStyle>
          <a:p>
            <a:endParaRPr lang="en-GB"/>
          </a:p>
        </p:txBody>
      </p:sp>
      <p:sp>
        <p:nvSpPr>
          <p:cNvPr id="3" name="Date Placeholder 2"/>
          <p:cNvSpPr>
            <a:spLocks noGrp="1"/>
          </p:cNvSpPr>
          <p:nvPr>
            <p:ph type="dt" sz="quarter" idx="1"/>
          </p:nvPr>
        </p:nvSpPr>
        <p:spPr>
          <a:xfrm>
            <a:off x="3883852" y="1"/>
            <a:ext cx="2972547" cy="499431"/>
          </a:xfrm>
          <a:prstGeom prst="rect">
            <a:avLst/>
          </a:prstGeom>
        </p:spPr>
        <p:txBody>
          <a:bodyPr vert="horz" lIns="91870" tIns="45935" rIns="91870" bIns="45935" rtlCol="0"/>
          <a:lstStyle>
            <a:lvl1pPr algn="r">
              <a:defRPr sz="1200"/>
            </a:lvl1pPr>
          </a:lstStyle>
          <a:p>
            <a:fld id="{7587C1B8-5BCA-4116-8E18-4F7DDD453B77}" type="datetimeFigureOut">
              <a:rPr lang="en-GB" smtClean="0"/>
              <a:t>20/06/2022</a:t>
            </a:fld>
            <a:endParaRPr lang="en-GB"/>
          </a:p>
        </p:txBody>
      </p:sp>
      <p:sp>
        <p:nvSpPr>
          <p:cNvPr id="4" name="Footer Placeholder 3"/>
          <p:cNvSpPr>
            <a:spLocks noGrp="1"/>
          </p:cNvSpPr>
          <p:nvPr>
            <p:ph type="ftr" sz="quarter" idx="2"/>
          </p:nvPr>
        </p:nvSpPr>
        <p:spPr>
          <a:xfrm>
            <a:off x="0" y="9447844"/>
            <a:ext cx="2972547" cy="499431"/>
          </a:xfrm>
          <a:prstGeom prst="rect">
            <a:avLst/>
          </a:prstGeom>
        </p:spPr>
        <p:txBody>
          <a:bodyPr vert="horz" lIns="91870" tIns="45935" rIns="91870" bIns="45935" rtlCol="0" anchor="b"/>
          <a:lstStyle>
            <a:lvl1pPr algn="l">
              <a:defRPr sz="1200"/>
            </a:lvl1pPr>
          </a:lstStyle>
          <a:p>
            <a:endParaRPr lang="en-GB"/>
          </a:p>
        </p:txBody>
      </p:sp>
      <p:sp>
        <p:nvSpPr>
          <p:cNvPr id="5" name="Slide Number Placeholder 4"/>
          <p:cNvSpPr>
            <a:spLocks noGrp="1"/>
          </p:cNvSpPr>
          <p:nvPr>
            <p:ph type="sldNum" sz="quarter" idx="3"/>
          </p:nvPr>
        </p:nvSpPr>
        <p:spPr>
          <a:xfrm>
            <a:off x="3883852" y="9447844"/>
            <a:ext cx="2972547" cy="499431"/>
          </a:xfrm>
          <a:prstGeom prst="rect">
            <a:avLst/>
          </a:prstGeom>
        </p:spPr>
        <p:txBody>
          <a:bodyPr vert="horz" lIns="91870" tIns="45935" rIns="91870" bIns="45935" rtlCol="0" anchor="b"/>
          <a:lstStyle>
            <a:lvl1pPr algn="r">
              <a:defRPr sz="1200"/>
            </a:lvl1pPr>
          </a:lstStyle>
          <a:p>
            <a:fld id="{6417D5F7-73F4-4B26-8DD0-08574C09AD29}" type="slidenum">
              <a:rPr lang="en-GB" smtClean="0"/>
              <a:t>‹#›</a:t>
            </a:fld>
            <a:endParaRPr lang="en-GB"/>
          </a:p>
        </p:txBody>
      </p:sp>
    </p:spTree>
    <p:extLst>
      <p:ext uri="{BB962C8B-B14F-4D97-AF65-F5344CB8AC3E}">
        <p14:creationId xmlns:p14="http://schemas.microsoft.com/office/powerpoint/2010/main" val="3241704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9BA67CAA-EECF-47BD-8993-40C2323C1B69}" type="datetimeFigureOut">
              <a:rPr lang="en-GB" smtClean="0"/>
              <a:t>20/06/2022</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7900"/>
            <a:ext cx="5486400" cy="3916363"/>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8800"/>
            <a:ext cx="29718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8800"/>
            <a:ext cx="2971800" cy="498475"/>
          </a:xfrm>
          <a:prstGeom prst="rect">
            <a:avLst/>
          </a:prstGeom>
        </p:spPr>
        <p:txBody>
          <a:bodyPr vert="horz" lIns="91440" tIns="45720" rIns="91440" bIns="45720" rtlCol="0" anchor="b"/>
          <a:lstStyle>
            <a:lvl1pPr algn="r">
              <a:defRPr sz="1200"/>
            </a:lvl1pPr>
          </a:lstStyle>
          <a:p>
            <a:fld id="{D19EB638-9855-47BA-8D97-2DDB77B8EC36}" type="slidenum">
              <a:rPr lang="en-GB" smtClean="0"/>
              <a:t>‹#›</a:t>
            </a:fld>
            <a:endParaRPr lang="en-GB"/>
          </a:p>
        </p:txBody>
      </p:sp>
    </p:spTree>
    <p:extLst>
      <p:ext uri="{BB962C8B-B14F-4D97-AF65-F5344CB8AC3E}">
        <p14:creationId xmlns:p14="http://schemas.microsoft.com/office/powerpoint/2010/main" val="1057720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918CCA95-4F40-4CDD-BF1E-B8C9EB86EE73}" type="slidenum">
              <a:rPr lang="en-GB" smtClean="0"/>
              <a:t>1</a:t>
            </a:fld>
            <a:endParaRPr lang="en-GB"/>
          </a:p>
        </p:txBody>
      </p:sp>
    </p:spTree>
    <p:extLst>
      <p:ext uri="{BB962C8B-B14F-4D97-AF65-F5344CB8AC3E}">
        <p14:creationId xmlns:p14="http://schemas.microsoft.com/office/powerpoint/2010/main" val="206639380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36CE60-8B8B-4ACF-9F98-F86B17BE5976}"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FDA99A56-BE51-4B73-BDD5-91D5C7330455}" type="slidenum">
              <a:rPr lang="en-GB" smtClean="0"/>
              <a:t>‹#›</a:t>
            </a:fld>
            <a:endParaRPr lang="en-GB"/>
          </a:p>
        </p:txBody>
      </p:sp>
    </p:spTree>
    <p:extLst>
      <p:ext uri="{BB962C8B-B14F-4D97-AF65-F5344CB8AC3E}">
        <p14:creationId xmlns:p14="http://schemas.microsoft.com/office/powerpoint/2010/main" val="7568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36CE60-8B8B-4ACF-9F98-F86B17BE5976}"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A99A56-BE51-4B73-BDD5-91D5C7330455}" type="slidenum">
              <a:rPr lang="en-GB" smtClean="0"/>
              <a:t>‹#›</a:t>
            </a:fld>
            <a:endParaRPr lang="en-GB"/>
          </a:p>
        </p:txBody>
      </p:sp>
    </p:spTree>
    <p:extLst>
      <p:ext uri="{BB962C8B-B14F-4D97-AF65-F5344CB8AC3E}">
        <p14:creationId xmlns:p14="http://schemas.microsoft.com/office/powerpoint/2010/main" val="2727760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36CE60-8B8B-4ACF-9F98-F86B17BE5976}"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A99A56-BE51-4B73-BDD5-91D5C7330455}" type="slidenum">
              <a:rPr lang="en-GB" smtClean="0"/>
              <a:t>‹#›</a:t>
            </a:fld>
            <a:endParaRPr lang="en-GB"/>
          </a:p>
        </p:txBody>
      </p:sp>
    </p:spTree>
    <p:extLst>
      <p:ext uri="{BB962C8B-B14F-4D97-AF65-F5344CB8AC3E}">
        <p14:creationId xmlns:p14="http://schemas.microsoft.com/office/powerpoint/2010/main" val="278917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36CE60-8B8B-4ACF-9F98-F86B17BE5976}" type="datetimeFigureOut">
              <a:rPr lang="en-GB" smtClean="0"/>
              <a:t>20/06/2022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A99A56-BE51-4B73-BDD5-91D5C7330455}" type="slidenum">
              <a:rPr lang="en-GB" smtClean="0"/>
              <a:t>‹#›</a:t>
            </a:fld>
            <a:endParaRPr lang="en-GB"/>
          </a:p>
        </p:txBody>
      </p:sp>
    </p:spTree>
    <p:extLst>
      <p:ext uri="{BB962C8B-B14F-4D97-AF65-F5344CB8AC3E}">
        <p14:creationId xmlns:p14="http://schemas.microsoft.com/office/powerpoint/2010/main" val="69914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6E36CE60-8B8B-4ACF-9F98-F86B17BE5976}" type="datetimeFigureOut">
              <a:rPr lang="en-GB" smtClean="0"/>
              <a:t>20/06/2022</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DA99A56-BE51-4B73-BDD5-91D5C7330455}" type="slidenum">
              <a:rPr lang="en-GB" smtClean="0"/>
              <a:t>‹#›</a:t>
            </a:fld>
            <a:endParaRPr lang="en-GB"/>
          </a:p>
        </p:txBody>
      </p:sp>
    </p:spTree>
    <p:extLst>
      <p:ext uri="{BB962C8B-B14F-4D97-AF65-F5344CB8AC3E}">
        <p14:creationId xmlns:p14="http://schemas.microsoft.com/office/powerpoint/2010/main" val="4075887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36CE60-8B8B-4ACF-9F98-F86B17BE5976}" type="datetimeFigureOut">
              <a:rPr lang="en-GB" smtClean="0"/>
              <a:t>20/06/2022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A99A56-BE51-4B73-BDD5-91D5C7330455}" type="slidenum">
              <a:rPr lang="en-GB" smtClean="0"/>
              <a:t>‹#›</a:t>
            </a:fld>
            <a:endParaRPr lang="en-GB"/>
          </a:p>
        </p:txBody>
      </p:sp>
    </p:spTree>
    <p:extLst>
      <p:ext uri="{BB962C8B-B14F-4D97-AF65-F5344CB8AC3E}">
        <p14:creationId xmlns:p14="http://schemas.microsoft.com/office/powerpoint/2010/main" val="187401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36CE60-8B8B-4ACF-9F98-F86B17BE5976}" type="datetimeFigureOut">
              <a:rPr lang="en-GB" smtClean="0"/>
              <a:t>20/06/2022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A99A56-BE51-4B73-BDD5-91D5C7330455}" type="slidenum">
              <a:rPr lang="en-GB" smtClean="0"/>
              <a:t>‹#›</a:t>
            </a:fld>
            <a:endParaRPr lang="en-GB"/>
          </a:p>
        </p:txBody>
      </p:sp>
    </p:spTree>
    <p:extLst>
      <p:ext uri="{BB962C8B-B14F-4D97-AF65-F5344CB8AC3E}">
        <p14:creationId xmlns:p14="http://schemas.microsoft.com/office/powerpoint/2010/main" val="3452649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36CE60-8B8B-4ACF-9F98-F86B17BE5976}" type="datetimeFigureOut">
              <a:rPr lang="en-GB" smtClean="0"/>
              <a:t>20/06/2022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A99A56-BE51-4B73-BDD5-91D5C7330455}" type="slidenum">
              <a:rPr lang="en-GB" smtClean="0"/>
              <a:t>‹#›</a:t>
            </a:fld>
            <a:endParaRPr lang="en-GB"/>
          </a:p>
        </p:txBody>
      </p:sp>
    </p:spTree>
    <p:extLst>
      <p:ext uri="{BB962C8B-B14F-4D97-AF65-F5344CB8AC3E}">
        <p14:creationId xmlns:p14="http://schemas.microsoft.com/office/powerpoint/2010/main" val="373351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6CE60-8B8B-4ACF-9F98-F86B17BE5976}" type="datetimeFigureOut">
              <a:rPr lang="en-GB" smtClean="0"/>
              <a:t>20/06/2022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A99A56-BE51-4B73-BDD5-91D5C7330455}" type="slidenum">
              <a:rPr lang="en-GB" smtClean="0"/>
              <a:t>‹#›</a:t>
            </a:fld>
            <a:endParaRPr lang="en-GB"/>
          </a:p>
        </p:txBody>
      </p:sp>
    </p:spTree>
    <p:extLst>
      <p:ext uri="{BB962C8B-B14F-4D97-AF65-F5344CB8AC3E}">
        <p14:creationId xmlns:p14="http://schemas.microsoft.com/office/powerpoint/2010/main" val="269191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E36CE60-8B8B-4ACF-9F98-F86B17BE5976}" type="datetimeFigureOut">
              <a:rPr lang="en-GB" smtClean="0"/>
              <a:t>20/06/2022</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DA99A56-BE51-4B73-BDD5-91D5C7330455}" type="slidenum">
              <a:rPr lang="en-GB" smtClean="0"/>
              <a:t>‹#›</a:t>
            </a:fld>
            <a:endParaRPr lang="en-GB"/>
          </a:p>
        </p:txBody>
      </p:sp>
    </p:spTree>
    <p:extLst>
      <p:ext uri="{BB962C8B-B14F-4D97-AF65-F5344CB8AC3E}">
        <p14:creationId xmlns:p14="http://schemas.microsoft.com/office/powerpoint/2010/main" val="1404067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E36CE60-8B8B-4ACF-9F98-F86B17BE5976}" type="datetimeFigureOut">
              <a:rPr lang="en-GB" smtClean="0"/>
              <a:t>20/06/2022</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DA99A56-BE51-4B73-BDD5-91D5C7330455}" type="slidenum">
              <a:rPr lang="en-GB" smtClean="0"/>
              <a:t>‹#›</a:t>
            </a:fld>
            <a:endParaRPr lang="en-GB"/>
          </a:p>
        </p:txBody>
      </p:sp>
    </p:spTree>
    <p:extLst>
      <p:ext uri="{BB962C8B-B14F-4D97-AF65-F5344CB8AC3E}">
        <p14:creationId xmlns:p14="http://schemas.microsoft.com/office/powerpoint/2010/main" val="409767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E36CE60-8B8B-4ACF-9F98-F86B17BE5976}" type="datetimeFigureOut">
              <a:rPr lang="en-GB" smtClean="0"/>
              <a:t>20/06/2022</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FDA99A56-BE51-4B73-BDD5-91D5C7330455}" type="slidenum">
              <a:rPr lang="en-GB" smtClean="0"/>
              <a:t>‹#›</a:t>
            </a:fld>
            <a:endParaRPr lang="en-GB"/>
          </a:p>
        </p:txBody>
      </p:sp>
    </p:spTree>
    <p:extLst>
      <p:ext uri="{BB962C8B-B14F-4D97-AF65-F5344CB8AC3E}">
        <p14:creationId xmlns:p14="http://schemas.microsoft.com/office/powerpoint/2010/main" val="12288377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www.youtube.com/watch?v=7LviGTHud5w" TargetMode="External"/><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www.youtube.com/watch?v=NmzuHjWmXOc" TargetMode="External"/><Relationship Id="rId2" Type="http://schemas.openxmlformats.org/officeDocument/2006/relationships/image" Target="../media/image105.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www.youtube.com/watch?v=_13J_9B5jEk" TargetMode="External"/><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www.youtube.com/watch?v=gSw6ei5tdbg" TargetMode="External"/><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hyperlink" Target="https://www.bing.com/ck/a?!&amp;&amp;p=671b45cf7c0955af1ea526653ba0f05e2d9160064c3585ba8271f20877e950a3JmltdHM9MTY1NTczNzQ5OSZpZ3VpZD1lNzdjMGQ1Yy1hYjZiLTQ2NTMtOGE1NS1mOTdjNmQ2N2M3ZmMmaW5zaWQ9NTIxNg&amp;ptn=3&amp;fclid=5a1d6b46-f0aa-11ec-9e7b-04a5a6985a55&amp;u=a1L3NlYXJjaD9xPUVtaWxpbytFc3RldmV6K3dpa2lwZWRpYSZGT1JNPUxGQUNUUkU&amp;ntb=1" TargetMode="External"/><Relationship Id="rId1" Type="http://schemas.openxmlformats.org/officeDocument/2006/relationships/slideLayout" Target="../slideLayouts/slideLayout2.xml"/><Relationship Id="rId5" Type="http://schemas.openxmlformats.org/officeDocument/2006/relationships/hyperlink" Target="https://www.youtube.com/watch?v=BSXBvor47Zs" TargetMode="External"/><Relationship Id="rId4" Type="http://schemas.openxmlformats.org/officeDocument/2006/relationships/image" Target="../media/image3.png"/></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ing.com/ck/a?!&amp;&amp;p=734e8ba577ca3ecbe82f50340b69e48ccb108b419366940bb0b12101518a3ab1JmltdHM9MTY1NTczNzY4NiZpZ3VpZD1hMGVmN2IwNC1mM2YxLTQ3MzktYmVmMy1jMDRjNTI2MDE0ZWMmaW5zaWQ9NTkyMA&amp;ptn=3&amp;fclid=c999460f-f0aa-11ec-ab42-3e1b26c4ee0b&amp;u=a1aHR0cHM6Ly93d3cudGhlZWFzdGFmcmljYW4uY28ua2UvdGVhL25ld3MvZWFzdC1hZnJpY2EvaG90ZWwtcndhbmRhLWhlcm8tdHJpYWwtMzI2ODcxNCM6fjp0ZXh0PU1yJTIwUnVzZXNhYmFnaW5hJTIwd2FzJTIwbWFkZSUyMGZhbW91cywxOTk0JTIwR2Vub2NpZGUlMjBhZ2FpbnN0JTIwdGhlJTIwVHV0c2ku&amp;ntb=1" TargetMode="External"/><Relationship Id="rId1" Type="http://schemas.openxmlformats.org/officeDocument/2006/relationships/slideLayout" Target="../slideLayouts/slideLayout2.xml"/><Relationship Id="rId5" Type="http://schemas.openxmlformats.org/officeDocument/2006/relationships/hyperlink" Target="https://www.youtube.com/watch?v=4dd8rX5Dy_Q" TargetMode="External"/><Relationship Id="rId4" Type="http://schemas.openxmlformats.org/officeDocument/2006/relationships/image" Target="../media/image111.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8" Type="http://schemas.openxmlformats.org/officeDocument/2006/relationships/hyperlink" Target="https://documentaryheaven.com/think-alone-now/" TargetMode="External"/><Relationship Id="rId13" Type="http://schemas.openxmlformats.org/officeDocument/2006/relationships/hyperlink" Target="https://documentaryheaven.com/man-seven-second-memory/" TargetMode="External"/><Relationship Id="rId18" Type="http://schemas.openxmlformats.org/officeDocument/2006/relationships/hyperlink" Target="https://www.youtube.com/watch?v=hpTCZ-hO6iI" TargetMode="External"/><Relationship Id="rId3" Type="http://schemas.openxmlformats.org/officeDocument/2006/relationships/hyperlink" Target="https://www.youtube.com/watch?v=9xTz3QjcloI" TargetMode="External"/><Relationship Id="rId21" Type="http://schemas.openxmlformats.org/officeDocument/2006/relationships/image" Target="../media/image112.jpeg"/><Relationship Id="rId7" Type="http://schemas.openxmlformats.org/officeDocument/2006/relationships/hyperlink" Target="https://www.youtube.com/watch?v=xbagFzcyNiM" TargetMode="External"/><Relationship Id="rId12" Type="http://schemas.openxmlformats.org/officeDocument/2006/relationships/hyperlink" Target="https://documentaryheaven.com/man-who-loved-number-12/" TargetMode="External"/><Relationship Id="rId17" Type="http://schemas.openxmlformats.org/officeDocument/2006/relationships/hyperlink" Target="https://www.youtube.com/watch?v=760lwYmpXbc" TargetMode="External"/><Relationship Id="rId2" Type="http://schemas.openxmlformats.org/officeDocument/2006/relationships/hyperlink" Target="https://www.youtube.com/watch?v=yxAwOv7BPFY" TargetMode="External"/><Relationship Id="rId16" Type="http://schemas.openxmlformats.org/officeDocument/2006/relationships/hyperlink" Target="https://www.youtube.com/watch?v=OsFEV35tWsg" TargetMode="External"/><Relationship Id="rId20" Type="http://schemas.openxmlformats.org/officeDocument/2006/relationships/hyperlink" Target="https://documentaryheaven.com/wild-child-story-feral-children/" TargetMode="External"/><Relationship Id="rId1" Type="http://schemas.openxmlformats.org/officeDocument/2006/relationships/slideLayout" Target="../slideLayouts/slideLayout7.xml"/><Relationship Id="rId6" Type="http://schemas.openxmlformats.org/officeDocument/2006/relationships/hyperlink" Target="https://www.youtube.com/watch?v=PB2OegI6wvI" TargetMode="External"/><Relationship Id="rId11" Type="http://schemas.openxmlformats.org/officeDocument/2006/relationships/hyperlink" Target="https://www.youtube.com/watch?v=7P0iP2Zm6a4" TargetMode="External"/><Relationship Id="rId5" Type="http://schemas.openxmlformats.org/officeDocument/2006/relationships/hyperlink" Target="https://www.youtube.com/watch?v=-yy6UUncUI0" TargetMode="External"/><Relationship Id="rId15" Type="http://schemas.openxmlformats.org/officeDocument/2006/relationships/hyperlink" Target="https://www.youtube.com/watch?v=rdrKCilEhC0" TargetMode="External"/><Relationship Id="rId10" Type="http://schemas.openxmlformats.org/officeDocument/2006/relationships/hyperlink" Target="https://www.youtube.com/watch?v=4E1JiDFxFGk" TargetMode="External"/><Relationship Id="rId19" Type="http://schemas.openxmlformats.org/officeDocument/2006/relationships/hyperlink" Target="https://documentaryheaven.com/tourettes-swear-cant-help/" TargetMode="External"/><Relationship Id="rId4" Type="http://schemas.openxmlformats.org/officeDocument/2006/relationships/hyperlink" Target="https://www.youtube.com/watch?v=u2V0vOFexY4" TargetMode="External"/><Relationship Id="rId9" Type="http://schemas.openxmlformats.org/officeDocument/2006/relationships/hyperlink" Target="https://documentaryheaven.com/inside-broadmoor/" TargetMode="External"/><Relationship Id="rId14" Type="http://schemas.openxmlformats.org/officeDocument/2006/relationships/hyperlink" Target="https://documentaryheaven.com/the-mary-bell-cas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hyperlink" Target="http://citeseerx.ist.psu.edu/viewdoc/download?doi=10.1.1.454.2768&amp;rep=rep1&amp;type=pdf" TargetMode="External"/><Relationship Id="rId2" Type="http://schemas.openxmlformats.org/officeDocument/2006/relationships/hyperlink" Target="http://www.cynlibsoc.com/clsology/pdf/people-will-conform.pdf" TargetMode="External"/><Relationship Id="rId1" Type="http://schemas.openxmlformats.org/officeDocument/2006/relationships/slideLayout" Target="../slideLayouts/slideLayout2.xml"/><Relationship Id="rId6" Type="http://schemas.openxmlformats.org/officeDocument/2006/relationships/hyperlink" Target="https://www.researchgate.net/publication/17796328_Influence_of_a_Consistent_Minority_on_the_Responses_of_a_Majority_in_a_Color_Perception_Task" TargetMode="External"/><Relationship Id="rId5" Type="http://schemas.openxmlformats.org/officeDocument/2006/relationships/hyperlink" Target="https://pdfs.semanticscholar.org/29e4/8c1365346fc67137423a016096622ac6a215.pdf?_ga=2.68230033.1833816449.1591207362-130841783.1591207362" TargetMode="External"/><Relationship Id="rId4" Type="http://schemas.openxmlformats.org/officeDocument/2006/relationships/hyperlink" Target="http://pdf.prisonexp.org/ijcp1973.pdf" TargetMode="External"/></Relationships>
</file>

<file path=ppt/slides/_rels/slide112.xml.rels><?xml version="1.0" encoding="UTF-8" standalone="yes"?>
<Relationships xmlns="http://schemas.openxmlformats.org/package/2006/relationships"><Relationship Id="rId8" Type="http://schemas.openxmlformats.org/officeDocument/2006/relationships/hyperlink" Target="http://citeseerx.ist.psu.edu/viewdoc/download?doi=10.1.1.615.6444&amp;rep=rep1&amp;type=pdf" TargetMode="External"/><Relationship Id="rId3" Type="http://schemas.openxmlformats.org/officeDocument/2006/relationships/hyperlink" Target="https://app.nova.edu/toolbox/instructionalproducts/edd8124/articles/1968-Atkinson_and_Shiffrin.pdf" TargetMode="External"/><Relationship Id="rId7" Type="http://schemas.openxmlformats.org/officeDocument/2006/relationships/hyperlink" Target="https://www.demenzemedicinagenerale.net/images/mens-sana/AutomobileDestruction.pdf" TargetMode="External"/><Relationship Id="rId2" Type="http://schemas.openxmlformats.org/officeDocument/2006/relationships/hyperlink" Target="https://pdfs.semanticscholar.org/4023/ae0ba18eed43a97e8b8c9c8fcc9a671b7aa3.pdf?_ga=2.30137151.1833816449.1591207362-130841783.1591207362" TargetMode="External"/><Relationship Id="rId1" Type="http://schemas.openxmlformats.org/officeDocument/2006/relationships/slideLayout" Target="../slideLayouts/slideLayout2.xml"/><Relationship Id="rId6" Type="http://schemas.openxmlformats.org/officeDocument/2006/relationships/hyperlink" Target="https://msu.edu/course/psy/401/Readings/Godden%20&amp;%20Baddeley%20(1975).pdf" TargetMode="External"/><Relationship Id="rId5" Type="http://schemas.openxmlformats.org/officeDocument/2006/relationships/hyperlink" Target="https://app.nova.edu/toolbox/instructionalproducts/edd8124/fall11/1974-Baddeley-and-Hitch.pdf" TargetMode="External"/><Relationship Id="rId10" Type="http://schemas.openxmlformats.org/officeDocument/2006/relationships/hyperlink" Target="http://www.loreto.herts.sch.uk/wp-content/uploads/FisherStudy.pdf" TargetMode="External"/><Relationship Id="rId4" Type="http://schemas.openxmlformats.org/officeDocument/2006/relationships/hyperlink" Target="http://citeseerx.ist.psu.edu/viewdoc/download?doi=10.1.1.227.1807&amp;rep=rep1&amp;type=pdf" TargetMode="External"/><Relationship Id="rId9" Type="http://schemas.openxmlformats.org/officeDocument/2006/relationships/hyperlink" Target="https://www.researchgate.net/publication/232592783_Enhancement_of_Eyewitness_Memory_with_the_Cognitive_Interview/link/54c02ef30cf28eae4a68b4df/download"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s://openaccess.leidenuniv.nl/bitstream/handle/1887/11634/7_702_111.pdf" TargetMode="External"/><Relationship Id="rId2" Type="http://schemas.openxmlformats.org/officeDocument/2006/relationships/hyperlink" Target="https://pdfs.semanticscholar.org/8272/bd76f36d195023f245735e23e6b5c8b19afd.pdf?_ga=2.26425021.1833816449.1591207362-130841783.1591207362" TargetMode="External"/><Relationship Id="rId1" Type="http://schemas.openxmlformats.org/officeDocument/2006/relationships/slideLayout" Target="../slideLayouts/slideLayout2.xml"/><Relationship Id="rId5" Type="http://schemas.openxmlformats.org/officeDocument/2006/relationships/hyperlink" Target="https://pdfs.semanticscholar.org/552c/e878498ce8e8c2b57ff62144538f1ac3d84c.pdf" TargetMode="External"/><Relationship Id="rId4" Type="http://schemas.openxmlformats.org/officeDocument/2006/relationships/hyperlink" Target="https://www.canonsociaalwerk.eu/1971_stigma/1973%20Rosenhan%20Being%20sane%20in%20insane%20places%20OCR.pdf"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s-f-walker.org.uk/pubsebooks/pdfs/The%20Behavior%20of%20Organisms%20-%20BF%20Skinner.pdf" TargetMode="External"/><Relationship Id="rId7" Type="http://schemas.openxmlformats.org/officeDocument/2006/relationships/hyperlink" Target="https://www.ncbi.nlm.nih.gov/pmc/articles/PMC18253/pdf/pq004398.pdf" TargetMode="External"/><Relationship Id="rId2" Type="http://schemas.openxmlformats.org/officeDocument/2006/relationships/hyperlink" Target="https://www.kinged.org.uk/attachments/download.asp?file=1410&amp;type=pdf" TargetMode="External"/><Relationship Id="rId1" Type="http://schemas.openxmlformats.org/officeDocument/2006/relationships/slideLayout" Target="../slideLayouts/slideLayout2.xml"/><Relationship Id="rId6" Type="http://schemas.openxmlformats.org/officeDocument/2006/relationships/hyperlink" Target="http://s-f-walker.org.uk/pubsebooks/pdfs/Motivation_and_Personality-Maslow.pdf" TargetMode="External"/><Relationship Id="rId5" Type="http://schemas.openxmlformats.org/officeDocument/2006/relationships/hyperlink" Target="https://pdfs.semanticscholar.org/3706/7acd33ad2ba2ed384baada06e7d74b800399.pdf" TargetMode="External"/><Relationship Id="rId4" Type="http://schemas.openxmlformats.org/officeDocument/2006/relationships/hyperlink" Target="http://garfield.library.upenn.edu/classics1991/A1991GD62000001.pdf"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pdfs.semanticscholar.org/24cd/a8a1d4da014e9ab91a4e73f2f988209c1bd4.pdf" TargetMode="External"/><Relationship Id="rId2" Type="http://schemas.openxmlformats.org/officeDocument/2006/relationships/hyperlink" Target="https://philipperushton.net/wp-content/uploads/2015/02/iq-race-sex-gender-survey-mate-buss-nyborg-rushton-buss-behavioral-brain-sciences-19891.pdf" TargetMode="External"/><Relationship Id="rId1" Type="http://schemas.openxmlformats.org/officeDocument/2006/relationships/slideLayout" Target="../slideLayouts/slideLayout2.xml"/><Relationship Id="rId4" Type="http://schemas.openxmlformats.org/officeDocument/2006/relationships/hyperlink" Target="https://www.sciencefriday.com/wp-content/uploads/2016/04/gender-differences-in-receptivity-to-sexual-offers.pdf"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www.psychodyssey.net/wp-content/uploads/2012/05/Fromm-Reichmann-Psychiatry1948.pdf" TargetMode="External"/><Relationship Id="rId2" Type="http://schemas.openxmlformats.org/officeDocument/2006/relationships/hyperlink" Target="https://dash.harvard.edu/bitstream/handle/1/13890642/4112379.pdf?sequence=1" TargetMode="External"/><Relationship Id="rId1" Type="http://schemas.openxmlformats.org/officeDocument/2006/relationships/slideLayout" Target="../slideLayouts/slideLayout2.xml"/><Relationship Id="rId6" Type="http://schemas.openxmlformats.org/officeDocument/2006/relationships/hyperlink" Target="https://hanseysenck.com/wp-content/uploads/2019/12/1977_eysenck_eysenck_-_personality_differences_between_prisoners_and_controls_psychological_reports.pdf" TargetMode="External"/><Relationship Id="rId5" Type="http://schemas.openxmlformats.org/officeDocument/2006/relationships/hyperlink" Target="http://eprints.hud.ac.uk/id/eprint/8796/6/CanterOffenderAuthorVersionpdf.pdf" TargetMode="External"/><Relationship Id="rId4" Type="http://schemas.openxmlformats.org/officeDocument/2006/relationships/hyperlink" Target="http://mws-73973.mws3.csx.cam.ac.uk/people/academic_research/david_farrington/hors299.pdf"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s://pdfs.semanticscholar.org/432a/51ae6e67a9c7fdb7b97c4917da96bb3140cf.pdf" TargetMode="External"/><Relationship Id="rId2" Type="http://schemas.openxmlformats.org/officeDocument/2006/relationships/hyperlink" Target="https://pdfs.semanticscholar.org/a4d2/8094c9e41b753cfdcf51bc9a9b5ba2a0c219.pdf" TargetMode="External"/><Relationship Id="rId1" Type="http://schemas.openxmlformats.org/officeDocument/2006/relationships/slideLayout" Target="../slideLayouts/slideLayout2.xml"/><Relationship Id="rId4" Type="http://schemas.openxmlformats.org/officeDocument/2006/relationships/hyperlink" Target="http://garfield.library.upenn.edu/classics1981/A1981MH61900001.pdf" TargetMode="External"/></Relationships>
</file>

<file path=ppt/slides/_rels/slide118.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HzGrDgu08r8"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filestore.aqa.org.uk/resources/psychology/specifications/AQA-7181-7182-SP-2015.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youtube.com/watch?v=Io6hPdC41RM" TargetMode="External"/><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www.youtube.com/watch?v=4CV41hoyS8A&amp;t=4s" TargetMode="External"/><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www.youtube.com/watch?v=mlNwXuHUA8I" TargetMode="External"/><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blurred public library with bookshelves">
            <a:extLst>
              <a:ext uri="{FF2B5EF4-FFF2-40B4-BE49-F238E27FC236}">
                <a16:creationId xmlns:a16="http://schemas.microsoft.com/office/drawing/2014/main" id="{1CF57BCA-CADA-4B97-BCA0-C889A93BD71A}"/>
              </a:ext>
            </a:extLst>
          </p:cNvPr>
          <p:cNvPicPr>
            <a:picLocks noChangeAspect="1"/>
          </p:cNvPicPr>
          <p:nvPr/>
        </p:nvPicPr>
        <p:blipFill rotWithShape="1">
          <a:blip r:embed="rId3">
            <a:alphaModFix/>
          </a:blip>
          <a:srcRect l="9373" r="31297" b="3"/>
          <a:stretch/>
        </p:blipFill>
        <p:spPr>
          <a:xfrm>
            <a:off x="6096000" y="-2357"/>
            <a:ext cx="6096000" cy="6858000"/>
          </a:xfrm>
          <a:prstGeom prst="rect">
            <a:avLst/>
          </a:prstGeom>
        </p:spPr>
      </p:pic>
      <p:sp>
        <p:nvSpPr>
          <p:cNvPr id="5" name="Rectangle 4">
            <a:extLst>
              <a:ext uri="{FF2B5EF4-FFF2-40B4-BE49-F238E27FC236}">
                <a16:creationId xmlns:a16="http://schemas.microsoft.com/office/drawing/2014/main" id="{F5BCA1FE-3F66-40A9-B052-CB0F8BFB24FC}"/>
              </a:ext>
            </a:extLst>
          </p:cNvPr>
          <p:cNvSpPr/>
          <p:nvPr/>
        </p:nvSpPr>
        <p:spPr>
          <a:xfrm>
            <a:off x="1804219" y="3844411"/>
            <a:ext cx="2273708" cy="221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FB28281-3783-403A-B1AB-0182A003DFE3}"/>
              </a:ext>
            </a:extLst>
          </p:cNvPr>
          <p:cNvSpPr>
            <a:spLocks noGrp="1"/>
          </p:cNvSpPr>
          <p:nvPr>
            <p:ph type="ctrTitle"/>
          </p:nvPr>
        </p:nvSpPr>
        <p:spPr>
          <a:xfrm>
            <a:off x="1133060" y="2236839"/>
            <a:ext cx="3846443" cy="2150576"/>
          </a:xfrm>
          <a:solidFill>
            <a:schemeClr val="bg1"/>
          </a:solidFill>
          <a:ln>
            <a:solidFill>
              <a:schemeClr val="bg1"/>
            </a:solidFill>
          </a:ln>
        </p:spPr>
        <p:txBody>
          <a:bodyPr rtlCol="0" anchor="ctr">
            <a:noAutofit/>
          </a:bodyPr>
          <a:lstStyle/>
          <a:p>
            <a:pPr algn="ctr"/>
            <a:r>
              <a:rPr lang="en-GB" sz="3200" dirty="0">
                <a:cs typeface="Arial"/>
              </a:rPr>
              <a:t>Psychology &amp; Reading</a:t>
            </a:r>
            <a:endParaRPr lang="en-GB" sz="3200" dirty="0"/>
          </a:p>
        </p:txBody>
      </p:sp>
    </p:spTree>
    <p:extLst>
      <p:ext uri="{BB962C8B-B14F-4D97-AF65-F5344CB8AC3E}">
        <p14:creationId xmlns:p14="http://schemas.microsoft.com/office/powerpoint/2010/main" val="3792239424"/>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outsider</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2210220022"/>
              </p:ext>
            </p:extLst>
          </p:nvPr>
        </p:nvGraphicFramePr>
        <p:xfrm>
          <a:off x="6099048" y="1289304"/>
          <a:ext cx="5118274" cy="431292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Albert</a:t>
                      </a:r>
                      <a:r>
                        <a:rPr lang="en-GB" baseline="0" dirty="0" smtClean="0"/>
                        <a:t> Camus</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A</a:t>
                      </a:r>
                      <a:r>
                        <a:rPr lang="en-GB" sz="1800" b="0" i="0" kern="1200" baseline="0" dirty="0" smtClean="0">
                          <a:solidFill>
                            <a:schemeClr val="dk1"/>
                          </a:solidFill>
                          <a:effectLst/>
                          <a:latin typeface="+mn-lt"/>
                          <a:ea typeface="+mn-ea"/>
                          <a:cs typeface="+mn-cs"/>
                        </a:rPr>
                        <a:t> coming of age novel, </a:t>
                      </a:r>
                      <a:r>
                        <a:rPr lang="en-GB" sz="1800" b="0" i="0" kern="1200" dirty="0" smtClean="0">
                          <a:solidFill>
                            <a:schemeClr val="dk1"/>
                          </a:solidFill>
                          <a:effectLst/>
                          <a:latin typeface="+mn-lt"/>
                          <a:ea typeface="+mn-ea"/>
                          <a:cs typeface="+mn-cs"/>
                        </a:rPr>
                        <a:t>narrated by its 14-year-old protagonist, dealing with socioeconomic disparities and impositions, violence, friendship, and the need of a sense of belonging.</a:t>
                      </a:r>
                      <a:endParaRPr lang="en-GB" b="0"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All of psychology.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descr="The Outsider (Penguin Modern Classics) by [Albert Camus, Sandra Smith]"/>
          <p:cNvPicPr/>
          <p:nvPr/>
        </p:nvPicPr>
        <p:blipFill rotWithShape="1">
          <a:blip r:embed="rId2" cstate="print">
            <a:extLst>
              <a:ext uri="{28A0092B-C50C-407E-A947-70E740481C1C}">
                <a14:useLocalDpi xmlns:a14="http://schemas.microsoft.com/office/drawing/2010/main" val="0"/>
              </a:ext>
            </a:extLst>
          </a:blip>
          <a:srcRect b="2424"/>
          <a:stretch/>
        </p:blipFill>
        <p:spPr bwMode="auto">
          <a:xfrm>
            <a:off x="1480127" y="1843549"/>
            <a:ext cx="3283065" cy="4565563"/>
          </a:xfrm>
          <a:prstGeom prst="rect">
            <a:avLst/>
          </a:prstGeom>
          <a:noFill/>
          <a:ln w="3175">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82648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Stanford Prison </a:t>
            </a:r>
            <a:r>
              <a:rPr lang="en-GB" dirty="0"/>
              <a:t>E</a:t>
            </a:r>
            <a:r>
              <a:rPr lang="en-GB" dirty="0" smtClean="0"/>
              <a:t>xperiment</a:t>
            </a:r>
            <a:endParaRPr lang="en-GB" dirty="0"/>
          </a:p>
        </p:txBody>
      </p:sp>
      <p:graphicFrame>
        <p:nvGraphicFramePr>
          <p:cNvPr id="4" name="Content Placeholder 3"/>
          <p:cNvGraphicFramePr>
            <a:graphicFrameLocks noGrp="1"/>
          </p:cNvGraphicFramePr>
          <p:nvPr>
            <p:ph idx="1"/>
            <p:extLst/>
          </p:nvPr>
        </p:nvGraphicFramePr>
        <p:xfrm>
          <a:off x="6010101" y="2120900"/>
          <a:ext cx="5118274" cy="27686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Billy Crudup</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The original SPE</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 Influence, Aggression, Research Methods</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848" y="2120900"/>
            <a:ext cx="3355446" cy="4737100"/>
          </a:xfrm>
          <a:prstGeom prst="rect">
            <a:avLst/>
          </a:prstGeom>
        </p:spPr>
      </p:pic>
      <p:sp>
        <p:nvSpPr>
          <p:cNvPr id="3" name="Rectangle 2"/>
          <p:cNvSpPr/>
          <p:nvPr/>
        </p:nvSpPr>
        <p:spPr>
          <a:xfrm>
            <a:off x="6099048" y="5073134"/>
            <a:ext cx="769954" cy="369332"/>
          </a:xfrm>
          <a:prstGeom prst="rect">
            <a:avLst/>
          </a:prstGeom>
        </p:spPr>
        <p:txBody>
          <a:bodyPr wrap="none">
            <a:spAutoFit/>
          </a:bodyPr>
          <a:lstStyle/>
          <a:p>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Trailer</a:t>
            </a:r>
            <a:endParaRPr lang="en-GB" dirty="0"/>
          </a:p>
        </p:txBody>
      </p:sp>
    </p:spTree>
    <p:extLst>
      <p:ext uri="{BB962C8B-B14F-4D97-AF65-F5344CB8AC3E}">
        <p14:creationId xmlns:p14="http://schemas.microsoft.com/office/powerpoint/2010/main" val="7934692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Shawshank Redemption</a:t>
            </a:r>
            <a:endParaRPr lang="en-GB" dirty="0"/>
          </a:p>
        </p:txBody>
      </p:sp>
      <p:graphicFrame>
        <p:nvGraphicFramePr>
          <p:cNvPr id="4" name="Content Placeholder 3"/>
          <p:cNvGraphicFramePr>
            <a:graphicFrameLocks noGrp="1"/>
          </p:cNvGraphicFramePr>
          <p:nvPr>
            <p:ph idx="1"/>
            <p:extLst/>
          </p:nvPr>
        </p:nvGraphicFramePr>
        <p:xfrm>
          <a:off x="6009974" y="2093976"/>
          <a:ext cx="5118274" cy="385572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Tim</a:t>
                      </a:r>
                      <a:r>
                        <a:rPr lang="en-GB" baseline="0" dirty="0" smtClean="0"/>
                        <a:t> Robbins, Morgan Freeman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Explores</a:t>
                      </a:r>
                      <a:r>
                        <a:rPr lang="en-GB" baseline="0" dirty="0" smtClean="0"/>
                        <a:t> the hardships of life in the prison of Shawshank</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 Influence, Aggression</a:t>
                      </a:r>
                      <a:r>
                        <a:rPr lang="en-GB" baseline="0" dirty="0" smtClean="0"/>
                        <a:t> (institutionalisation in prisons)</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700" y="1921573"/>
            <a:ext cx="3257550" cy="4200525"/>
          </a:xfrm>
          <a:prstGeom prst="rect">
            <a:avLst/>
          </a:prstGeom>
        </p:spPr>
      </p:pic>
      <p:sp>
        <p:nvSpPr>
          <p:cNvPr id="5" name="Rectangle 4"/>
          <p:cNvSpPr/>
          <p:nvPr/>
        </p:nvSpPr>
        <p:spPr>
          <a:xfrm>
            <a:off x="1371779" y="6253542"/>
            <a:ext cx="769954" cy="369332"/>
          </a:xfrm>
          <a:prstGeom prst="rect">
            <a:avLst/>
          </a:prstGeom>
        </p:spPr>
        <p:txBody>
          <a:bodyPr wrap="none">
            <a:spAutoFit/>
          </a:bodyPr>
          <a:lstStyle/>
          <a:p>
            <a:r>
              <a:rPr lang="en-GB"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Trailer</a:t>
            </a:r>
            <a:endParaRPr lang="en-GB"/>
          </a:p>
        </p:txBody>
      </p:sp>
    </p:spTree>
    <p:extLst>
      <p:ext uri="{BB962C8B-B14F-4D97-AF65-F5344CB8AC3E}">
        <p14:creationId xmlns:p14="http://schemas.microsoft.com/office/powerpoint/2010/main" val="34346389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Wave (Die </a:t>
            </a:r>
            <a:r>
              <a:rPr lang="en-GB" dirty="0" err="1" smtClean="0"/>
              <a:t>Walle</a:t>
            </a:r>
            <a:r>
              <a:rPr lang="en-GB" dirty="0" smtClean="0"/>
              <a:t>)</a:t>
            </a:r>
            <a:endParaRPr lang="en-GB" dirty="0"/>
          </a:p>
        </p:txBody>
      </p:sp>
      <p:graphicFrame>
        <p:nvGraphicFramePr>
          <p:cNvPr id="4" name="Content Placeholder 3"/>
          <p:cNvGraphicFramePr>
            <a:graphicFrameLocks noGrp="1"/>
          </p:cNvGraphicFramePr>
          <p:nvPr>
            <p:ph idx="1"/>
            <p:extLst/>
          </p:nvPr>
        </p:nvGraphicFramePr>
        <p:xfrm>
          <a:off x="6010101" y="2120900"/>
          <a:ext cx="5118274" cy="38608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err="1" smtClean="0"/>
                        <a:t>Jurgen</a:t>
                      </a:r>
                      <a:r>
                        <a:rPr lang="en-GB" dirty="0" smtClean="0"/>
                        <a:t> Vogel</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Based on a true story. A teacher sets up a</a:t>
                      </a:r>
                      <a:r>
                        <a:rPr lang="en-GB" baseline="0" dirty="0" smtClean="0"/>
                        <a:t> demonstration with his class to show them how Hitler rose to power</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a:t>
                      </a:r>
                      <a:r>
                        <a:rPr lang="en-GB" baseline="0" dirty="0" smtClean="0"/>
                        <a:t> Influence</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848" y="2093976"/>
            <a:ext cx="2781300" cy="4238625"/>
          </a:xfrm>
          <a:prstGeom prst="rect">
            <a:avLst/>
          </a:prstGeom>
        </p:spPr>
      </p:pic>
    </p:spTree>
    <p:extLst>
      <p:ext uri="{BB962C8B-B14F-4D97-AF65-F5344CB8AC3E}">
        <p14:creationId xmlns:p14="http://schemas.microsoft.com/office/powerpoint/2010/main" val="15298866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need to talk about Kevin</a:t>
            </a:r>
            <a:endParaRPr lang="en-GB" dirty="0"/>
          </a:p>
        </p:txBody>
      </p:sp>
      <p:graphicFrame>
        <p:nvGraphicFramePr>
          <p:cNvPr id="4" name="Content Placeholder 3"/>
          <p:cNvGraphicFramePr>
            <a:graphicFrameLocks noGrp="1"/>
          </p:cNvGraphicFramePr>
          <p:nvPr>
            <p:ph idx="1"/>
            <p:extLst/>
          </p:nvPr>
        </p:nvGraphicFramePr>
        <p:xfrm>
          <a:off x="6010101" y="2120900"/>
          <a:ext cx="5118274" cy="38608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Tilda</a:t>
                      </a:r>
                      <a:r>
                        <a:rPr lang="en-GB" baseline="0" dirty="0" smtClean="0"/>
                        <a:t> Swinton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After-math</a:t>
                      </a:r>
                      <a:r>
                        <a:rPr lang="en-GB" baseline="0" dirty="0" smtClean="0"/>
                        <a:t> of a Columbine-style shooting at a school in a small American town. </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a:t>
                      </a:r>
                      <a:r>
                        <a:rPr lang="en-GB" baseline="0" dirty="0" smtClean="0"/>
                        <a:t> Influence, media influences on behaviour, aggression, approaches</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564" y="1886267"/>
            <a:ext cx="2790825" cy="3781425"/>
          </a:xfrm>
          <a:prstGeom prst="rect">
            <a:avLst/>
          </a:prstGeom>
        </p:spPr>
      </p:pic>
    </p:spTree>
    <p:extLst>
      <p:ext uri="{BB962C8B-B14F-4D97-AF65-F5344CB8AC3E}">
        <p14:creationId xmlns:p14="http://schemas.microsoft.com/office/powerpoint/2010/main" val="12583444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12 Angry Men</a:t>
            </a:r>
            <a:endParaRPr lang="en-GB" dirty="0"/>
          </a:p>
        </p:txBody>
      </p:sp>
      <p:graphicFrame>
        <p:nvGraphicFramePr>
          <p:cNvPr id="4" name="Content Placeholder 3"/>
          <p:cNvGraphicFramePr>
            <a:graphicFrameLocks noGrp="1"/>
          </p:cNvGraphicFramePr>
          <p:nvPr>
            <p:ph idx="1"/>
            <p:extLst/>
          </p:nvPr>
        </p:nvGraphicFramePr>
        <p:xfrm>
          <a:off x="6009974" y="1596244"/>
          <a:ext cx="5118274" cy="467868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 Henry Fonda</a:t>
                      </a:r>
                      <a:endParaRPr lang="en-GB" dirty="0"/>
                    </a:p>
                  </a:txBody>
                  <a:tcPr/>
                </a:tc>
                <a:tc>
                  <a:txBody>
                    <a:bodyPr/>
                    <a:lstStyle/>
                    <a:p>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A</a:t>
                      </a:r>
                      <a:r>
                        <a:rPr lang="en-GB" baseline="0" dirty="0" smtClean="0"/>
                        <a:t> jury deliberate on the fate of someone accused of murder. One lone dissenter puts a compelling  case to convince the other 11 jurors that this is not a clear-cut case. </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a:t>
                      </a:r>
                      <a:r>
                        <a:rPr lang="en-GB" baseline="0" dirty="0" smtClean="0"/>
                        <a:t> Influence</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PG</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882" y="1886438"/>
            <a:ext cx="3110147" cy="4665221"/>
          </a:xfrm>
          <a:prstGeom prst="rect">
            <a:avLst/>
          </a:prstGeom>
        </p:spPr>
      </p:pic>
      <p:sp>
        <p:nvSpPr>
          <p:cNvPr id="5" name="Rectangle 4"/>
          <p:cNvSpPr/>
          <p:nvPr/>
        </p:nvSpPr>
        <p:spPr>
          <a:xfrm>
            <a:off x="1416882" y="6366993"/>
            <a:ext cx="769954" cy="369332"/>
          </a:xfrm>
          <a:prstGeom prst="rect">
            <a:avLst/>
          </a:prstGeom>
        </p:spPr>
        <p:txBody>
          <a:bodyPr wrap="none">
            <a:spAutoFit/>
          </a:bodyPr>
          <a:lstStyle/>
          <a:p>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Trailer</a:t>
            </a:r>
            <a:endParaRPr lang="en-GB" dirty="0"/>
          </a:p>
        </p:txBody>
      </p:sp>
    </p:spTree>
    <p:extLst>
      <p:ext uri="{BB962C8B-B14F-4D97-AF65-F5344CB8AC3E}">
        <p14:creationId xmlns:p14="http://schemas.microsoft.com/office/powerpoint/2010/main" val="21883845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King’s Speech</a:t>
            </a:r>
            <a:br>
              <a:rPr lang="en-GB"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0944179"/>
              </p:ext>
            </p:extLst>
          </p:nvPr>
        </p:nvGraphicFramePr>
        <p:xfrm>
          <a:off x="4916018" y="1374132"/>
          <a:ext cx="6212230" cy="4958080"/>
        </p:xfrm>
        <a:graphic>
          <a:graphicData uri="http://schemas.openxmlformats.org/drawingml/2006/table">
            <a:tbl>
              <a:tblPr firstRow="1" bandRow="1">
                <a:tableStyleId>{5C22544A-7EE6-4342-B048-85BDC9FD1C3A}</a:tableStyleId>
              </a:tblPr>
              <a:tblGrid>
                <a:gridCol w="3106115">
                  <a:extLst>
                    <a:ext uri="{9D8B030D-6E8A-4147-A177-3AD203B41FA5}">
                      <a16:colId xmlns:a16="http://schemas.microsoft.com/office/drawing/2014/main" val="1433112784"/>
                    </a:ext>
                  </a:extLst>
                </a:gridCol>
                <a:gridCol w="3106115">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Colin Firth</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The tale of Elizabeth II's father and his remarkable friendship with speech therapist Lionel Logue. It charts the personal relationship that developed between England's reluctant King George VI, plagued by a nervous stammer.</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a:t>
                      </a:r>
                      <a:r>
                        <a:rPr lang="en-GB" baseline="0" dirty="0" smtClean="0"/>
                        <a:t> Influence, psychopathology, approaches</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12</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descr="The King's Speech [DVD]: Amazon.co.uk: Colin Firth, Geoffrey Rush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3836" y="1580745"/>
            <a:ext cx="3093720" cy="3797589"/>
          </a:xfrm>
          <a:prstGeom prst="rect">
            <a:avLst/>
          </a:prstGeom>
          <a:noFill/>
          <a:ln>
            <a:noFill/>
          </a:ln>
        </p:spPr>
      </p:pic>
      <p:sp>
        <p:nvSpPr>
          <p:cNvPr id="6" name="Rectangle 5"/>
          <p:cNvSpPr/>
          <p:nvPr/>
        </p:nvSpPr>
        <p:spPr>
          <a:xfrm>
            <a:off x="1253836" y="5612368"/>
            <a:ext cx="769954" cy="369332"/>
          </a:xfrm>
          <a:prstGeom prst="rect">
            <a:avLst/>
          </a:prstGeom>
        </p:spPr>
        <p:txBody>
          <a:bodyPr wrap="none">
            <a:spAutoFit/>
          </a:bodyPr>
          <a:lstStyle/>
          <a:p>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Trailer</a:t>
            </a:r>
            <a:endParaRPr lang="en-GB" dirty="0"/>
          </a:p>
        </p:txBody>
      </p:sp>
    </p:spTree>
    <p:extLst>
      <p:ext uri="{BB962C8B-B14F-4D97-AF65-F5344CB8AC3E}">
        <p14:creationId xmlns:p14="http://schemas.microsoft.com/office/powerpoint/2010/main" val="42078408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1687437"/>
              </p:ext>
            </p:extLst>
          </p:nvPr>
        </p:nvGraphicFramePr>
        <p:xfrm>
          <a:off x="6010101" y="2120900"/>
          <a:ext cx="5118274" cy="358648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sz="1800" b="0" i="0" u="sng" kern="1200" dirty="0" smtClean="0">
                          <a:solidFill>
                            <a:schemeClr val="tx1"/>
                          </a:solidFill>
                          <a:effectLst/>
                          <a:latin typeface="+mn-lt"/>
                          <a:ea typeface="+mn-ea"/>
                          <a:cs typeface="+mn-cs"/>
                          <a:hlinkClick r:id="rId2" tooltip="Emilio Estevez"/>
                        </a:rPr>
                        <a:t>Emilio Estevez</a:t>
                      </a:r>
                      <a:endParaRPr lang="en-GB" dirty="0">
                        <a:solidFill>
                          <a:schemeClr val="tx1"/>
                        </a:solidFill>
                      </a:endParaRPr>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1985 American teen coming-of-age comedy-drama film.</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a:t>
                      </a:r>
                      <a:r>
                        <a:rPr lang="en-GB" baseline="0" dirty="0" smtClean="0"/>
                        <a:t> Influence, media influences on behaviour, aggression, approaches</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12</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7" name="Picture 6" descr="The Breakfast Club (1985) - Rotten Tomatoes"/>
          <p:cNvPicPr/>
          <p:nvPr/>
        </p:nvPicPr>
        <p:blipFill>
          <a:blip r:embed="rId3">
            <a:extLst>
              <a:ext uri="{28A0092B-C50C-407E-A947-70E740481C1C}">
                <a14:useLocalDpi xmlns:a14="http://schemas.microsoft.com/office/drawing/2010/main" val="0"/>
              </a:ext>
            </a:extLst>
          </a:blip>
          <a:srcRect/>
          <a:stretch>
            <a:fillRect/>
          </a:stretch>
        </p:blipFill>
        <p:spPr bwMode="auto">
          <a:xfrm>
            <a:off x="1215909" y="1696719"/>
            <a:ext cx="3090083" cy="4263505"/>
          </a:xfrm>
          <a:prstGeom prst="rect">
            <a:avLst/>
          </a:prstGeom>
          <a:noFill/>
          <a:ln>
            <a:noFill/>
          </a:ln>
        </p:spPr>
      </p:pic>
      <p:sp>
        <p:nvSpPr>
          <p:cNvPr id="8" name="Title 1"/>
          <p:cNvSpPr txBox="1">
            <a:spLocks/>
          </p:cNvSpPr>
          <p:nvPr/>
        </p:nvSpPr>
        <p:spPr>
          <a:xfrm>
            <a:off x="1130809" y="498094"/>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GB" dirty="0" smtClean="0"/>
              <a:t>The Breakfast Club</a:t>
            </a:r>
            <a:br>
              <a:rPr lang="en-GB" dirty="0" smtClean="0"/>
            </a:br>
            <a:endParaRPr lang="en-GB" dirty="0"/>
          </a:p>
        </p:txBody>
      </p:sp>
      <p:sp>
        <p:nvSpPr>
          <p:cNvPr id="9" name="Rectangle 8"/>
          <p:cNvSpPr/>
          <p:nvPr/>
        </p:nvSpPr>
        <p:spPr>
          <a:xfrm>
            <a:off x="1215909" y="5960224"/>
            <a:ext cx="769954" cy="369332"/>
          </a:xfrm>
          <a:prstGeom prst="rect">
            <a:avLst/>
          </a:prstGeom>
        </p:spPr>
        <p:txBody>
          <a:bodyPr wrap="none">
            <a:spAutoFit/>
          </a:bodyPr>
          <a:lstStyle/>
          <a:p>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Trailer</a:t>
            </a:r>
            <a:endParaRPr lang="en-GB" dirty="0"/>
          </a:p>
        </p:txBody>
      </p:sp>
    </p:spTree>
    <p:extLst>
      <p:ext uri="{BB962C8B-B14F-4D97-AF65-F5344CB8AC3E}">
        <p14:creationId xmlns:p14="http://schemas.microsoft.com/office/powerpoint/2010/main" val="21371602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4026934"/>
              </p:ext>
            </p:extLst>
          </p:nvPr>
        </p:nvGraphicFramePr>
        <p:xfrm>
          <a:off x="5403829" y="1344329"/>
          <a:ext cx="5785380" cy="4707082"/>
        </p:xfrm>
        <a:graphic>
          <a:graphicData uri="http://schemas.openxmlformats.org/drawingml/2006/table">
            <a:tbl>
              <a:tblPr firstRow="1" bandRow="1">
                <a:tableStyleId>{5C22544A-7EE6-4342-B048-85BDC9FD1C3A}</a:tableStyleId>
              </a:tblPr>
              <a:tblGrid>
                <a:gridCol w="2892690">
                  <a:extLst>
                    <a:ext uri="{9D8B030D-6E8A-4147-A177-3AD203B41FA5}">
                      <a16:colId xmlns:a16="http://schemas.microsoft.com/office/drawing/2014/main" val="1433112784"/>
                    </a:ext>
                  </a:extLst>
                </a:gridCol>
                <a:gridCol w="2892690">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Don Cheadle</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smtClean="0">
                          <a:solidFill>
                            <a:schemeClr val="dk1"/>
                          </a:solidFill>
                          <a:effectLst/>
                          <a:latin typeface="+mn-lt"/>
                          <a:ea typeface="+mn-ea"/>
                          <a:cs typeface="+mn-cs"/>
                          <a:hlinkClick r:id="rId2"/>
                        </a:rPr>
                        <a:t>Hotel Rwanda which depicts his heroic acts in saving over 1,000 people inside a hotel he managed during the 1994 Genocide against the Tutsi.</a:t>
                      </a:r>
                    </a:p>
                    <a:p>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a:t>
                      </a:r>
                      <a:r>
                        <a:rPr lang="en-GB" baseline="0" dirty="0" smtClean="0"/>
                        <a:t> Influence, aggression, approaches, issues and debates</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12</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668482">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
        <p:nvSpPr>
          <p:cNvPr id="7" name="Title 1"/>
          <p:cNvSpPr txBox="1">
            <a:spLocks/>
          </p:cNvSpPr>
          <p:nvPr/>
        </p:nvSpPr>
        <p:spPr>
          <a:xfrm>
            <a:off x="1130809" y="498094"/>
            <a:ext cx="10058400" cy="160934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800" kern="1200" cap="none"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GB" dirty="0"/>
              <a:t>Hotel Rwanda</a:t>
            </a:r>
          </a:p>
          <a:p>
            <a:r>
              <a:rPr lang="en-GB" dirty="0" smtClean="0"/>
              <a:t/>
            </a:r>
            <a:br>
              <a:rPr lang="en-GB" dirty="0" smtClean="0"/>
            </a:br>
            <a:endParaRPr lang="en-GB" dirty="0"/>
          </a:p>
        </p:txBody>
      </p:sp>
      <p:pic>
        <p:nvPicPr>
          <p:cNvPr id="8" name="Picture 7" descr="Hotel Rwanda: Amazon.co.uk: DVD &amp; Blu-ra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3891" y="1353219"/>
            <a:ext cx="3520989" cy="4515566"/>
          </a:xfrm>
          <a:prstGeom prst="rect">
            <a:avLst/>
          </a:prstGeom>
          <a:noFill/>
          <a:ln>
            <a:noFill/>
          </a:ln>
        </p:spPr>
      </p:pic>
      <p:sp>
        <p:nvSpPr>
          <p:cNvPr id="3" name="Rectangle 2"/>
          <p:cNvSpPr/>
          <p:nvPr/>
        </p:nvSpPr>
        <p:spPr>
          <a:xfrm>
            <a:off x="1421656" y="5995847"/>
            <a:ext cx="769954" cy="369332"/>
          </a:xfrm>
          <a:prstGeom prst="rect">
            <a:avLst/>
          </a:prstGeom>
        </p:spPr>
        <p:txBody>
          <a:bodyPr wrap="none">
            <a:spAutoFit/>
          </a:bodyPr>
          <a:lstStyle/>
          <a:p>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Trailer</a:t>
            </a:r>
            <a:endParaRPr lang="en-GB" dirty="0"/>
          </a:p>
        </p:txBody>
      </p:sp>
    </p:spTree>
    <p:extLst>
      <p:ext uri="{BB962C8B-B14F-4D97-AF65-F5344CB8AC3E}">
        <p14:creationId xmlns:p14="http://schemas.microsoft.com/office/powerpoint/2010/main" val="29521315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8000" dirty="0" smtClean="0"/>
              <a:t>Psychology</a:t>
            </a:r>
            <a:r>
              <a:rPr lang="en-GB" sz="8000" dirty="0" smtClean="0"/>
              <a:t>: Documentaries and talks</a:t>
            </a:r>
            <a:endParaRPr lang="en-GB" sz="8000" dirty="0"/>
          </a:p>
        </p:txBody>
      </p:sp>
      <p:sp>
        <p:nvSpPr>
          <p:cNvPr id="3" name="Subtitle 2"/>
          <p:cNvSpPr>
            <a:spLocks noGrp="1"/>
          </p:cNvSpPr>
          <p:nvPr>
            <p:ph type="subTitle" idx="1"/>
          </p:nvPr>
        </p:nvSpPr>
        <p:spPr/>
        <p:txBody>
          <a:bodyPr>
            <a:normAutofit fontScale="92500"/>
          </a:bodyPr>
          <a:lstStyle/>
          <a:p>
            <a:r>
              <a:rPr lang="en-GB" dirty="0"/>
              <a:t>Watch as many of the following documentaries and talks as you have time to. What have you learned about human behaviour, the mind and the differences and similarities between people?</a:t>
            </a:r>
          </a:p>
          <a:p>
            <a:endParaRPr lang="en-GB" dirty="0"/>
          </a:p>
        </p:txBody>
      </p:sp>
    </p:spTree>
    <p:extLst>
      <p:ext uri="{BB962C8B-B14F-4D97-AF65-F5344CB8AC3E}">
        <p14:creationId xmlns:p14="http://schemas.microsoft.com/office/powerpoint/2010/main" val="39939733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3825" y="1123152"/>
            <a:ext cx="10025149" cy="5326715"/>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n-GB"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Attachment and the Growth of Love - Ainsworth</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Controversy of Intelligence: Crash Course Psychology #23</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Exploring the mind of a killer | Jim Fallon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Girl living with worst ever case of  Tourette’s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How reliable is your memory? | Elizabeth Loftus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I Am Not A Monster: Schizophrenia | Cecilia McGough</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a:rPr>
              <a:t>I Think We’re Alone Now</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9"/>
              </a:rPr>
              <a:t>Inside Broadmoor</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0"/>
              </a:rPr>
              <a:t>Personality Disorders: Crash Course Psychology #34</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1"/>
              </a:rPr>
              <a:t>Prejudice and Discrimination: Crash Course Psychology #39</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2"/>
              </a:rPr>
              <a:t>The Man Who Loved The Number 12</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3"/>
              </a:rPr>
              <a:t>The Man With The Seven Second Memory</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4"/>
              </a:rPr>
              <a:t>The Mary Bell Case | Documentary Heaven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5"/>
              </a:rPr>
              <a:t>The Milgram Experiment 1962 Full Documentary</a:t>
            </a:r>
            <a:r>
              <a:rPr lang="en-GB" sz="1200" b="1" dirty="0">
                <a:latin typeface="Calibri" panose="020F0502020204030204" pitchFamily="34" charset="0"/>
                <a:ea typeface="Calibri" panose="020F0502020204030204" pitchFamily="34" charset="0"/>
                <a:cs typeface="Times New Roman" panose="02020603050405020304" pitchFamily="18" charset="0"/>
              </a:rPr>
              <a:t>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6"/>
              </a:rPr>
              <a:t>The psychology of evil | Philip Zimbardo</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7"/>
              </a:rPr>
              <a:t>The Stanford Prison Experiment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8"/>
              </a:rPr>
              <a:t>Total Recall - People who remember every second of their life | 60 Minutes Australia</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1200" b="1"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9"/>
              </a:rPr>
              <a:t>Tourettes</a:t>
            </a:r>
            <a:r>
              <a:rPr lang="en-GB"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9"/>
              </a:rPr>
              <a:t>: I Swear I Can’t Help It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0"/>
              </a:rPr>
              <a:t>Wild Child The Story Of Feral Children</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See the source imag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47074" y="2770533"/>
            <a:ext cx="4514850" cy="25336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3825" y="292155"/>
            <a:ext cx="8553796" cy="830997"/>
          </a:xfrm>
          <a:prstGeom prst="rect">
            <a:avLst/>
          </a:prstGeom>
          <a:noFill/>
        </p:spPr>
        <p:txBody>
          <a:bodyPr wrap="square" rtlCol="0">
            <a:spAutoFit/>
          </a:bodyPr>
          <a:lstStyle/>
          <a:p>
            <a:r>
              <a:rPr lang="en-GB" sz="4800" dirty="0" smtClean="0">
                <a:latin typeface="Arial Black" panose="020B0A04020102020204" pitchFamily="34" charset="0"/>
              </a:rPr>
              <a:t>Documentaries and talks</a:t>
            </a:r>
            <a:endParaRPr lang="en-GB" sz="4800" dirty="0">
              <a:latin typeface="Arial Black" panose="020B0A04020102020204" pitchFamily="34" charset="0"/>
            </a:endParaRPr>
          </a:p>
        </p:txBody>
      </p:sp>
    </p:spTree>
    <p:extLst>
      <p:ext uri="{BB962C8B-B14F-4D97-AF65-F5344CB8AC3E}">
        <p14:creationId xmlns:p14="http://schemas.microsoft.com/office/powerpoint/2010/main" val="4024428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a:t>Perks of Being a Wallflower</a:t>
            </a:r>
          </a:p>
        </p:txBody>
      </p:sp>
      <p:graphicFrame>
        <p:nvGraphicFramePr>
          <p:cNvPr id="4" name="Content Placeholder 3"/>
          <p:cNvGraphicFramePr>
            <a:graphicFrameLocks/>
          </p:cNvGraphicFramePr>
          <p:nvPr>
            <p:extLst>
              <p:ext uri="{D42A27DB-BD31-4B8C-83A1-F6EECF244321}">
                <p14:modId xmlns:p14="http://schemas.microsoft.com/office/powerpoint/2010/main" val="3326283559"/>
              </p:ext>
            </p:extLst>
          </p:nvPr>
        </p:nvGraphicFramePr>
        <p:xfrm>
          <a:off x="6099048" y="2150179"/>
          <a:ext cx="5118274" cy="294132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Albert</a:t>
                      </a:r>
                      <a:r>
                        <a:rPr lang="en-GB" baseline="0" dirty="0" smtClean="0"/>
                        <a:t> Camus</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b="0" dirty="0" smtClean="0"/>
                        <a:t>Coming of age story</a:t>
                      </a:r>
                      <a:r>
                        <a:rPr lang="en-GB" b="0" baseline="0" dirty="0" smtClean="0"/>
                        <a:t> that people are more than a disorder or a trauma. </a:t>
                      </a:r>
                      <a:endParaRPr lang="en-GB" b="0"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All of psychology.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6" name="Picture 5" descr="https://images-na.ssl-images-amazon.com/images/I/61pzzHtaTPL._SX325_BO1,204,203,200_.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4356" y="2093976"/>
            <a:ext cx="3641840" cy="4353560"/>
          </a:xfrm>
          <a:prstGeom prst="rect">
            <a:avLst/>
          </a:prstGeom>
          <a:noFill/>
          <a:ln w="3175">
            <a:noFill/>
          </a:ln>
        </p:spPr>
      </p:pic>
    </p:spTree>
    <p:extLst>
      <p:ext uri="{BB962C8B-B14F-4D97-AF65-F5344CB8AC3E}">
        <p14:creationId xmlns:p14="http://schemas.microsoft.com/office/powerpoint/2010/main" val="40135384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8000" dirty="0" smtClean="0"/>
              <a:t>Psychology</a:t>
            </a:r>
            <a:r>
              <a:rPr lang="en-GB" sz="8000" dirty="0" smtClean="0"/>
              <a:t>: Journal articles</a:t>
            </a:r>
            <a:endParaRPr lang="en-GB" sz="8000" dirty="0"/>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15309674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41893-CAD6-4B79-A2DB-335B9839481F}"/>
              </a:ext>
            </a:extLst>
          </p:cNvPr>
          <p:cNvSpPr>
            <a:spLocks noGrp="1"/>
          </p:cNvSpPr>
          <p:nvPr>
            <p:ph type="title"/>
          </p:nvPr>
        </p:nvSpPr>
        <p:spPr>
          <a:xfrm>
            <a:off x="321202" y="260354"/>
            <a:ext cx="9238434" cy="857559"/>
          </a:xfrm>
        </p:spPr>
        <p:txBody>
          <a:bodyPr/>
          <a:lstStyle/>
          <a:p>
            <a:r>
              <a:rPr lang="en-GB" dirty="0"/>
              <a:t>Journal Articles</a:t>
            </a:r>
          </a:p>
        </p:txBody>
      </p:sp>
      <p:sp>
        <p:nvSpPr>
          <p:cNvPr id="3" name="Content Placeholder 2">
            <a:extLst>
              <a:ext uri="{FF2B5EF4-FFF2-40B4-BE49-F238E27FC236}">
                <a16:creationId xmlns:a16="http://schemas.microsoft.com/office/drawing/2014/main" id="{B3BEA9A0-CB31-47DB-AFF9-F5B01AB05D59}"/>
              </a:ext>
            </a:extLst>
          </p:cNvPr>
          <p:cNvSpPr>
            <a:spLocks noGrp="1"/>
          </p:cNvSpPr>
          <p:nvPr>
            <p:ph idx="1"/>
          </p:nvPr>
        </p:nvSpPr>
        <p:spPr>
          <a:xfrm>
            <a:off x="840748" y="1385456"/>
            <a:ext cx="10508433" cy="5033816"/>
          </a:xfrm>
        </p:spPr>
        <p:txBody>
          <a:bodyPr vert="horz" lIns="91440" tIns="45720" rIns="91440" bIns="45720" rtlCol="0" anchor="t">
            <a:normAutofit fontScale="85000" lnSpcReduction="20000"/>
          </a:bodyPr>
          <a:lstStyle/>
          <a:p>
            <a:pPr algn="just">
              <a:buNone/>
            </a:pPr>
            <a:r>
              <a:rPr lang="en-GB" b="1" dirty="0">
                <a:ea typeface="+mn-lt"/>
                <a:cs typeface="+mn-lt"/>
              </a:rPr>
              <a:t>Social Influence</a:t>
            </a:r>
            <a:r>
              <a:rPr lang="en-GB" dirty="0">
                <a:ea typeface="+mn-lt"/>
                <a:cs typeface="+mn-lt"/>
              </a:rPr>
              <a:t> </a:t>
            </a:r>
            <a:endParaRPr lang="en-US"/>
          </a:p>
          <a:p>
            <a:pPr algn="just">
              <a:buFont typeface="Arial"/>
              <a:buChar char="•"/>
            </a:pPr>
            <a:r>
              <a:rPr lang="en-GB" dirty="0">
                <a:ea typeface="+mn-lt"/>
                <a:cs typeface="+mn-lt"/>
              </a:rPr>
              <a:t>Asch, S. E. (1956). Studies of independence and conformity: A minority of one against a unanimous majority. Psychological Monographs, 70(9, Whole No. 416).</a:t>
            </a:r>
            <a:endParaRPr lang="en-GB" dirty="0"/>
          </a:p>
          <a:p>
            <a:pPr indent="0" algn="just">
              <a:buNone/>
            </a:pPr>
            <a:r>
              <a:rPr lang="en-GB" dirty="0">
                <a:ea typeface="+mn-lt"/>
                <a:cs typeface="+mn-lt"/>
                <a:hlinkClick r:id="rId2"/>
              </a:rPr>
              <a:t>http://www.cynlibsoc.com/clsology/pdf/people-will-conform.pdf</a:t>
            </a:r>
            <a:r>
              <a:rPr lang="en-GB" dirty="0">
                <a:ea typeface="+mn-lt"/>
                <a:cs typeface="+mn-lt"/>
              </a:rPr>
              <a:t> </a:t>
            </a:r>
            <a:endParaRPr lang="en-GB"/>
          </a:p>
          <a:p>
            <a:pPr algn="just">
              <a:buFont typeface="Arial"/>
              <a:buChar char="•"/>
            </a:pPr>
            <a:r>
              <a:rPr lang="en-GB" dirty="0">
                <a:ea typeface="+mn-lt"/>
                <a:cs typeface="+mn-lt"/>
              </a:rPr>
              <a:t>Bond, R. &amp; Smith, P. B. (1996) Culture and Conformity: A Meta-Analysis of Studies Using Asch's(1952b,  1956) Line Judgment Task. Psychological Bulletin1996, Vol. 119, No.1,111-137</a:t>
            </a:r>
            <a:endParaRPr lang="en-GB" dirty="0"/>
          </a:p>
          <a:p>
            <a:pPr indent="0" algn="just">
              <a:buNone/>
            </a:pPr>
            <a:r>
              <a:rPr lang="en-GB" dirty="0">
                <a:ea typeface="+mn-lt"/>
                <a:cs typeface="+mn-lt"/>
                <a:hlinkClick r:id="rId3"/>
              </a:rPr>
              <a:t>http://citeseerx.ist.psu.edu/viewdoc/download?doi=10.1.1.454.2768&amp;rep=rep1&amp;type=pdf</a:t>
            </a:r>
            <a:r>
              <a:rPr lang="en-GB" dirty="0">
                <a:ea typeface="+mn-lt"/>
                <a:cs typeface="+mn-lt"/>
              </a:rPr>
              <a:t> </a:t>
            </a:r>
            <a:endParaRPr lang="en-GB"/>
          </a:p>
          <a:p>
            <a:pPr algn="just">
              <a:buFont typeface="Arial"/>
              <a:buChar char="•"/>
            </a:pPr>
            <a:r>
              <a:rPr lang="en-GB" dirty="0">
                <a:ea typeface="+mn-lt"/>
                <a:cs typeface="+mn-lt"/>
              </a:rPr>
              <a:t>Haney, C., Banks, W. C., &amp; Zimbardo, P. G. (1973) Interpersonal dynamics in a simulated prison. International Journal of Criminology and Penology, 1973,1, 69-97.</a:t>
            </a:r>
            <a:endParaRPr lang="en-GB" dirty="0"/>
          </a:p>
          <a:p>
            <a:pPr indent="0" algn="just">
              <a:buNone/>
            </a:pPr>
            <a:r>
              <a:rPr lang="en-GB" dirty="0">
                <a:ea typeface="+mn-lt"/>
                <a:cs typeface="+mn-lt"/>
                <a:hlinkClick r:id="rId4"/>
              </a:rPr>
              <a:t>http://pdf.prisonexp.org/ijcp1973.pdf</a:t>
            </a:r>
            <a:r>
              <a:rPr lang="en-GB" dirty="0">
                <a:ea typeface="+mn-lt"/>
                <a:cs typeface="+mn-lt"/>
              </a:rPr>
              <a:t> </a:t>
            </a:r>
            <a:endParaRPr lang="en-GB"/>
          </a:p>
          <a:p>
            <a:pPr algn="just">
              <a:buFont typeface="Arial"/>
              <a:buChar char="•"/>
            </a:pPr>
            <a:r>
              <a:rPr lang="en-GB" dirty="0">
                <a:ea typeface="+mn-lt"/>
                <a:cs typeface="+mn-lt"/>
              </a:rPr>
              <a:t>Milgram, S. (1963). </a:t>
            </a:r>
            <a:r>
              <a:rPr lang="en-GB" dirty="0" err="1">
                <a:ea typeface="+mn-lt"/>
                <a:cs typeface="+mn-lt"/>
              </a:rPr>
              <a:t>Behavioral</a:t>
            </a:r>
            <a:r>
              <a:rPr lang="en-GB" dirty="0">
                <a:ea typeface="+mn-lt"/>
                <a:cs typeface="+mn-lt"/>
              </a:rPr>
              <a:t> study of obedience. Journal of Abnormal and Social Psychology, 67, 371–378.</a:t>
            </a:r>
            <a:endParaRPr lang="en-GB" dirty="0"/>
          </a:p>
          <a:p>
            <a:pPr indent="0" algn="just">
              <a:buNone/>
            </a:pPr>
            <a:r>
              <a:rPr lang="en-GB" dirty="0">
                <a:ea typeface="+mn-lt"/>
                <a:cs typeface="+mn-lt"/>
                <a:hlinkClick r:id="rId5"/>
              </a:rPr>
              <a:t>https://pdfs.semanticscholar.org/29e4/8c1365346fc67137423a016096622ac6a215.pdf?_ga=2.68230033.1833816449.1591207362-130841783.1591207362</a:t>
            </a:r>
            <a:r>
              <a:rPr lang="en-GB" dirty="0">
                <a:ea typeface="+mn-lt"/>
                <a:cs typeface="+mn-lt"/>
              </a:rPr>
              <a:t> </a:t>
            </a:r>
            <a:endParaRPr lang="en-GB"/>
          </a:p>
          <a:p>
            <a:pPr algn="just">
              <a:buFont typeface="Arial"/>
              <a:buChar char="•"/>
            </a:pPr>
            <a:r>
              <a:rPr lang="en-GB" dirty="0">
                <a:ea typeface="+mn-lt"/>
                <a:cs typeface="+mn-lt"/>
              </a:rPr>
              <a:t>Moscovici, S. Lage, E. and </a:t>
            </a:r>
            <a:r>
              <a:rPr lang="en-GB" dirty="0" err="1">
                <a:ea typeface="+mn-lt"/>
                <a:cs typeface="+mn-lt"/>
              </a:rPr>
              <a:t>Naffrechoux</a:t>
            </a:r>
            <a:r>
              <a:rPr lang="en-GB" dirty="0">
                <a:ea typeface="+mn-lt"/>
                <a:cs typeface="+mn-lt"/>
              </a:rPr>
              <a:t>, M. (1969) Influence of a Consistent Minority on the Responses of a Majority in a </a:t>
            </a:r>
            <a:r>
              <a:rPr lang="en-GB" dirty="0" err="1">
                <a:ea typeface="+mn-lt"/>
                <a:cs typeface="+mn-lt"/>
              </a:rPr>
              <a:t>Color</a:t>
            </a:r>
            <a:r>
              <a:rPr lang="en-GB" dirty="0">
                <a:ea typeface="+mn-lt"/>
                <a:cs typeface="+mn-lt"/>
              </a:rPr>
              <a:t> Perception Task. </a:t>
            </a:r>
            <a:endParaRPr lang="en-GB"/>
          </a:p>
          <a:p>
            <a:pPr indent="0" algn="just">
              <a:buNone/>
            </a:pPr>
            <a:r>
              <a:rPr lang="en-GB" dirty="0">
                <a:ea typeface="+mn-lt"/>
                <a:cs typeface="+mn-lt"/>
                <a:hlinkClick r:id="rId6"/>
              </a:rPr>
              <a:t>https://www.researchgate.net/publication/17796328_Influence_of_a_Consistent_Minority_on_the_Responses_of_a_Majority_in_a_Color_Perception_Task</a:t>
            </a:r>
            <a:r>
              <a:rPr lang="en-GB" dirty="0">
                <a:ea typeface="+mn-lt"/>
                <a:cs typeface="+mn-lt"/>
              </a:rPr>
              <a:t> </a:t>
            </a:r>
            <a:endParaRPr lang="en-GB"/>
          </a:p>
          <a:p>
            <a:pPr marL="0" indent="0">
              <a:buNone/>
            </a:pPr>
            <a:endParaRPr lang="en-GB"/>
          </a:p>
        </p:txBody>
      </p:sp>
    </p:spTree>
    <p:extLst>
      <p:ext uri="{BB962C8B-B14F-4D97-AF65-F5344CB8AC3E}">
        <p14:creationId xmlns:p14="http://schemas.microsoft.com/office/powerpoint/2010/main" val="254935102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BEA9A0-CB31-47DB-AFF9-F5B01AB05D59}"/>
              </a:ext>
            </a:extLst>
          </p:cNvPr>
          <p:cNvSpPr>
            <a:spLocks noGrp="1"/>
          </p:cNvSpPr>
          <p:nvPr>
            <p:ph idx="1"/>
          </p:nvPr>
        </p:nvSpPr>
        <p:spPr>
          <a:xfrm>
            <a:off x="702203" y="219365"/>
            <a:ext cx="10508433" cy="6442361"/>
          </a:xfrm>
        </p:spPr>
        <p:txBody>
          <a:bodyPr vert="horz" lIns="91440" tIns="45720" rIns="91440" bIns="45720" rtlCol="0" anchor="t">
            <a:noAutofit/>
          </a:bodyPr>
          <a:lstStyle/>
          <a:p>
            <a:pPr algn="just">
              <a:buNone/>
            </a:pPr>
            <a:r>
              <a:rPr lang="en-GB" sz="1100" b="1" dirty="0">
                <a:ea typeface="+mn-lt"/>
                <a:cs typeface="+mn-lt"/>
              </a:rPr>
              <a:t>Memory</a:t>
            </a:r>
            <a:r>
              <a:rPr lang="en-GB" sz="1100" dirty="0">
                <a:ea typeface="+mn-lt"/>
                <a:cs typeface="+mn-lt"/>
              </a:rPr>
              <a:t> </a:t>
            </a:r>
            <a:endParaRPr lang="en-US" sz="1100"/>
          </a:p>
          <a:p>
            <a:pPr>
              <a:buFont typeface="Arial"/>
              <a:buChar char="•"/>
            </a:pPr>
            <a:r>
              <a:rPr lang="en-GB" sz="1100" dirty="0">
                <a:ea typeface="+mn-lt"/>
                <a:cs typeface="+mn-lt"/>
              </a:rPr>
              <a:t>Miller, G. (1956) ‘The Magical Number Seven, Plus Or Minus Two: Some  limits on our capacity for processing  information.’ - </a:t>
            </a:r>
            <a:r>
              <a:rPr lang="en-GB" sz="1100" dirty="0">
                <a:ea typeface="+mn-lt"/>
                <a:cs typeface="+mn-lt"/>
                <a:hlinkClick r:id="rId2"/>
              </a:rPr>
              <a:t>https://pdfs.semanticscholar.org/4023/ae0ba18eed43a97e8b8c9c8fcc9a671b7aa3.pdf?_ga=2.30137151.1833816449.1591207362-130841783.1591207362</a:t>
            </a:r>
            <a:r>
              <a:rPr lang="en-GB" sz="1100" dirty="0">
                <a:ea typeface="+mn-lt"/>
                <a:cs typeface="+mn-lt"/>
              </a:rPr>
              <a:t> </a:t>
            </a:r>
            <a:endParaRPr lang="en-GB" sz="1100"/>
          </a:p>
          <a:p>
            <a:pPr>
              <a:buFont typeface="Arial"/>
              <a:buChar char="•"/>
            </a:pPr>
            <a:r>
              <a:rPr lang="en-GB" sz="1100" dirty="0">
                <a:ea typeface="+mn-lt"/>
                <a:cs typeface="+mn-lt"/>
              </a:rPr>
              <a:t>Atkinson, R. C., &amp; Shiffrin, R. M. (1968). Chapter: Human memory: A proposed system and its control processes. In Spence, K. W., &amp; Spence, J. T. </a:t>
            </a:r>
            <a:r>
              <a:rPr lang="en-GB" sz="1100" i="1" dirty="0">
                <a:ea typeface="+mn-lt"/>
                <a:cs typeface="+mn-lt"/>
              </a:rPr>
              <a:t>The psychology of learning and motivation</a:t>
            </a:r>
            <a:r>
              <a:rPr lang="en-GB" sz="1100" dirty="0">
                <a:ea typeface="+mn-lt"/>
                <a:cs typeface="+mn-lt"/>
              </a:rPr>
              <a:t> (Volume 2). New York: Academic Press. pp. 89–195. - </a:t>
            </a:r>
            <a:r>
              <a:rPr lang="en-GB" sz="1100" dirty="0">
                <a:ea typeface="+mn-lt"/>
                <a:cs typeface="+mn-lt"/>
                <a:hlinkClick r:id="rId3"/>
              </a:rPr>
              <a:t>https://app.nova.edu/toolbox/instructionalproducts/edd8124/articles/1968-Atkinson_and_Shiffrin.pdf</a:t>
            </a:r>
            <a:r>
              <a:rPr lang="en-GB" sz="1100" dirty="0">
                <a:ea typeface="+mn-lt"/>
                <a:cs typeface="+mn-lt"/>
              </a:rPr>
              <a:t> </a:t>
            </a:r>
            <a:endParaRPr lang="en-GB" sz="1100"/>
          </a:p>
          <a:p>
            <a:pPr>
              <a:buFont typeface="Arial"/>
              <a:buChar char="•"/>
            </a:pPr>
            <a:r>
              <a:rPr lang="en-GB" sz="1100" dirty="0">
                <a:ea typeface="+mn-lt"/>
                <a:cs typeface="+mn-lt"/>
              </a:rPr>
              <a:t>Peterson, L. R., Peterson, M. J. (1959). Short-term retention of individual verbal items. Journal of Experimental Psychology, 58, 193–198. - </a:t>
            </a:r>
            <a:r>
              <a:rPr lang="en-GB" sz="1100" dirty="0">
                <a:ea typeface="+mn-lt"/>
                <a:cs typeface="+mn-lt"/>
                <a:hlinkClick r:id="rId4"/>
              </a:rPr>
              <a:t>http://citeseerx.ist.psu.edu/viewdoc/download?doi=10.1.1.227.1807&amp;rep=rep1&amp;type=pdf</a:t>
            </a:r>
            <a:r>
              <a:rPr lang="en-GB" sz="1100" dirty="0">
                <a:ea typeface="+mn-lt"/>
                <a:cs typeface="+mn-lt"/>
              </a:rPr>
              <a:t> </a:t>
            </a:r>
            <a:endParaRPr lang="en-GB" sz="1100"/>
          </a:p>
          <a:p>
            <a:pPr>
              <a:buFont typeface="Arial"/>
              <a:buChar char="•"/>
            </a:pPr>
            <a:r>
              <a:rPr lang="en-GB" sz="1100" dirty="0">
                <a:ea typeface="+mn-lt"/>
                <a:cs typeface="+mn-lt"/>
              </a:rPr>
              <a:t>Baddeley, A. D., &amp; Hitch, G. (1974). Working memory. In G.H. Bower (Ed.), </a:t>
            </a:r>
            <a:r>
              <a:rPr lang="en-GB" sz="1100" i="1" dirty="0">
                <a:ea typeface="+mn-lt"/>
                <a:cs typeface="+mn-lt"/>
              </a:rPr>
              <a:t>The psychology of learning and motivation: Advances in research and theory</a:t>
            </a:r>
            <a:r>
              <a:rPr lang="en-GB" sz="1100" dirty="0">
                <a:ea typeface="+mn-lt"/>
                <a:cs typeface="+mn-lt"/>
              </a:rPr>
              <a:t> (Vol. 8, pp. 47–89). New York: Academic Press. - </a:t>
            </a:r>
            <a:r>
              <a:rPr lang="en-GB" sz="1100" dirty="0">
                <a:ea typeface="+mn-lt"/>
                <a:cs typeface="+mn-lt"/>
                <a:hlinkClick r:id="rId5"/>
              </a:rPr>
              <a:t>https://app.nova.edu/toolbox/instructionalproducts/edd8124/fall11/1974-Baddeley-and-Hitch.pdf</a:t>
            </a:r>
            <a:r>
              <a:rPr lang="en-GB" sz="1100" dirty="0">
                <a:ea typeface="+mn-lt"/>
                <a:cs typeface="+mn-lt"/>
              </a:rPr>
              <a:t> </a:t>
            </a:r>
            <a:endParaRPr lang="en-GB" sz="1100"/>
          </a:p>
          <a:p>
            <a:pPr>
              <a:buFont typeface="Arial"/>
              <a:buChar char="•"/>
            </a:pPr>
            <a:r>
              <a:rPr lang="en-GB" sz="1100" dirty="0">
                <a:ea typeface="+mn-lt"/>
                <a:cs typeface="+mn-lt"/>
              </a:rPr>
              <a:t>Godden, D. R. &amp; Baddeley, A.D. (1975) Context-dependent memory in two natural environments: on land and underwater. Br. J. Psychol., 66, 3, pp. 325-331 - </a:t>
            </a:r>
            <a:r>
              <a:rPr lang="en-GB" sz="1100" dirty="0">
                <a:ea typeface="+mn-lt"/>
                <a:cs typeface="+mn-lt"/>
                <a:hlinkClick r:id="rId6"/>
              </a:rPr>
              <a:t>https://msu.edu/course/psy/401/Readings/Godden%20&amp;%20Baddeley%20%281975%29.pdf</a:t>
            </a:r>
            <a:r>
              <a:rPr lang="en-GB" sz="1100" dirty="0">
                <a:ea typeface="+mn-lt"/>
                <a:cs typeface="+mn-lt"/>
              </a:rPr>
              <a:t> </a:t>
            </a:r>
            <a:endParaRPr lang="en-GB" sz="1100"/>
          </a:p>
          <a:p>
            <a:pPr>
              <a:buFont typeface="Arial"/>
              <a:buChar char="•"/>
            </a:pPr>
            <a:r>
              <a:rPr lang="en-GB" sz="1100" dirty="0">
                <a:ea typeface="+mn-lt"/>
                <a:cs typeface="+mn-lt"/>
              </a:rPr>
              <a:t>Loftus, E. F., &amp; Palmer, J. C. (1974). Reconstruction of auto-mobile destruction: An example of the interaction between language and memory. </a:t>
            </a:r>
            <a:r>
              <a:rPr lang="en-GB" sz="1100" i="1" dirty="0">
                <a:ea typeface="+mn-lt"/>
                <a:cs typeface="+mn-lt"/>
              </a:rPr>
              <a:t>Journal of Verbal Learning and Verbal </a:t>
            </a:r>
            <a:r>
              <a:rPr lang="en-GB" sz="1100" i="1" dirty="0" err="1">
                <a:ea typeface="+mn-lt"/>
                <a:cs typeface="+mn-lt"/>
              </a:rPr>
              <a:t>behavior</a:t>
            </a:r>
            <a:r>
              <a:rPr lang="en-GB" sz="1100" dirty="0">
                <a:ea typeface="+mn-lt"/>
                <a:cs typeface="+mn-lt"/>
              </a:rPr>
              <a:t>, 13, 585-589. - </a:t>
            </a:r>
            <a:r>
              <a:rPr lang="en-GB" sz="1100" dirty="0">
                <a:ea typeface="+mn-lt"/>
                <a:cs typeface="+mn-lt"/>
                <a:hlinkClick r:id="rId7"/>
              </a:rPr>
              <a:t>https://www.demenzemedicinagenerale.net/images/mens-sana/AutomobileDestruction.pdf</a:t>
            </a:r>
            <a:r>
              <a:rPr lang="en-GB" sz="1100" dirty="0">
                <a:ea typeface="+mn-lt"/>
                <a:cs typeface="+mn-lt"/>
              </a:rPr>
              <a:t> </a:t>
            </a:r>
            <a:endParaRPr lang="en-GB" sz="1100"/>
          </a:p>
          <a:p>
            <a:pPr>
              <a:buFont typeface="Arial"/>
              <a:buChar char="•"/>
            </a:pPr>
            <a:r>
              <a:rPr lang="en-GB" sz="1100" dirty="0">
                <a:ea typeface="+mn-lt"/>
                <a:cs typeface="+mn-lt"/>
              </a:rPr>
              <a:t>Geiselman, Fisher, MacKinnon and Holland (1985) Eyewitness Memory Enhancement in the Police Interview: Cognitive Retrieval  Mnemonics  Versus Hypnosis. Journal of Applied Psychology, Vol. 70, No. 2, 401-412 - </a:t>
            </a:r>
            <a:r>
              <a:rPr lang="en-GB" sz="1100" dirty="0">
                <a:ea typeface="+mn-lt"/>
                <a:cs typeface="+mn-lt"/>
                <a:hlinkClick r:id="rId8"/>
              </a:rPr>
              <a:t>http://citeseerx.ist.psu.edu/viewdoc/download?doi=10.1.1.615.6444&amp;rep=rep1&amp;type=pdf</a:t>
            </a:r>
            <a:r>
              <a:rPr lang="en-GB" sz="1100" dirty="0">
                <a:ea typeface="+mn-lt"/>
                <a:cs typeface="+mn-lt"/>
              </a:rPr>
              <a:t> </a:t>
            </a:r>
            <a:endParaRPr lang="en-GB" sz="1100"/>
          </a:p>
          <a:p>
            <a:pPr>
              <a:buFont typeface="Arial"/>
              <a:buChar char="•"/>
            </a:pPr>
            <a:r>
              <a:rPr lang="en-GB" sz="1100" dirty="0">
                <a:ea typeface="+mn-lt"/>
                <a:cs typeface="+mn-lt"/>
              </a:rPr>
              <a:t>Geiselman, Fisher, MacKinnon, &amp; Holland (1986) Enhancement of Eyewitness Memory with the Cognitive Interview. The American Journal of Psychology, Vol. 99, No. 3. (Autumn, 1986), pp. 385-401. - </a:t>
            </a:r>
            <a:r>
              <a:rPr lang="en-GB" sz="1100" dirty="0">
                <a:ea typeface="+mn-lt"/>
                <a:cs typeface="+mn-lt"/>
                <a:hlinkClick r:id="rId9"/>
              </a:rPr>
              <a:t>https://www.researchgate.net/publication/232592783_Enhancement_of_Eyewitness_Memory_with_the_Cognitive_Interview/link/54c02ef30cf28eae4a68b4df/download</a:t>
            </a:r>
            <a:r>
              <a:rPr lang="en-GB" sz="1100" dirty="0">
                <a:ea typeface="+mn-lt"/>
                <a:cs typeface="+mn-lt"/>
              </a:rPr>
              <a:t> </a:t>
            </a:r>
            <a:endParaRPr lang="en-GB" sz="1100"/>
          </a:p>
          <a:p>
            <a:pPr>
              <a:buFont typeface="Arial"/>
              <a:buChar char="•"/>
            </a:pPr>
            <a:r>
              <a:rPr lang="en-GB" sz="1100" dirty="0">
                <a:ea typeface="+mn-lt"/>
                <a:cs typeface="+mn-lt"/>
              </a:rPr>
              <a:t>Fisher, Geiselman &amp; </a:t>
            </a:r>
            <a:r>
              <a:rPr lang="en-GB" sz="1100" err="1">
                <a:ea typeface="+mn-lt"/>
                <a:cs typeface="+mn-lt"/>
              </a:rPr>
              <a:t>Armador</a:t>
            </a:r>
            <a:r>
              <a:rPr lang="en-GB" sz="1100" dirty="0">
                <a:ea typeface="+mn-lt"/>
                <a:cs typeface="+mn-lt"/>
              </a:rPr>
              <a:t> (1989) Field Test of the Cognitive Interview: Enhancing the Recollection of Actual Victims and Witnesses of Crime - </a:t>
            </a:r>
            <a:r>
              <a:rPr lang="en-GB" sz="1100" dirty="0">
                <a:ea typeface="+mn-lt"/>
                <a:cs typeface="+mn-lt"/>
                <a:hlinkClick r:id="rId10"/>
              </a:rPr>
              <a:t>http://www.loreto.herts.sch.uk/wp-content/uploads/FisherStudy.pdf</a:t>
            </a:r>
            <a:r>
              <a:rPr lang="en-GB" sz="1100" dirty="0">
                <a:ea typeface="+mn-lt"/>
                <a:cs typeface="+mn-lt"/>
              </a:rPr>
              <a:t> </a:t>
            </a:r>
            <a:endParaRPr lang="en-GB" sz="1100"/>
          </a:p>
        </p:txBody>
      </p:sp>
    </p:spTree>
    <p:extLst>
      <p:ext uri="{BB962C8B-B14F-4D97-AF65-F5344CB8AC3E}">
        <p14:creationId xmlns:p14="http://schemas.microsoft.com/office/powerpoint/2010/main" val="181635615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140" y="407503"/>
            <a:ext cx="10437756" cy="6178353"/>
          </a:xfrm>
        </p:spPr>
        <p:txBody>
          <a:bodyPr>
            <a:normAutofit/>
          </a:bodyPr>
          <a:lstStyle/>
          <a:p>
            <a:pPr marL="0" indent="0">
              <a:buNone/>
            </a:pPr>
            <a:r>
              <a:rPr lang="en-GB" b="1" dirty="0"/>
              <a:t>Attachment</a:t>
            </a:r>
            <a:endParaRPr lang="en-GB" dirty="0"/>
          </a:p>
          <a:p>
            <a:pPr lvl="0"/>
            <a:r>
              <a:rPr lang="en-GB" dirty="0"/>
              <a:t>Ainsworth, M. D. S., &amp; Bell, S. M. (1970). Attachment, exploration, and separation: Illustrated by the </a:t>
            </a:r>
            <a:r>
              <a:rPr lang="en-GB" dirty="0" err="1"/>
              <a:t>behavior</a:t>
            </a:r>
            <a:r>
              <a:rPr lang="en-GB" dirty="0"/>
              <a:t> of one-year-olds in a strange situation. </a:t>
            </a:r>
            <a:r>
              <a:rPr lang="en-GB" i="1" dirty="0"/>
              <a:t>Child Development, 41</a:t>
            </a:r>
            <a:r>
              <a:rPr lang="en-GB" dirty="0"/>
              <a:t>, </a:t>
            </a:r>
            <a:r>
              <a:rPr lang="en-GB" dirty="0" smtClean="0"/>
              <a:t>49-67. - </a:t>
            </a:r>
            <a:r>
              <a:rPr lang="en-GB" u="sng" dirty="0" smtClean="0">
                <a:hlinkClick r:id="rId2"/>
              </a:rPr>
              <a:t>https</a:t>
            </a:r>
            <a:r>
              <a:rPr lang="en-GB" u="sng" dirty="0">
                <a:hlinkClick r:id="rId2"/>
              </a:rPr>
              <a:t>://pdfs.semanticscholar.org/8272/bd76f36d195023f245735e23e6b5c8b19afd.pdf?_</a:t>
            </a:r>
            <a:r>
              <a:rPr lang="en-GB" u="sng" dirty="0" smtClean="0">
                <a:hlinkClick r:id="rId2"/>
              </a:rPr>
              <a:t>ga=2.26425021.1833816449.1591207362-130841783.1591207362</a:t>
            </a:r>
            <a:endParaRPr lang="en-GB" dirty="0"/>
          </a:p>
          <a:p>
            <a:pPr lvl="0"/>
            <a:r>
              <a:rPr lang="en-GB" dirty="0"/>
              <a:t>Van </a:t>
            </a:r>
            <a:r>
              <a:rPr lang="en-GB" dirty="0" err="1"/>
              <a:t>Ijzendoorn</a:t>
            </a:r>
            <a:r>
              <a:rPr lang="en-GB" dirty="0"/>
              <a:t>, M. H., &amp; Kroonenberg, P. M. (1988). Cross-cultural patterns of attachment: A meta-analysis of the strange situation. </a:t>
            </a:r>
            <a:r>
              <a:rPr lang="en-GB" i="1" dirty="0"/>
              <a:t>Child Development</a:t>
            </a:r>
            <a:r>
              <a:rPr lang="en-GB" dirty="0"/>
              <a:t>, </a:t>
            </a:r>
            <a:r>
              <a:rPr lang="en-GB" dirty="0" smtClean="0"/>
              <a:t>147-156. - </a:t>
            </a:r>
            <a:r>
              <a:rPr lang="en-GB" u="sng" dirty="0" smtClean="0">
                <a:hlinkClick r:id="rId3"/>
              </a:rPr>
              <a:t>https</a:t>
            </a:r>
            <a:r>
              <a:rPr lang="en-GB" u="sng" dirty="0">
                <a:hlinkClick r:id="rId3"/>
              </a:rPr>
              <a:t>://</a:t>
            </a:r>
            <a:r>
              <a:rPr lang="en-GB" u="sng" dirty="0" smtClean="0">
                <a:hlinkClick r:id="rId3"/>
              </a:rPr>
              <a:t>openaccess.leidenuniv.nl/bitstream/handle/1887/11634/7_702_111.pdf</a:t>
            </a:r>
            <a:endParaRPr lang="en-GB" dirty="0"/>
          </a:p>
          <a:p>
            <a:pPr marL="0" indent="0">
              <a:buNone/>
            </a:pPr>
            <a:r>
              <a:rPr lang="en-GB" b="1" dirty="0"/>
              <a:t>Psychopathology</a:t>
            </a:r>
            <a:endParaRPr lang="en-GB" dirty="0"/>
          </a:p>
          <a:p>
            <a:pPr lvl="0"/>
            <a:r>
              <a:rPr lang="en-GB" dirty="0"/>
              <a:t>Rosenhan, D. L. (1973) ‘Being Sane in Insane </a:t>
            </a:r>
            <a:r>
              <a:rPr lang="en-GB" dirty="0" smtClean="0"/>
              <a:t>Places’ - </a:t>
            </a:r>
            <a:r>
              <a:rPr lang="en-GB" u="sng" dirty="0" smtClean="0">
                <a:hlinkClick r:id="rId4"/>
              </a:rPr>
              <a:t>https</a:t>
            </a:r>
            <a:r>
              <a:rPr lang="en-GB" u="sng" dirty="0">
                <a:hlinkClick r:id="rId4"/>
              </a:rPr>
              <a:t>://</a:t>
            </a:r>
            <a:r>
              <a:rPr lang="en-GB" u="sng" dirty="0" smtClean="0">
                <a:hlinkClick r:id="rId4"/>
              </a:rPr>
              <a:t>www.canonsociaalwerk.eu/1971_stigma/1973%20Rosenhan%20Being%20sane%20in%20insane%20places%20OCR.pdf</a:t>
            </a:r>
            <a:endParaRPr lang="en-GB" dirty="0"/>
          </a:p>
          <a:p>
            <a:pPr lvl="0"/>
            <a:r>
              <a:rPr lang="en-GB" dirty="0"/>
              <a:t>Ellis, A. (1957). Rational Psychotherapy and Individual Psychology. </a:t>
            </a:r>
            <a:r>
              <a:rPr lang="en-GB" i="1" dirty="0"/>
              <a:t>Journal of Individual Psychology</a:t>
            </a:r>
            <a:r>
              <a:rPr lang="en-GB" dirty="0"/>
              <a:t>, 13: </a:t>
            </a:r>
            <a:r>
              <a:rPr lang="en-GB" dirty="0" smtClean="0"/>
              <a:t>38-44. - </a:t>
            </a:r>
            <a:r>
              <a:rPr lang="en-GB" u="sng" dirty="0" smtClean="0">
                <a:hlinkClick r:id="rId5"/>
              </a:rPr>
              <a:t>https</a:t>
            </a:r>
            <a:r>
              <a:rPr lang="en-GB" u="sng" dirty="0">
                <a:hlinkClick r:id="rId5"/>
              </a:rPr>
              <a:t>://pdfs.semanticscholar.org/552c/e878498ce8e8c2b57ff62144538f1ac3d84c.pdf</a:t>
            </a:r>
            <a:endParaRPr lang="en-GB" dirty="0"/>
          </a:p>
          <a:p>
            <a:pPr marL="0" indent="0">
              <a:buNone/>
            </a:pPr>
            <a:endParaRPr lang="en-GB" dirty="0"/>
          </a:p>
        </p:txBody>
      </p:sp>
    </p:spTree>
    <p:extLst>
      <p:ext uri="{BB962C8B-B14F-4D97-AF65-F5344CB8AC3E}">
        <p14:creationId xmlns:p14="http://schemas.microsoft.com/office/powerpoint/2010/main" val="150319509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765" y="413656"/>
            <a:ext cx="11284949" cy="6052457"/>
          </a:xfrm>
        </p:spPr>
        <p:txBody>
          <a:bodyPr>
            <a:normAutofit/>
          </a:bodyPr>
          <a:lstStyle/>
          <a:p>
            <a:pPr marL="0" indent="0">
              <a:buNone/>
            </a:pPr>
            <a:r>
              <a:rPr lang="en-GB" b="1" dirty="0"/>
              <a:t>Approaches</a:t>
            </a:r>
            <a:endParaRPr lang="en-GB" dirty="0"/>
          </a:p>
          <a:p>
            <a:pPr lvl="0"/>
            <a:r>
              <a:rPr lang="en-GB" dirty="0"/>
              <a:t>Watson, J. B., Rayner, R. (1920). Conditioned emotional reactions. Journal of Experimental Psychology, 3, </a:t>
            </a:r>
            <a:r>
              <a:rPr lang="en-GB" dirty="0" smtClean="0"/>
              <a:t>1–14. - </a:t>
            </a:r>
            <a:r>
              <a:rPr lang="en-GB" u="sng" dirty="0" smtClean="0">
                <a:hlinkClick r:id="rId2"/>
              </a:rPr>
              <a:t>https</a:t>
            </a:r>
            <a:r>
              <a:rPr lang="en-GB" u="sng" dirty="0">
                <a:hlinkClick r:id="rId2"/>
              </a:rPr>
              <a:t>://</a:t>
            </a:r>
            <a:r>
              <a:rPr lang="en-GB" u="sng" dirty="0" smtClean="0">
                <a:hlinkClick r:id="rId2"/>
              </a:rPr>
              <a:t>www.kinged.org.uk/attachments/download.asp?file=1410&amp;type=pdf</a:t>
            </a:r>
            <a:endParaRPr lang="en-GB" dirty="0"/>
          </a:p>
          <a:p>
            <a:pPr lvl="0"/>
            <a:r>
              <a:rPr lang="en-GB" dirty="0"/>
              <a:t>Skinner, B. F. (1938). </a:t>
            </a:r>
            <a:r>
              <a:rPr lang="en-GB" i="1" dirty="0"/>
              <a:t>The </a:t>
            </a:r>
            <a:r>
              <a:rPr lang="en-GB" i="1" dirty="0" err="1"/>
              <a:t>behavior</a:t>
            </a:r>
            <a:r>
              <a:rPr lang="en-GB" i="1" dirty="0"/>
              <a:t> of organisms: An experimental analysis</a:t>
            </a:r>
            <a:r>
              <a:rPr lang="en-GB" dirty="0"/>
              <a:t>. New York: </a:t>
            </a:r>
            <a:r>
              <a:rPr lang="en-GB" dirty="0" smtClean="0"/>
              <a:t>Appleton-Century. - </a:t>
            </a:r>
            <a:r>
              <a:rPr lang="en-GB" u="sng" dirty="0" smtClean="0">
                <a:hlinkClick r:id="rId3"/>
              </a:rPr>
              <a:t>http</a:t>
            </a:r>
            <a:r>
              <a:rPr lang="en-GB" u="sng" dirty="0">
                <a:hlinkClick r:id="rId3"/>
              </a:rPr>
              <a:t>://s-f-walker.org.uk/pubsebooks/pdfs/The%20Behavior%20of%20Organisms%20-%</a:t>
            </a:r>
            <a:r>
              <a:rPr lang="en-GB" u="sng" dirty="0" smtClean="0">
                <a:hlinkClick r:id="rId3"/>
              </a:rPr>
              <a:t>20BF%20Skinner.pdf</a:t>
            </a:r>
            <a:r>
              <a:rPr lang="en-GB" dirty="0"/>
              <a:t> </a:t>
            </a:r>
          </a:p>
          <a:p>
            <a:pPr lvl="0"/>
            <a:r>
              <a:rPr lang="en-GB" dirty="0"/>
              <a:t>Bandura, A. (1977).</a:t>
            </a:r>
            <a:r>
              <a:rPr lang="en-GB" i="1" dirty="0"/>
              <a:t> Social learning theory</a:t>
            </a:r>
            <a:r>
              <a:rPr lang="en-GB" dirty="0"/>
              <a:t>. Englewood Cliffs, NJ: Prentice </a:t>
            </a:r>
            <a:r>
              <a:rPr lang="en-GB" dirty="0" smtClean="0"/>
              <a:t>Hall. - </a:t>
            </a:r>
            <a:r>
              <a:rPr lang="en-GB" u="sng" dirty="0" smtClean="0">
                <a:hlinkClick r:id="rId4"/>
              </a:rPr>
              <a:t>http</a:t>
            </a:r>
            <a:r>
              <a:rPr lang="en-GB" u="sng" dirty="0">
                <a:hlinkClick r:id="rId4"/>
              </a:rPr>
              <a:t>://</a:t>
            </a:r>
            <a:r>
              <a:rPr lang="en-GB" u="sng" dirty="0" smtClean="0">
                <a:hlinkClick r:id="rId4"/>
              </a:rPr>
              <a:t>garfield.library.upenn.edu/classics1991/A1991GD62000001.pdf</a:t>
            </a:r>
            <a:endParaRPr lang="en-GB" dirty="0"/>
          </a:p>
          <a:p>
            <a:pPr lvl="0"/>
            <a:r>
              <a:rPr lang="en-GB" dirty="0"/>
              <a:t>Bandura, A., Ross, D., &amp; Ross, S. A. (1961). Transmission of aggression through imitation of aggressive models. </a:t>
            </a:r>
            <a:r>
              <a:rPr lang="en-GB" i="1" dirty="0"/>
              <a:t>The Journal of Abnormal and Social Psychology, 63</a:t>
            </a:r>
            <a:r>
              <a:rPr lang="en-GB" dirty="0"/>
              <a:t>(3), </a:t>
            </a:r>
            <a:r>
              <a:rPr lang="en-GB" dirty="0" smtClean="0"/>
              <a:t>575–582 - </a:t>
            </a:r>
            <a:r>
              <a:rPr lang="en-GB" u="sng" dirty="0" smtClean="0">
                <a:hlinkClick r:id="rId5"/>
              </a:rPr>
              <a:t>https</a:t>
            </a:r>
            <a:r>
              <a:rPr lang="en-GB" u="sng" dirty="0">
                <a:hlinkClick r:id="rId5"/>
              </a:rPr>
              <a:t>://</a:t>
            </a:r>
            <a:r>
              <a:rPr lang="en-GB" u="sng" dirty="0" smtClean="0">
                <a:hlinkClick r:id="rId5"/>
              </a:rPr>
              <a:t>pdfs.semanticscholar.org/3706/7acd33ad2ba2ed384baada06e7d74b800399.pdf</a:t>
            </a:r>
            <a:r>
              <a:rPr lang="en-GB" dirty="0"/>
              <a:t> </a:t>
            </a:r>
          </a:p>
          <a:p>
            <a:pPr lvl="0"/>
            <a:r>
              <a:rPr lang="en-GB" dirty="0"/>
              <a:t>Maslow, A. H. (1954). </a:t>
            </a:r>
            <a:r>
              <a:rPr lang="en-GB" i="1" dirty="0"/>
              <a:t>Motivation and personality</a:t>
            </a:r>
            <a:r>
              <a:rPr lang="en-GB" dirty="0"/>
              <a:t>. New York: Harper and </a:t>
            </a:r>
            <a:r>
              <a:rPr lang="en-GB" dirty="0" smtClean="0"/>
              <a:t>Row. - </a:t>
            </a:r>
            <a:r>
              <a:rPr lang="en-GB" u="sng" dirty="0" smtClean="0">
                <a:hlinkClick r:id="rId6"/>
              </a:rPr>
              <a:t>http</a:t>
            </a:r>
            <a:r>
              <a:rPr lang="en-GB" u="sng" dirty="0">
                <a:hlinkClick r:id="rId6"/>
              </a:rPr>
              <a:t>://</a:t>
            </a:r>
            <a:r>
              <a:rPr lang="en-GB" u="sng" dirty="0" smtClean="0">
                <a:hlinkClick r:id="rId6"/>
              </a:rPr>
              <a:t>s-f-walker.org.uk/pubsebooks/pdfs/Motivation_and_Personality-Maslow.pdf</a:t>
            </a:r>
            <a:r>
              <a:rPr lang="en-GB" b="1" dirty="0"/>
              <a:t> </a:t>
            </a:r>
            <a:endParaRPr lang="en-GB" dirty="0"/>
          </a:p>
          <a:p>
            <a:pPr marL="0" indent="0">
              <a:buNone/>
            </a:pPr>
            <a:r>
              <a:rPr lang="en-GB" b="1" dirty="0"/>
              <a:t>Biopsychology</a:t>
            </a:r>
            <a:endParaRPr lang="en-GB" dirty="0"/>
          </a:p>
          <a:p>
            <a:pPr lvl="0"/>
            <a:r>
              <a:rPr lang="en-GB" dirty="0"/>
              <a:t>Maguire, E. A. </a:t>
            </a:r>
            <a:r>
              <a:rPr lang="en-GB" i="1" dirty="0"/>
              <a:t>et al.</a:t>
            </a:r>
            <a:r>
              <a:rPr lang="en-GB" dirty="0"/>
              <a:t> (2000) Navigation-related structural change in the hippocampi of taxi drivers </a:t>
            </a:r>
            <a:r>
              <a:rPr lang="en-GB" dirty="0" smtClean="0"/>
              <a:t>- </a:t>
            </a:r>
            <a:r>
              <a:rPr lang="en-GB" u="sng" dirty="0" smtClean="0">
                <a:hlinkClick r:id="rId7"/>
              </a:rPr>
              <a:t>https</a:t>
            </a:r>
            <a:r>
              <a:rPr lang="en-GB" u="sng" dirty="0">
                <a:hlinkClick r:id="rId7"/>
              </a:rPr>
              <a:t>://www.ncbi.nlm.nih.gov/pmc/articles/PMC18253/pdf/pq004398.pdf</a:t>
            </a:r>
            <a:endParaRPr lang="en-GB" dirty="0"/>
          </a:p>
          <a:p>
            <a:pPr marL="0" indent="0">
              <a:buNone/>
            </a:pPr>
            <a:endParaRPr lang="en-GB" dirty="0"/>
          </a:p>
        </p:txBody>
      </p:sp>
    </p:spTree>
    <p:extLst>
      <p:ext uri="{BB962C8B-B14F-4D97-AF65-F5344CB8AC3E}">
        <p14:creationId xmlns:p14="http://schemas.microsoft.com/office/powerpoint/2010/main" val="76576629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422" y="413657"/>
            <a:ext cx="10653577" cy="6106886"/>
          </a:xfrm>
        </p:spPr>
        <p:txBody>
          <a:bodyPr/>
          <a:lstStyle/>
          <a:p>
            <a:pPr marL="0" indent="0">
              <a:buNone/>
            </a:pPr>
            <a:r>
              <a:rPr lang="en-GB" sz="2000" b="1" dirty="0"/>
              <a:t>Relationships</a:t>
            </a:r>
            <a:endParaRPr lang="en-GB" sz="2000" dirty="0"/>
          </a:p>
          <a:p>
            <a:pPr lvl="0"/>
            <a:r>
              <a:rPr lang="en-GB" sz="2000" dirty="0"/>
              <a:t>Buss, David M. 1989. “Sex Differences in Human Mate Preferences: Evolutionary Hypotheses Tested in 37 Cultures.” </a:t>
            </a:r>
            <a:r>
              <a:rPr lang="en-GB" sz="2000" dirty="0" err="1"/>
              <a:t>Behavioral</a:t>
            </a:r>
            <a:r>
              <a:rPr lang="en-GB" sz="2000" dirty="0"/>
              <a:t> and Brain </a:t>
            </a:r>
            <a:r>
              <a:rPr lang="en-GB" sz="2000" dirty="0" smtClean="0"/>
              <a:t>Sciences - </a:t>
            </a:r>
            <a:r>
              <a:rPr lang="en-GB" sz="2000" u="sng" dirty="0" smtClean="0">
                <a:hlinkClick r:id="rId2"/>
              </a:rPr>
              <a:t>https</a:t>
            </a:r>
            <a:r>
              <a:rPr lang="en-GB" sz="2000" u="sng" dirty="0">
                <a:hlinkClick r:id="rId2"/>
              </a:rPr>
              <a:t>://</a:t>
            </a:r>
            <a:r>
              <a:rPr lang="en-GB" sz="2000" u="sng" dirty="0" smtClean="0">
                <a:hlinkClick r:id="rId2"/>
              </a:rPr>
              <a:t>philipperushton.net/wp-content/uploads/2015/02/iq-race-sex-gender-survey-mate-buss-nyborg-rushton-buss-behavioral-brain-sciences-19891.pdf</a:t>
            </a:r>
            <a:endParaRPr lang="en-GB" sz="2000" dirty="0"/>
          </a:p>
          <a:p>
            <a:pPr lvl="0"/>
            <a:r>
              <a:rPr lang="en-GB" sz="2000" dirty="0"/>
              <a:t>Walster, E., Aronson, V., Abrahams, D., &amp; </a:t>
            </a:r>
            <a:r>
              <a:rPr lang="en-GB" sz="2000" dirty="0" err="1"/>
              <a:t>Rottman</a:t>
            </a:r>
            <a:r>
              <a:rPr lang="en-GB" sz="2000" dirty="0"/>
              <a:t>, L. (1966). Importance of physical attractiveness in dating </a:t>
            </a:r>
            <a:r>
              <a:rPr lang="en-GB" sz="2000" dirty="0" err="1"/>
              <a:t>behavior</a:t>
            </a:r>
            <a:r>
              <a:rPr lang="en-GB" sz="2000" dirty="0"/>
              <a:t>. </a:t>
            </a:r>
            <a:r>
              <a:rPr lang="en-GB" sz="2000" i="1" dirty="0"/>
              <a:t>Journal of Personality and Social Psychology, 4</a:t>
            </a:r>
            <a:r>
              <a:rPr lang="en-GB" sz="2000" dirty="0"/>
              <a:t>(5), </a:t>
            </a:r>
            <a:r>
              <a:rPr lang="en-GB" sz="2000" dirty="0" smtClean="0"/>
              <a:t>508–516. - </a:t>
            </a:r>
            <a:r>
              <a:rPr lang="en-GB" sz="2000" u="sng" dirty="0" smtClean="0">
                <a:hlinkClick r:id="rId3"/>
              </a:rPr>
              <a:t>https</a:t>
            </a:r>
            <a:r>
              <a:rPr lang="en-GB" sz="2000" u="sng" dirty="0">
                <a:hlinkClick r:id="rId3"/>
              </a:rPr>
              <a:t>://</a:t>
            </a:r>
            <a:r>
              <a:rPr lang="en-GB" sz="2000" u="sng" dirty="0" smtClean="0">
                <a:hlinkClick r:id="rId3"/>
              </a:rPr>
              <a:t>pdfs.semanticscholar.org/24cd/a8a1d4da014e9ab91a4e73f2f988209c1bd4.pdf</a:t>
            </a:r>
            <a:endParaRPr lang="en-GB" sz="2000" dirty="0"/>
          </a:p>
          <a:p>
            <a:pPr lvl="0"/>
            <a:r>
              <a:rPr lang="en-GB" sz="2000" dirty="0"/>
              <a:t>Clark, R. D., &amp; Hatfield, E. (1989). Gender differences in receptivity to sexual offers. </a:t>
            </a:r>
            <a:r>
              <a:rPr lang="en-GB" sz="2000" i="1" dirty="0"/>
              <a:t>Journal of Psychology &amp; Human Sexuality, 2</a:t>
            </a:r>
            <a:r>
              <a:rPr lang="en-GB" sz="2000" dirty="0"/>
              <a:t>(1), </a:t>
            </a:r>
            <a:r>
              <a:rPr lang="en-GB" sz="2000" dirty="0" smtClean="0"/>
              <a:t>39–55. - </a:t>
            </a:r>
            <a:r>
              <a:rPr lang="en-GB" sz="2000" u="sng" dirty="0" smtClean="0">
                <a:hlinkClick r:id="rId4"/>
              </a:rPr>
              <a:t>https</a:t>
            </a:r>
            <a:r>
              <a:rPr lang="en-GB" sz="2000" u="sng" dirty="0">
                <a:hlinkClick r:id="rId4"/>
              </a:rPr>
              <a:t>://www.sciencefriday.com/wp-content/uploads/2016/04/gender-differences-in-receptivity-to-sexual-offers.pdf</a:t>
            </a:r>
            <a:endParaRPr lang="en-GB" sz="2000" dirty="0"/>
          </a:p>
          <a:p>
            <a:pPr marL="0" indent="0">
              <a:buNone/>
            </a:pPr>
            <a:endParaRPr lang="en-GB" dirty="0"/>
          </a:p>
        </p:txBody>
      </p:sp>
    </p:spTree>
    <p:extLst>
      <p:ext uri="{BB962C8B-B14F-4D97-AF65-F5344CB8AC3E}">
        <p14:creationId xmlns:p14="http://schemas.microsoft.com/office/powerpoint/2010/main" val="10531393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652" y="348342"/>
            <a:ext cx="11045462" cy="6193971"/>
          </a:xfrm>
        </p:spPr>
        <p:txBody>
          <a:bodyPr>
            <a:normAutofit/>
          </a:bodyPr>
          <a:lstStyle/>
          <a:p>
            <a:pPr marL="0" indent="0">
              <a:buNone/>
            </a:pPr>
            <a:r>
              <a:rPr lang="en-GB" b="1" dirty="0"/>
              <a:t>Schizophrenia</a:t>
            </a:r>
            <a:endParaRPr lang="en-GB" dirty="0"/>
          </a:p>
          <a:p>
            <a:pPr lvl="0"/>
            <a:r>
              <a:rPr lang="en-GB" dirty="0"/>
              <a:t>Ripke, S., B. M. Neale, A. </a:t>
            </a:r>
            <a:r>
              <a:rPr lang="en-GB" dirty="0" err="1"/>
              <a:t>Corvin</a:t>
            </a:r>
            <a:r>
              <a:rPr lang="en-GB" dirty="0"/>
              <a:t>, J. T. Walters, K. </a:t>
            </a:r>
            <a:r>
              <a:rPr lang="en-GB" dirty="0" err="1"/>
              <a:t>Farh</a:t>
            </a:r>
            <a:r>
              <a:rPr lang="en-GB" dirty="0"/>
              <a:t>, P. A. </a:t>
            </a:r>
            <a:r>
              <a:rPr lang="en-GB" dirty="0" err="1"/>
              <a:t>Holmans</a:t>
            </a:r>
            <a:r>
              <a:rPr lang="en-GB" dirty="0"/>
              <a:t>, P. Lee, et al. (2014) “Biological Insights From 108 Schizophrenia-Associated Genetic Loci</a:t>
            </a:r>
            <a:r>
              <a:rPr lang="en-GB" dirty="0" smtClean="0"/>
              <a:t>.” - </a:t>
            </a:r>
            <a:r>
              <a:rPr lang="en-GB" u="sng" dirty="0" smtClean="0">
                <a:hlinkClick r:id="rId2"/>
              </a:rPr>
              <a:t>https</a:t>
            </a:r>
            <a:r>
              <a:rPr lang="en-GB" u="sng" dirty="0">
                <a:hlinkClick r:id="rId2"/>
              </a:rPr>
              <a:t>://</a:t>
            </a:r>
            <a:r>
              <a:rPr lang="en-GB" u="sng" dirty="0" smtClean="0">
                <a:hlinkClick r:id="rId2"/>
              </a:rPr>
              <a:t>dash.harvard.edu/bitstream/handle/1/13890642/4112379.pdf?sequence=1</a:t>
            </a:r>
            <a:endParaRPr lang="en-GB" dirty="0"/>
          </a:p>
          <a:p>
            <a:pPr lvl="0"/>
            <a:r>
              <a:rPr lang="en-GB" dirty="0"/>
              <a:t>Fromm-Reichmann, F. (1948) Notes on the Development of Treatment of Schizophrenics by Psychoanalytic </a:t>
            </a:r>
            <a:r>
              <a:rPr lang="en-GB" dirty="0" smtClean="0"/>
              <a:t>Psychotherapy - </a:t>
            </a:r>
            <a:r>
              <a:rPr lang="en-GB" u="sng" dirty="0" smtClean="0">
                <a:hlinkClick r:id="rId3"/>
              </a:rPr>
              <a:t>http</a:t>
            </a:r>
            <a:r>
              <a:rPr lang="en-GB" u="sng" dirty="0">
                <a:hlinkClick r:id="rId3"/>
              </a:rPr>
              <a:t>://</a:t>
            </a:r>
            <a:r>
              <a:rPr lang="en-GB" u="sng" dirty="0" smtClean="0">
                <a:hlinkClick r:id="rId3"/>
              </a:rPr>
              <a:t>www.psychodyssey.net/wp-content/uploads/2012/05/Fromm-Reichmann-Psychiatry1948.pdf</a:t>
            </a:r>
            <a:endParaRPr lang="en-GB" dirty="0"/>
          </a:p>
          <a:p>
            <a:pPr marL="0" indent="0">
              <a:buNone/>
            </a:pPr>
            <a:r>
              <a:rPr lang="en-GB" b="1" dirty="0"/>
              <a:t>Forensic Psychology</a:t>
            </a:r>
            <a:endParaRPr lang="en-GB" dirty="0"/>
          </a:p>
          <a:p>
            <a:pPr lvl="0"/>
            <a:r>
              <a:rPr lang="en-GB" dirty="0"/>
              <a:t>Farrington, D. P.  </a:t>
            </a:r>
            <a:r>
              <a:rPr lang="en-GB" i="1" dirty="0"/>
              <a:t>et al.</a:t>
            </a:r>
            <a:r>
              <a:rPr lang="en-GB" dirty="0"/>
              <a:t> (2006) Criminal careers up to age 50 and life success up to age 48: new findings from the Cambridge Study in Delinquent </a:t>
            </a:r>
            <a:r>
              <a:rPr lang="en-GB" dirty="0" smtClean="0"/>
              <a:t>Development - </a:t>
            </a:r>
            <a:r>
              <a:rPr lang="en-GB" u="sng" dirty="0" smtClean="0">
                <a:hlinkClick r:id="rId4"/>
              </a:rPr>
              <a:t>http</a:t>
            </a:r>
            <a:r>
              <a:rPr lang="en-GB" u="sng" dirty="0">
                <a:hlinkClick r:id="rId4"/>
              </a:rPr>
              <a:t>://</a:t>
            </a:r>
            <a:r>
              <a:rPr lang="en-GB" u="sng" dirty="0" smtClean="0">
                <a:hlinkClick r:id="rId4"/>
              </a:rPr>
              <a:t>mws-73973.mws3.csx.cam.ac.uk/people/academic_research/david_farrington/hors299.pdf</a:t>
            </a:r>
            <a:endParaRPr lang="en-GB" dirty="0"/>
          </a:p>
          <a:p>
            <a:pPr lvl="0"/>
            <a:r>
              <a:rPr lang="en-GB" dirty="0"/>
              <a:t>Canter, David V. (2010) Offender profiling. In: The Cambridge Handbook of Forensic Psychology. Cambridge Handbooks in Psychology . Cambridge University Press, Cambridge, UK, pp. </a:t>
            </a:r>
            <a:r>
              <a:rPr lang="en-GB" dirty="0" smtClean="0"/>
              <a:t>236­241. - </a:t>
            </a:r>
            <a:r>
              <a:rPr lang="en-GB" u="sng" dirty="0" smtClean="0">
                <a:hlinkClick r:id="rId5"/>
              </a:rPr>
              <a:t>http</a:t>
            </a:r>
            <a:r>
              <a:rPr lang="en-GB" u="sng" dirty="0">
                <a:hlinkClick r:id="rId5"/>
              </a:rPr>
              <a:t>://</a:t>
            </a:r>
            <a:r>
              <a:rPr lang="en-GB" u="sng" dirty="0" smtClean="0">
                <a:hlinkClick r:id="rId5"/>
              </a:rPr>
              <a:t>eprints.hud.ac.uk/id/eprint/8796/6/CanterOffenderAuthorVersionpdf.pdf</a:t>
            </a:r>
            <a:endParaRPr lang="en-GB" dirty="0"/>
          </a:p>
          <a:p>
            <a:pPr lvl="0"/>
            <a:r>
              <a:rPr lang="en-GB" dirty="0"/>
              <a:t>Eysenck, S. &amp; Eysenck, H. (1977) Personality Differences Between Prisoners and </a:t>
            </a:r>
            <a:r>
              <a:rPr lang="en-GB" dirty="0" smtClean="0"/>
              <a:t>Controls - </a:t>
            </a:r>
            <a:r>
              <a:rPr lang="en-GB" u="sng" dirty="0" smtClean="0">
                <a:hlinkClick r:id="rId6"/>
              </a:rPr>
              <a:t>https</a:t>
            </a:r>
            <a:r>
              <a:rPr lang="en-GB" u="sng" dirty="0">
                <a:hlinkClick r:id="rId6"/>
              </a:rPr>
              <a:t>://hanseysenck.com/wp-content/uploads/2019/12/1977_eysenck_eysenck_-_</a:t>
            </a:r>
            <a:r>
              <a:rPr lang="en-GB" u="sng" dirty="0" smtClean="0">
                <a:hlinkClick r:id="rId6"/>
              </a:rPr>
              <a:t>personality_differences_between_prisoners_and_controls_psychological_reports.pdf</a:t>
            </a:r>
            <a:endParaRPr lang="en-GB" dirty="0"/>
          </a:p>
          <a:p>
            <a:pPr marL="0" indent="0">
              <a:buNone/>
            </a:pPr>
            <a:endParaRPr lang="en-GB" dirty="0"/>
          </a:p>
        </p:txBody>
      </p:sp>
    </p:spTree>
    <p:extLst>
      <p:ext uri="{BB962C8B-B14F-4D97-AF65-F5344CB8AC3E}">
        <p14:creationId xmlns:p14="http://schemas.microsoft.com/office/powerpoint/2010/main" val="284698165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193" y="359227"/>
            <a:ext cx="10893063" cy="6063343"/>
          </a:xfrm>
        </p:spPr>
        <p:txBody>
          <a:bodyPr>
            <a:normAutofit/>
          </a:bodyPr>
          <a:lstStyle/>
          <a:p>
            <a:pPr marL="0" indent="0">
              <a:buNone/>
            </a:pPr>
            <a:r>
              <a:rPr lang="en-GB" sz="2400" b="1" dirty="0"/>
              <a:t>Other journal articles</a:t>
            </a:r>
            <a:endParaRPr lang="en-GB" sz="2400" dirty="0"/>
          </a:p>
          <a:p>
            <a:pPr lvl="0"/>
            <a:r>
              <a:rPr lang="en-GB" sz="2400" dirty="0"/>
              <a:t>Gardner, R. A., Gardner, B. T. (1969). Teaching sign language to a chimpanzee. Science, 165, </a:t>
            </a:r>
            <a:r>
              <a:rPr lang="en-GB" sz="2400" dirty="0" smtClean="0"/>
              <a:t>664–672. - </a:t>
            </a:r>
            <a:r>
              <a:rPr lang="en-GB" sz="2400" u="sng" dirty="0" smtClean="0">
                <a:hlinkClick r:id="rId2"/>
              </a:rPr>
              <a:t>https</a:t>
            </a:r>
            <a:r>
              <a:rPr lang="en-GB" sz="2400" u="sng" dirty="0">
                <a:hlinkClick r:id="rId2"/>
              </a:rPr>
              <a:t>://</a:t>
            </a:r>
            <a:r>
              <a:rPr lang="en-GB" sz="2400" u="sng" dirty="0" smtClean="0">
                <a:hlinkClick r:id="rId2"/>
              </a:rPr>
              <a:t>pdfs.semanticscholar.org/a4d2/8094c9e41b753cfdcf51bc9a9b5ba2a0c219.pdf</a:t>
            </a:r>
            <a:endParaRPr lang="en-GB" sz="2400" dirty="0"/>
          </a:p>
          <a:p>
            <a:pPr lvl="0"/>
            <a:r>
              <a:rPr lang="en-GB" sz="2400" dirty="0"/>
              <a:t>Darley, J. M., </a:t>
            </a:r>
            <a:r>
              <a:rPr lang="en-GB" sz="2400" dirty="0" err="1"/>
              <a:t>Latané</a:t>
            </a:r>
            <a:r>
              <a:rPr lang="en-GB" sz="2400" dirty="0"/>
              <a:t>, B. (1968). Bystander intervention in emergencies: Diffusion of responsibility. Journal of Personality and Social Psychology, 8, </a:t>
            </a:r>
            <a:r>
              <a:rPr lang="en-GB" sz="2400" dirty="0" smtClean="0"/>
              <a:t>377–383. - </a:t>
            </a:r>
            <a:r>
              <a:rPr lang="en-GB" sz="2400" u="sng" dirty="0" smtClean="0">
                <a:hlinkClick r:id="rId3"/>
              </a:rPr>
              <a:t>https</a:t>
            </a:r>
            <a:r>
              <a:rPr lang="en-GB" sz="2400" u="sng" dirty="0">
                <a:hlinkClick r:id="rId3"/>
              </a:rPr>
              <a:t>://</a:t>
            </a:r>
            <a:r>
              <a:rPr lang="en-GB" sz="2400" u="sng" dirty="0" smtClean="0">
                <a:hlinkClick r:id="rId3"/>
              </a:rPr>
              <a:t>pdfs.semanticscholar.org/432a/51ae6e67a9c7fdb7b97c4917da96bb3140cf.pdf</a:t>
            </a:r>
            <a:endParaRPr lang="en-GB" sz="2400" dirty="0"/>
          </a:p>
          <a:p>
            <a:pPr lvl="0"/>
            <a:r>
              <a:rPr lang="en-GB" sz="2400" dirty="0" err="1"/>
              <a:t>Bem</a:t>
            </a:r>
            <a:r>
              <a:rPr lang="en-GB" sz="2400" dirty="0"/>
              <a:t>, S. L. (1974). The measurement of psychological androgyny. </a:t>
            </a:r>
            <a:r>
              <a:rPr lang="en-GB" sz="2400" i="1" dirty="0"/>
              <a:t>Journal of Consulting and Clinical Psychology, 42</a:t>
            </a:r>
            <a:r>
              <a:rPr lang="en-GB" sz="2400" dirty="0"/>
              <a:t>, </a:t>
            </a:r>
            <a:r>
              <a:rPr lang="en-GB" sz="2400" dirty="0" smtClean="0"/>
              <a:t>155–162. - </a:t>
            </a:r>
            <a:r>
              <a:rPr lang="en-GB" sz="2400" u="sng" dirty="0" smtClean="0">
                <a:hlinkClick r:id="rId4"/>
              </a:rPr>
              <a:t>http</a:t>
            </a:r>
            <a:r>
              <a:rPr lang="en-GB" sz="2400" u="sng" dirty="0">
                <a:hlinkClick r:id="rId4"/>
              </a:rPr>
              <a:t>://garfield.library.upenn.edu/classics1981/A1981MH61900001.pdf</a:t>
            </a:r>
            <a:endParaRPr lang="en-GB" sz="2400" dirty="0"/>
          </a:p>
          <a:p>
            <a:pPr marL="0" indent="0">
              <a:buNone/>
            </a:pPr>
            <a:endParaRPr lang="en-GB" dirty="0"/>
          </a:p>
        </p:txBody>
      </p:sp>
    </p:spTree>
    <p:extLst>
      <p:ext uri="{BB962C8B-B14F-4D97-AF65-F5344CB8AC3E}">
        <p14:creationId xmlns:p14="http://schemas.microsoft.com/office/powerpoint/2010/main" val="405060036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71549AC-29CF-4BDA-B917-A7F9575A5F22}"/>
              </a:ext>
            </a:extLst>
          </p:cNvPr>
          <p:cNvGrpSpPr/>
          <p:nvPr/>
        </p:nvGrpSpPr>
        <p:grpSpPr>
          <a:xfrm>
            <a:off x="299883" y="359185"/>
            <a:ext cx="10940844" cy="6139629"/>
            <a:chOff x="299883" y="359185"/>
            <a:chExt cx="10940844" cy="6139629"/>
          </a:xfrm>
        </p:grpSpPr>
        <p:pic>
          <p:nvPicPr>
            <p:cNvPr id="4" name="Picture 4" descr="A picture containing text, person, person, wearing&#10;&#10;Description automatically generated">
              <a:extLst>
                <a:ext uri="{FF2B5EF4-FFF2-40B4-BE49-F238E27FC236}">
                  <a16:creationId xmlns:a16="http://schemas.microsoft.com/office/drawing/2014/main" id="{671EF131-B388-4142-9416-F406F517CAB4}"/>
                </a:ext>
              </a:extLst>
            </p:cNvPr>
            <p:cNvPicPr>
              <a:picLocks noChangeAspect="1"/>
            </p:cNvPicPr>
            <p:nvPr/>
          </p:nvPicPr>
          <p:blipFill>
            <a:blip r:embed="rId2"/>
            <a:stretch>
              <a:fillRect/>
            </a:stretch>
          </p:blipFill>
          <p:spPr>
            <a:xfrm>
              <a:off x="299883" y="359185"/>
              <a:ext cx="10940844" cy="6139629"/>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3" descr="Text, letter&#10;&#10;Description automatically generated">
              <a:extLst>
                <a:ext uri="{FF2B5EF4-FFF2-40B4-BE49-F238E27FC236}">
                  <a16:creationId xmlns:a16="http://schemas.microsoft.com/office/drawing/2014/main" id="{C0F5F119-DAAF-4C2C-80A8-EDB8742B10E9}"/>
                </a:ext>
              </a:extLst>
            </p:cNvPr>
            <p:cNvPicPr>
              <a:picLocks noChangeAspect="1"/>
            </p:cNvPicPr>
            <p:nvPr/>
          </p:nvPicPr>
          <p:blipFill rotWithShape="1">
            <a:blip r:embed="rId3"/>
            <a:srcRect l="3846" r="4977" b="254"/>
            <a:stretch/>
          </p:blipFill>
          <p:spPr>
            <a:xfrm>
              <a:off x="6125498" y="526439"/>
              <a:ext cx="4955247" cy="4809627"/>
            </a:xfrm>
            <a:prstGeom prst="rect">
              <a:avLst/>
            </a:prstGeom>
            <a:ln w="889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val="1617530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Psychopath Inside</a:t>
            </a:r>
          </a:p>
        </p:txBody>
      </p:sp>
      <p:graphicFrame>
        <p:nvGraphicFramePr>
          <p:cNvPr id="4" name="Content Placeholder 3"/>
          <p:cNvGraphicFramePr>
            <a:graphicFrameLocks/>
          </p:cNvGraphicFramePr>
          <p:nvPr>
            <p:extLst>
              <p:ext uri="{D42A27DB-BD31-4B8C-83A1-F6EECF244321}">
                <p14:modId xmlns:p14="http://schemas.microsoft.com/office/powerpoint/2010/main" val="3278073717"/>
              </p:ext>
            </p:extLst>
          </p:nvPr>
        </p:nvGraphicFramePr>
        <p:xfrm>
          <a:off x="6099048" y="1942361"/>
          <a:ext cx="5118274" cy="40386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James</a:t>
                      </a:r>
                      <a:r>
                        <a:rPr lang="en-GB" baseline="0" dirty="0" smtClean="0"/>
                        <a:t> Fallon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An</a:t>
                      </a:r>
                      <a:r>
                        <a:rPr lang="en-GB" sz="1800" b="0" i="0" kern="1200" baseline="0" dirty="0" smtClean="0">
                          <a:solidFill>
                            <a:schemeClr val="dk1"/>
                          </a:solidFill>
                          <a:effectLst/>
                          <a:latin typeface="+mn-lt"/>
                          <a:ea typeface="+mn-ea"/>
                          <a:cs typeface="+mn-cs"/>
                        </a:rPr>
                        <a:t> </a:t>
                      </a:r>
                      <a:r>
                        <a:rPr lang="en-GB" sz="1800" b="0" i="0" kern="1200" dirty="0" smtClean="0">
                          <a:solidFill>
                            <a:schemeClr val="dk1"/>
                          </a:solidFill>
                          <a:effectLst/>
                          <a:latin typeface="+mn-lt"/>
                          <a:ea typeface="+mn-ea"/>
                          <a:cs typeface="+mn-cs"/>
                        </a:rPr>
                        <a:t>autobiographical account of</a:t>
                      </a:r>
                      <a:r>
                        <a:rPr lang="en-GB" sz="1800" b="1" i="0" kern="1200" dirty="0" smtClean="0">
                          <a:solidFill>
                            <a:schemeClr val="dk1"/>
                          </a:solidFill>
                          <a:effectLst/>
                          <a:latin typeface="+mn-lt"/>
                          <a:ea typeface="+mn-ea"/>
                          <a:cs typeface="+mn-cs"/>
                        </a:rPr>
                        <a:t> James Fallon</a:t>
                      </a:r>
                      <a:r>
                        <a:rPr lang="en-GB" sz="1800" b="0" i="0" kern="1200" dirty="0" smtClean="0">
                          <a:solidFill>
                            <a:schemeClr val="dk1"/>
                          </a:solidFill>
                          <a:effectLst/>
                          <a:latin typeface="+mn-lt"/>
                          <a:ea typeface="+mn-ea"/>
                          <a:cs typeface="+mn-cs"/>
                        </a:rPr>
                        <a:t>, a neuroscientist who found out he had the brain wiring of a psychopath.</a:t>
                      </a:r>
                      <a:endParaRPr lang="en-GB" b="0"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Neuroscience,</a:t>
                      </a:r>
                      <a:r>
                        <a:rPr lang="en-GB" baseline="0" dirty="0" smtClean="0"/>
                        <a:t> forensics, biopsychology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descr="The Psychopath Inside: A Neuroscientist's Personal Journey into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5560" y="1877845"/>
            <a:ext cx="3532448" cy="4481391"/>
          </a:xfrm>
          <a:prstGeom prst="rect">
            <a:avLst/>
          </a:prstGeom>
          <a:noFill/>
          <a:ln w="3175">
            <a:noFill/>
          </a:ln>
        </p:spPr>
      </p:pic>
    </p:spTree>
    <p:extLst>
      <p:ext uri="{BB962C8B-B14F-4D97-AF65-F5344CB8AC3E}">
        <p14:creationId xmlns:p14="http://schemas.microsoft.com/office/powerpoint/2010/main" val="3750657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Lord of the Flies</a:t>
            </a:r>
          </a:p>
        </p:txBody>
      </p:sp>
      <p:graphicFrame>
        <p:nvGraphicFramePr>
          <p:cNvPr id="4" name="Content Placeholder 3"/>
          <p:cNvGraphicFramePr>
            <a:graphicFrameLocks/>
          </p:cNvGraphicFramePr>
          <p:nvPr>
            <p:extLst>
              <p:ext uri="{D42A27DB-BD31-4B8C-83A1-F6EECF244321}">
                <p14:modId xmlns:p14="http://schemas.microsoft.com/office/powerpoint/2010/main" val="2524063111"/>
              </p:ext>
            </p:extLst>
          </p:nvPr>
        </p:nvGraphicFramePr>
        <p:xfrm>
          <a:off x="6099048" y="1942361"/>
          <a:ext cx="5118274" cy="376428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sz="1800" b="1" kern="1200" dirty="0" smtClean="0">
                          <a:solidFill>
                            <a:schemeClr val="lt1"/>
                          </a:solidFill>
                          <a:effectLst/>
                          <a:latin typeface="+mn-lt"/>
                          <a:ea typeface="+mn-ea"/>
                          <a:cs typeface="+mn-cs"/>
                        </a:rPr>
                        <a:t>William Golding</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The plot concerns a group of</a:t>
                      </a:r>
                      <a:r>
                        <a:rPr lang="en-GB" sz="1800" b="1" i="0" kern="1200" dirty="0" smtClean="0">
                          <a:solidFill>
                            <a:schemeClr val="dk1"/>
                          </a:solidFill>
                          <a:effectLst/>
                          <a:latin typeface="+mn-lt"/>
                          <a:ea typeface="+mn-ea"/>
                          <a:cs typeface="+mn-cs"/>
                        </a:rPr>
                        <a:t> </a:t>
                      </a:r>
                      <a:r>
                        <a:rPr lang="en-GB" sz="1800" b="0" i="0" kern="1200" dirty="0" smtClean="0">
                          <a:solidFill>
                            <a:schemeClr val="dk1"/>
                          </a:solidFill>
                          <a:effectLst/>
                          <a:latin typeface="+mn-lt"/>
                          <a:ea typeface="+mn-ea"/>
                          <a:cs typeface="+mn-cs"/>
                        </a:rPr>
                        <a:t>British boys who are stranded on an uninhabited island and their disastrous attempts to govern themselves.</a:t>
                      </a:r>
                      <a:endParaRPr lang="en-GB" b="0"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 influence.</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6" name="Picture 5" descr="Lord of the Flies - William Gold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6162" y="1869531"/>
            <a:ext cx="3244273" cy="4689209"/>
          </a:xfrm>
          <a:prstGeom prst="rect">
            <a:avLst/>
          </a:prstGeom>
          <a:noFill/>
          <a:ln w="3175">
            <a:noFill/>
          </a:ln>
        </p:spPr>
      </p:pic>
    </p:spTree>
    <p:extLst>
      <p:ext uri="{BB962C8B-B14F-4D97-AF65-F5344CB8AC3E}">
        <p14:creationId xmlns:p14="http://schemas.microsoft.com/office/powerpoint/2010/main" val="263716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33017"/>
            <a:ext cx="10058400" cy="1609344"/>
          </a:xfrm>
        </p:spPr>
        <p:txBody>
          <a:bodyPr/>
          <a:lstStyle/>
          <a:p>
            <a:r>
              <a:rPr lang="en-GB" dirty="0"/>
              <a:t>The Curious Incident of the Dog in the Night-Time</a:t>
            </a:r>
          </a:p>
        </p:txBody>
      </p:sp>
      <p:graphicFrame>
        <p:nvGraphicFramePr>
          <p:cNvPr id="4" name="Content Placeholder 3"/>
          <p:cNvGraphicFramePr>
            <a:graphicFrameLocks/>
          </p:cNvGraphicFramePr>
          <p:nvPr>
            <p:extLst>
              <p:ext uri="{D42A27DB-BD31-4B8C-83A1-F6EECF244321}">
                <p14:modId xmlns:p14="http://schemas.microsoft.com/office/powerpoint/2010/main" val="3414555729"/>
              </p:ext>
            </p:extLst>
          </p:nvPr>
        </p:nvGraphicFramePr>
        <p:xfrm>
          <a:off x="6009974" y="2274870"/>
          <a:ext cx="5118274" cy="348996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sz="1800" b="1" kern="1200" dirty="0" smtClean="0">
                          <a:solidFill>
                            <a:schemeClr val="lt1"/>
                          </a:solidFill>
                          <a:effectLst/>
                          <a:latin typeface="+mn-lt"/>
                          <a:ea typeface="+mn-ea"/>
                          <a:cs typeface="+mn-cs"/>
                        </a:rPr>
                        <a:t>Mark Haddon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The story</a:t>
                      </a:r>
                      <a:r>
                        <a:rPr lang="en-GB" sz="1800" b="0" i="0" kern="1200" baseline="0" dirty="0" smtClean="0">
                          <a:solidFill>
                            <a:schemeClr val="dk1"/>
                          </a:solidFill>
                          <a:effectLst/>
                          <a:latin typeface="+mn-lt"/>
                          <a:ea typeface="+mn-ea"/>
                          <a:cs typeface="+mn-cs"/>
                        </a:rPr>
                        <a:t> </a:t>
                      </a:r>
                      <a:r>
                        <a:rPr lang="en-GB" sz="1800" b="0" i="0" kern="1200" dirty="0" smtClean="0">
                          <a:solidFill>
                            <a:schemeClr val="dk1"/>
                          </a:solidFill>
                          <a:effectLst/>
                          <a:latin typeface="+mn-lt"/>
                          <a:ea typeface="+mn-ea"/>
                          <a:cs typeface="+mn-cs"/>
                        </a:rPr>
                        <a:t>takes place through the eyes of a young boy. This novel is a</a:t>
                      </a:r>
                      <a:r>
                        <a:rPr lang="en-GB" sz="1800" b="1" i="0" kern="1200" dirty="0" smtClean="0">
                          <a:solidFill>
                            <a:schemeClr val="dk1"/>
                          </a:solidFill>
                          <a:effectLst/>
                          <a:latin typeface="+mn-lt"/>
                          <a:ea typeface="+mn-ea"/>
                          <a:cs typeface="+mn-cs"/>
                        </a:rPr>
                        <a:t> </a:t>
                      </a:r>
                      <a:r>
                        <a:rPr lang="en-GB" sz="1800" b="0" i="0" kern="1200" dirty="0" smtClean="0">
                          <a:solidFill>
                            <a:schemeClr val="dk1"/>
                          </a:solidFill>
                          <a:effectLst/>
                          <a:latin typeface="+mn-lt"/>
                          <a:ea typeface="+mn-ea"/>
                          <a:cs typeface="+mn-cs"/>
                        </a:rPr>
                        <a:t>murder mystery and a story of a boy at age fifteen.</a:t>
                      </a:r>
                      <a:endParaRPr lang="en-GB" b="0"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Psychopathology, attachment, forensics.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p:nvPr/>
        </p:nvPicPr>
        <p:blipFill rotWithShape="1">
          <a:blip r:embed="rId2"/>
          <a:srcRect l="1536" t="589" r="1484" b="1178"/>
          <a:stretch/>
        </p:blipFill>
        <p:spPr bwMode="auto">
          <a:xfrm>
            <a:off x="1301519" y="2194588"/>
            <a:ext cx="2804968" cy="3715761"/>
          </a:xfrm>
          <a:prstGeom prst="rect">
            <a:avLst/>
          </a:prstGeom>
          <a:ln w="3175">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2505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33017"/>
            <a:ext cx="10058400" cy="1609344"/>
          </a:xfrm>
        </p:spPr>
        <p:txBody>
          <a:bodyPr/>
          <a:lstStyle/>
          <a:p>
            <a:r>
              <a:rPr lang="en-GB" dirty="0"/>
              <a:t>A Brave New World</a:t>
            </a:r>
          </a:p>
        </p:txBody>
      </p:sp>
      <p:graphicFrame>
        <p:nvGraphicFramePr>
          <p:cNvPr id="4" name="Content Placeholder 3"/>
          <p:cNvGraphicFramePr>
            <a:graphicFrameLocks/>
          </p:cNvGraphicFramePr>
          <p:nvPr>
            <p:extLst>
              <p:ext uri="{D42A27DB-BD31-4B8C-83A1-F6EECF244321}">
                <p14:modId xmlns:p14="http://schemas.microsoft.com/office/powerpoint/2010/main" val="1128401780"/>
              </p:ext>
            </p:extLst>
          </p:nvPr>
        </p:nvGraphicFramePr>
        <p:xfrm>
          <a:off x="6009974" y="2274870"/>
          <a:ext cx="5118274" cy="321564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sz="1800" b="1" kern="1200" dirty="0" smtClean="0">
                          <a:solidFill>
                            <a:schemeClr val="lt1"/>
                          </a:solidFill>
                          <a:effectLst/>
                          <a:latin typeface="+mn-lt"/>
                          <a:ea typeface="+mn-ea"/>
                          <a:cs typeface="+mn-cs"/>
                        </a:rPr>
                        <a:t>Aldous Huxley</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The book presents a</a:t>
                      </a:r>
                      <a:r>
                        <a:rPr lang="en-GB" sz="1800" b="1" i="0" kern="1200" dirty="0" smtClean="0">
                          <a:solidFill>
                            <a:schemeClr val="dk1"/>
                          </a:solidFill>
                          <a:effectLst/>
                          <a:latin typeface="+mn-lt"/>
                          <a:ea typeface="+mn-ea"/>
                          <a:cs typeface="+mn-cs"/>
                        </a:rPr>
                        <a:t> </a:t>
                      </a:r>
                      <a:r>
                        <a:rPr lang="en-GB" sz="1800" b="0" i="0" kern="1200" dirty="0" smtClean="0">
                          <a:solidFill>
                            <a:schemeClr val="dk1"/>
                          </a:solidFill>
                          <a:effectLst/>
                          <a:latin typeface="+mn-lt"/>
                          <a:ea typeface="+mn-ea"/>
                          <a:cs typeface="+mn-cs"/>
                        </a:rPr>
                        <a:t>nightmarish vision of a future society. Plot summary Brave New World is set in 2540.</a:t>
                      </a:r>
                      <a:endParaRPr lang="en-GB" b="0"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All</a:t>
                      </a:r>
                      <a:r>
                        <a:rPr lang="en-GB" baseline="0" dirty="0" smtClean="0"/>
                        <a:t> of psychology.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6" name="Picture 5"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4537" y="1803099"/>
            <a:ext cx="3194581" cy="4433501"/>
          </a:xfrm>
          <a:prstGeom prst="rect">
            <a:avLst/>
          </a:prstGeom>
          <a:noFill/>
          <a:ln>
            <a:noFill/>
          </a:ln>
        </p:spPr>
      </p:pic>
    </p:spTree>
    <p:extLst>
      <p:ext uri="{BB962C8B-B14F-4D97-AF65-F5344CB8AC3E}">
        <p14:creationId xmlns:p14="http://schemas.microsoft.com/office/powerpoint/2010/main" val="4074068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33017"/>
            <a:ext cx="10058400" cy="1609344"/>
          </a:xfrm>
        </p:spPr>
        <p:txBody>
          <a:bodyPr/>
          <a:lstStyle/>
          <a:p>
            <a:r>
              <a:rPr lang="en-GB" dirty="0"/>
              <a:t>Red Sparrow</a:t>
            </a:r>
          </a:p>
        </p:txBody>
      </p:sp>
      <p:graphicFrame>
        <p:nvGraphicFramePr>
          <p:cNvPr id="4" name="Content Placeholder 3"/>
          <p:cNvGraphicFramePr>
            <a:graphicFrameLocks/>
          </p:cNvGraphicFramePr>
          <p:nvPr>
            <p:extLst>
              <p:ext uri="{D42A27DB-BD31-4B8C-83A1-F6EECF244321}">
                <p14:modId xmlns:p14="http://schemas.microsoft.com/office/powerpoint/2010/main" val="2640537903"/>
              </p:ext>
            </p:extLst>
          </p:nvPr>
        </p:nvGraphicFramePr>
        <p:xfrm>
          <a:off x="6009974" y="1269030"/>
          <a:ext cx="5118274" cy="513588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sz="1800" b="1" kern="1200" dirty="0" smtClean="0">
                          <a:solidFill>
                            <a:schemeClr val="lt1"/>
                          </a:solidFill>
                          <a:effectLst/>
                          <a:latin typeface="+mn-lt"/>
                          <a:ea typeface="+mn-ea"/>
                          <a:cs typeface="+mn-cs"/>
                        </a:rPr>
                        <a:t>Jason Matthews</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A spy thriller about</a:t>
                      </a:r>
                      <a:r>
                        <a:rPr lang="en-GB" sz="1800" b="1" i="0" kern="1200" dirty="0" smtClean="0">
                          <a:solidFill>
                            <a:schemeClr val="dk1"/>
                          </a:solidFill>
                          <a:effectLst/>
                          <a:latin typeface="+mn-lt"/>
                          <a:ea typeface="+mn-ea"/>
                          <a:cs typeface="+mn-cs"/>
                        </a:rPr>
                        <a:t> </a:t>
                      </a:r>
                      <a:r>
                        <a:rPr lang="en-GB" sz="1800" b="0" i="0" kern="1200" dirty="0" smtClean="0">
                          <a:solidFill>
                            <a:schemeClr val="dk1"/>
                          </a:solidFill>
                          <a:effectLst/>
                          <a:latin typeface="+mn-lt"/>
                          <a:ea typeface="+mn-ea"/>
                          <a:cs typeface="+mn-cs"/>
                        </a:rPr>
                        <a:t>Russian double agent Dominika </a:t>
                      </a:r>
                      <a:r>
                        <a:rPr lang="en-GB" sz="1800" b="0" i="0" kern="1200" dirty="0" err="1" smtClean="0">
                          <a:solidFill>
                            <a:schemeClr val="dk1"/>
                          </a:solidFill>
                          <a:effectLst/>
                          <a:latin typeface="+mn-lt"/>
                          <a:ea typeface="+mn-ea"/>
                          <a:cs typeface="+mn-cs"/>
                        </a:rPr>
                        <a:t>Egorova</a:t>
                      </a:r>
                      <a:r>
                        <a:rPr lang="en-GB" sz="1800" b="0" i="0" kern="1200" dirty="0" smtClean="0">
                          <a:solidFill>
                            <a:schemeClr val="dk1"/>
                          </a:solidFill>
                          <a:effectLst/>
                          <a:latin typeface="+mn-lt"/>
                          <a:ea typeface="+mn-ea"/>
                          <a:cs typeface="+mn-cs"/>
                        </a:rPr>
                        <a:t> and CIA agent Nate Nash. The author and former CIA officer Jason Matthews talks about M.I.C.E. - the four motivations that drive targets to reveal their secrets.</a:t>
                      </a:r>
                      <a:endParaRPr lang="en-GB" b="0"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Forensics,</a:t>
                      </a:r>
                      <a:r>
                        <a:rPr lang="en-GB" baseline="0" dirty="0" smtClean="0"/>
                        <a:t> social influence </a:t>
                      </a:r>
                      <a:r>
                        <a:rPr lang="en-GB" dirty="0" smtClean="0"/>
                        <a:t>and psychopathology.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5272" y="1850216"/>
            <a:ext cx="3120103" cy="4209761"/>
          </a:xfrm>
          <a:prstGeom prst="rect">
            <a:avLst/>
          </a:prstGeom>
          <a:noFill/>
          <a:ln>
            <a:noFill/>
          </a:ln>
        </p:spPr>
      </p:pic>
    </p:spTree>
    <p:extLst>
      <p:ext uri="{BB962C8B-B14F-4D97-AF65-F5344CB8AC3E}">
        <p14:creationId xmlns:p14="http://schemas.microsoft.com/office/powerpoint/2010/main" val="3035585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33017"/>
            <a:ext cx="10058400" cy="1609344"/>
          </a:xfrm>
        </p:spPr>
        <p:txBody>
          <a:bodyPr/>
          <a:lstStyle/>
          <a:p>
            <a:r>
              <a:rPr lang="en-GB" dirty="0"/>
              <a:t>Nineteen Eighty-Four</a:t>
            </a:r>
          </a:p>
        </p:txBody>
      </p:sp>
      <p:graphicFrame>
        <p:nvGraphicFramePr>
          <p:cNvPr id="4" name="Content Placeholder 3"/>
          <p:cNvGraphicFramePr>
            <a:graphicFrameLocks/>
          </p:cNvGraphicFramePr>
          <p:nvPr>
            <p:extLst>
              <p:ext uri="{D42A27DB-BD31-4B8C-83A1-F6EECF244321}">
                <p14:modId xmlns:p14="http://schemas.microsoft.com/office/powerpoint/2010/main" val="1976692659"/>
              </p:ext>
            </p:extLst>
          </p:nvPr>
        </p:nvGraphicFramePr>
        <p:xfrm>
          <a:off x="6099048" y="2432812"/>
          <a:ext cx="5118274" cy="321564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sz="1800" b="1" kern="1200" dirty="0" smtClean="0">
                          <a:solidFill>
                            <a:schemeClr val="lt1"/>
                          </a:solidFill>
                          <a:effectLst/>
                          <a:latin typeface="+mn-lt"/>
                          <a:ea typeface="+mn-ea"/>
                          <a:cs typeface="+mn-cs"/>
                        </a:rPr>
                        <a:t>George Orwell</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smtClean="0">
                          <a:solidFill>
                            <a:schemeClr val="dk1"/>
                          </a:solidFill>
                          <a:effectLst/>
                          <a:latin typeface="+mn-lt"/>
                          <a:ea typeface="+mn-ea"/>
                          <a:cs typeface="+mn-cs"/>
                        </a:rPr>
                        <a:t>Dystopian social science fiction novel - a warning against totalitarianism</a:t>
                      </a:r>
                      <a:endParaRPr lang="en-GB" dirty="0" smtClean="0"/>
                    </a:p>
                    <a:p>
                      <a:endParaRPr lang="en-GB" b="0"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 influence</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6" name="Picture 5"/>
          <p:cNvPicPr/>
          <p:nvPr/>
        </p:nvPicPr>
        <p:blipFill rotWithShape="1">
          <a:blip r:embed="rId2"/>
          <a:srcRect l="1433" t="1442" r="1433" b="3337"/>
          <a:stretch/>
        </p:blipFill>
        <p:spPr bwMode="auto">
          <a:xfrm>
            <a:off x="1265207" y="1629468"/>
            <a:ext cx="3506297" cy="44055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5583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33017"/>
            <a:ext cx="10058400" cy="1609344"/>
          </a:xfrm>
        </p:spPr>
        <p:txBody>
          <a:bodyPr/>
          <a:lstStyle/>
          <a:p>
            <a:r>
              <a:rPr lang="en-GB" dirty="0"/>
              <a:t>Identical Strangers</a:t>
            </a:r>
          </a:p>
        </p:txBody>
      </p:sp>
      <p:graphicFrame>
        <p:nvGraphicFramePr>
          <p:cNvPr id="4" name="Content Placeholder 3"/>
          <p:cNvGraphicFramePr>
            <a:graphicFrameLocks/>
          </p:cNvGraphicFramePr>
          <p:nvPr>
            <p:extLst>
              <p:ext uri="{D42A27DB-BD31-4B8C-83A1-F6EECF244321}">
                <p14:modId xmlns:p14="http://schemas.microsoft.com/office/powerpoint/2010/main" val="914796395"/>
              </p:ext>
            </p:extLst>
          </p:nvPr>
        </p:nvGraphicFramePr>
        <p:xfrm>
          <a:off x="5603399" y="1339735"/>
          <a:ext cx="5655148" cy="4861560"/>
        </p:xfrm>
        <a:graphic>
          <a:graphicData uri="http://schemas.openxmlformats.org/drawingml/2006/table">
            <a:tbl>
              <a:tblPr firstRow="1" bandRow="1">
                <a:tableStyleId>{5C22544A-7EE6-4342-B048-85BDC9FD1C3A}</a:tableStyleId>
              </a:tblPr>
              <a:tblGrid>
                <a:gridCol w="2827574">
                  <a:extLst>
                    <a:ext uri="{9D8B030D-6E8A-4147-A177-3AD203B41FA5}">
                      <a16:colId xmlns:a16="http://schemas.microsoft.com/office/drawing/2014/main" val="1433112784"/>
                    </a:ext>
                  </a:extLst>
                </a:gridCol>
                <a:gridCol w="2827574">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sz="1800" b="1" kern="1200" dirty="0" smtClean="0">
                          <a:solidFill>
                            <a:schemeClr val="lt1"/>
                          </a:solidFill>
                          <a:effectLst/>
                          <a:latin typeface="+mn-lt"/>
                          <a:ea typeface="+mn-ea"/>
                          <a:cs typeface="+mn-cs"/>
                        </a:rPr>
                        <a:t>E. Schein &amp; P. Bernstein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A</a:t>
                      </a:r>
                      <a:r>
                        <a:rPr lang="en-GB" sz="1800" b="0" i="0" kern="1200" baseline="0" dirty="0" smtClean="0">
                          <a:solidFill>
                            <a:schemeClr val="dk1"/>
                          </a:solidFill>
                          <a:effectLst/>
                          <a:latin typeface="+mn-lt"/>
                          <a:ea typeface="+mn-ea"/>
                          <a:cs typeface="+mn-cs"/>
                        </a:rPr>
                        <a:t> </a:t>
                      </a:r>
                      <a:r>
                        <a:rPr lang="en-GB" sz="1800" b="0" i="0" kern="1200" dirty="0" smtClean="0">
                          <a:solidFill>
                            <a:schemeClr val="dk1"/>
                          </a:solidFill>
                          <a:effectLst/>
                          <a:latin typeface="+mn-lt"/>
                          <a:ea typeface="+mn-ea"/>
                          <a:cs typeface="+mn-cs"/>
                        </a:rPr>
                        <a:t>memoir written by identical twins Elyse Schein and Paula Bernstein. The authors were separated as infants, in part, to participate in a "nature versus nurture" twin study.</a:t>
                      </a:r>
                      <a:endParaRPr lang="en-GB" b="0"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 influence,</a:t>
                      </a:r>
                      <a:r>
                        <a:rPr lang="en-GB" baseline="0" dirty="0" smtClean="0"/>
                        <a:t> attachment, relationships, approaches, issues/debates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7" name="Picture 6" descr="Identical Strangers by Elyse Schein, Paula Bernstein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528" y="1684164"/>
            <a:ext cx="3340159" cy="4517131"/>
          </a:xfrm>
          <a:prstGeom prst="rect">
            <a:avLst/>
          </a:prstGeom>
          <a:noFill/>
          <a:ln w="3175">
            <a:noFill/>
          </a:ln>
        </p:spPr>
      </p:pic>
    </p:spTree>
    <p:extLst>
      <p:ext uri="{BB962C8B-B14F-4D97-AF65-F5344CB8AC3E}">
        <p14:creationId xmlns:p14="http://schemas.microsoft.com/office/powerpoint/2010/main" val="2649487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33017"/>
            <a:ext cx="10058400" cy="1609344"/>
          </a:xfrm>
        </p:spPr>
        <p:txBody>
          <a:bodyPr/>
          <a:lstStyle/>
          <a:p>
            <a:r>
              <a:rPr lang="en-GB" dirty="0"/>
              <a:t>In the Place of Justice</a:t>
            </a:r>
          </a:p>
        </p:txBody>
      </p:sp>
      <p:graphicFrame>
        <p:nvGraphicFramePr>
          <p:cNvPr id="4" name="Content Placeholder 3"/>
          <p:cNvGraphicFramePr>
            <a:graphicFrameLocks/>
          </p:cNvGraphicFramePr>
          <p:nvPr>
            <p:extLst/>
          </p:nvPr>
        </p:nvGraphicFramePr>
        <p:xfrm>
          <a:off x="6099048" y="1942361"/>
          <a:ext cx="5118274" cy="40386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sz="1800" b="1" kern="1200" dirty="0" smtClean="0">
                          <a:solidFill>
                            <a:schemeClr val="lt1"/>
                          </a:solidFill>
                          <a:effectLst/>
                          <a:latin typeface="+mn-lt"/>
                          <a:ea typeface="+mn-ea"/>
                          <a:cs typeface="+mn-cs"/>
                        </a:rPr>
                        <a:t>Wilbert Rideau</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A</a:t>
                      </a:r>
                      <a:r>
                        <a:rPr lang="en-GB" sz="1800" b="0" i="0" kern="1200" baseline="0" dirty="0" smtClean="0">
                          <a:solidFill>
                            <a:schemeClr val="dk1"/>
                          </a:solidFill>
                          <a:effectLst/>
                          <a:latin typeface="+mn-lt"/>
                          <a:ea typeface="+mn-ea"/>
                          <a:cs typeface="+mn-cs"/>
                        </a:rPr>
                        <a:t> </a:t>
                      </a:r>
                      <a:r>
                        <a:rPr lang="en-GB" sz="1800" b="0" i="0" kern="1200" dirty="0" smtClean="0">
                          <a:solidFill>
                            <a:schemeClr val="dk1"/>
                          </a:solidFill>
                          <a:effectLst/>
                          <a:latin typeface="+mn-lt"/>
                          <a:ea typeface="+mn-ea"/>
                          <a:cs typeface="+mn-cs"/>
                        </a:rPr>
                        <a:t>story of</a:t>
                      </a:r>
                      <a:r>
                        <a:rPr lang="en-GB" sz="1800" b="1" i="0" kern="1200" dirty="0" smtClean="0">
                          <a:solidFill>
                            <a:schemeClr val="dk1"/>
                          </a:solidFill>
                          <a:effectLst/>
                          <a:latin typeface="+mn-lt"/>
                          <a:ea typeface="+mn-ea"/>
                          <a:cs typeface="+mn-cs"/>
                        </a:rPr>
                        <a:t> </a:t>
                      </a:r>
                      <a:r>
                        <a:rPr lang="en-GB" sz="1800" b="0" i="0" kern="1200" dirty="0" smtClean="0">
                          <a:solidFill>
                            <a:schemeClr val="dk1"/>
                          </a:solidFill>
                          <a:effectLst/>
                          <a:latin typeface="+mn-lt"/>
                          <a:ea typeface="+mn-ea"/>
                          <a:cs typeface="+mn-cs"/>
                        </a:rPr>
                        <a:t>punishment and deliverance,” told by a high school dropout who escaped Angola’s electric chair to become an award-winning prison journalist.</a:t>
                      </a:r>
                      <a:endParaRPr lang="en-GB" b="0"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 influence, forensics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6" name="Picture 5" descr="https://images-na.ssl-images-amazon.com/images/I/51dwbjt7HIL._SX310_BO1,204,203,200_.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6988" y="1698549"/>
            <a:ext cx="2910321" cy="4282412"/>
          </a:xfrm>
          <a:prstGeom prst="rect">
            <a:avLst/>
          </a:prstGeom>
          <a:noFill/>
          <a:ln w="3175">
            <a:noFill/>
          </a:ln>
        </p:spPr>
      </p:pic>
    </p:spTree>
    <p:extLst>
      <p:ext uri="{BB962C8B-B14F-4D97-AF65-F5344CB8AC3E}">
        <p14:creationId xmlns:p14="http://schemas.microsoft.com/office/powerpoint/2010/main" val="29892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345F446-00B0-4486-A78C-AE3F89AA1154}"/>
              </a:ext>
            </a:extLst>
          </p:cNvPr>
          <p:cNvPicPr>
            <a:picLocks noChangeAspect="1"/>
          </p:cNvPicPr>
          <p:nvPr/>
        </p:nvPicPr>
        <p:blipFill>
          <a:blip r:embed="rId2"/>
          <a:stretch>
            <a:fillRect/>
          </a:stretch>
        </p:blipFill>
        <p:spPr>
          <a:xfrm>
            <a:off x="275304" y="681897"/>
            <a:ext cx="11641392" cy="5494206"/>
          </a:xfrm>
          <a:prstGeom prst="rect">
            <a:avLst/>
          </a:prstGeom>
        </p:spPr>
      </p:pic>
    </p:spTree>
    <p:extLst>
      <p:ext uri="{BB962C8B-B14F-4D97-AF65-F5344CB8AC3E}">
        <p14:creationId xmlns:p14="http://schemas.microsoft.com/office/powerpoint/2010/main" val="745317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33017"/>
            <a:ext cx="10058400" cy="1609344"/>
          </a:xfrm>
        </p:spPr>
        <p:txBody>
          <a:bodyPr/>
          <a:lstStyle/>
          <a:p>
            <a:r>
              <a:rPr lang="en-GB" dirty="0"/>
              <a:t>Picking Cotton</a:t>
            </a:r>
          </a:p>
        </p:txBody>
      </p:sp>
      <p:graphicFrame>
        <p:nvGraphicFramePr>
          <p:cNvPr id="4" name="Content Placeholder 3"/>
          <p:cNvGraphicFramePr>
            <a:graphicFrameLocks/>
          </p:cNvGraphicFramePr>
          <p:nvPr>
            <p:extLst>
              <p:ext uri="{D42A27DB-BD31-4B8C-83A1-F6EECF244321}">
                <p14:modId xmlns:p14="http://schemas.microsoft.com/office/powerpoint/2010/main" val="691578890"/>
              </p:ext>
            </p:extLst>
          </p:nvPr>
        </p:nvGraphicFramePr>
        <p:xfrm>
          <a:off x="5320145" y="1686745"/>
          <a:ext cx="6248678" cy="4587240"/>
        </p:xfrm>
        <a:graphic>
          <a:graphicData uri="http://schemas.openxmlformats.org/drawingml/2006/table">
            <a:tbl>
              <a:tblPr firstRow="1" bandRow="1">
                <a:tableStyleId>{5C22544A-7EE6-4342-B048-85BDC9FD1C3A}</a:tableStyleId>
              </a:tblPr>
              <a:tblGrid>
                <a:gridCol w="3124339">
                  <a:extLst>
                    <a:ext uri="{9D8B030D-6E8A-4147-A177-3AD203B41FA5}">
                      <a16:colId xmlns:a16="http://schemas.microsoft.com/office/drawing/2014/main" val="1433112784"/>
                    </a:ext>
                  </a:extLst>
                </a:gridCol>
                <a:gridCol w="3124339">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sz="1800" b="1" kern="1200" dirty="0" smtClean="0">
                          <a:solidFill>
                            <a:schemeClr val="lt1"/>
                          </a:solidFill>
                          <a:effectLst/>
                          <a:latin typeface="+mn-lt"/>
                          <a:ea typeface="+mn-ea"/>
                          <a:cs typeface="+mn-cs"/>
                        </a:rPr>
                        <a:t>Thompson-</a:t>
                      </a:r>
                      <a:r>
                        <a:rPr lang="en-GB" sz="1800" b="1" kern="1200" dirty="0" err="1" smtClean="0">
                          <a:solidFill>
                            <a:schemeClr val="lt1"/>
                          </a:solidFill>
                          <a:effectLst/>
                          <a:latin typeface="+mn-lt"/>
                          <a:ea typeface="+mn-ea"/>
                          <a:cs typeface="+mn-cs"/>
                        </a:rPr>
                        <a:t>Cannino</a:t>
                      </a:r>
                      <a:r>
                        <a:rPr lang="en-GB" sz="1800" b="1" kern="1200" dirty="0" smtClean="0">
                          <a:solidFill>
                            <a:schemeClr val="lt1"/>
                          </a:solidFill>
                          <a:effectLst/>
                          <a:latin typeface="+mn-lt"/>
                          <a:ea typeface="+mn-ea"/>
                          <a:cs typeface="+mn-cs"/>
                        </a:rPr>
                        <a:t>, R. Cotton &amp; </a:t>
                      </a:r>
                    </a:p>
                    <a:p>
                      <a:r>
                        <a:rPr lang="en-GB" sz="1800" b="1" kern="1200" dirty="0" smtClean="0">
                          <a:solidFill>
                            <a:schemeClr val="lt1"/>
                          </a:solidFill>
                          <a:effectLst/>
                          <a:latin typeface="+mn-lt"/>
                          <a:ea typeface="+mn-ea"/>
                          <a:cs typeface="+mn-cs"/>
                        </a:rPr>
                        <a:t>E. </a:t>
                      </a:r>
                      <a:r>
                        <a:rPr lang="en-GB" sz="1800" b="1" kern="1200" dirty="0" err="1" smtClean="0">
                          <a:solidFill>
                            <a:schemeClr val="lt1"/>
                          </a:solidFill>
                          <a:effectLst/>
                          <a:latin typeface="+mn-lt"/>
                          <a:ea typeface="+mn-ea"/>
                          <a:cs typeface="+mn-cs"/>
                        </a:rPr>
                        <a:t>Torneo</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A</a:t>
                      </a:r>
                      <a:r>
                        <a:rPr lang="en-GB" sz="1800" b="0" i="0" kern="1200" baseline="0" dirty="0" smtClean="0">
                          <a:solidFill>
                            <a:schemeClr val="dk1"/>
                          </a:solidFill>
                          <a:effectLst/>
                          <a:latin typeface="+mn-lt"/>
                          <a:ea typeface="+mn-ea"/>
                          <a:cs typeface="+mn-cs"/>
                        </a:rPr>
                        <a:t> </a:t>
                      </a:r>
                      <a:r>
                        <a:rPr lang="en-GB" sz="1800" b="0" i="0" kern="1200" dirty="0" smtClean="0">
                          <a:solidFill>
                            <a:schemeClr val="dk1"/>
                          </a:solidFill>
                          <a:effectLst/>
                          <a:latin typeface="+mn-lt"/>
                          <a:ea typeface="+mn-ea"/>
                          <a:cs typeface="+mn-cs"/>
                        </a:rPr>
                        <a:t>memoir written by Ronald Cotton and Jennifer Thompson-</a:t>
                      </a:r>
                      <a:r>
                        <a:rPr lang="en-GB" sz="1800" b="0" i="0" kern="1200" dirty="0" err="1" smtClean="0">
                          <a:solidFill>
                            <a:schemeClr val="dk1"/>
                          </a:solidFill>
                          <a:effectLst/>
                          <a:latin typeface="+mn-lt"/>
                          <a:ea typeface="+mn-ea"/>
                          <a:cs typeface="+mn-cs"/>
                        </a:rPr>
                        <a:t>Cannino</a:t>
                      </a:r>
                      <a:r>
                        <a:rPr lang="en-GB" sz="1800" b="0" i="0" kern="1200" dirty="0" smtClean="0">
                          <a:solidFill>
                            <a:schemeClr val="dk1"/>
                          </a:solidFill>
                          <a:effectLst/>
                          <a:latin typeface="+mn-lt"/>
                          <a:ea typeface="+mn-ea"/>
                          <a:cs typeface="+mn-cs"/>
                        </a:rPr>
                        <a:t>. The co-authors share a unique relationship. When she was 22, Jennifer mistakenly identified Ronald as the man who raped her in her apartment.</a:t>
                      </a:r>
                      <a:endParaRPr lang="en-GB" b="0"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 influence, forensics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descr="See the source image"/>
          <p:cNvPicPr/>
          <p:nvPr/>
        </p:nvPicPr>
        <p:blipFill rotWithShape="1">
          <a:blip r:embed="rId2" cstate="print">
            <a:extLst>
              <a:ext uri="{28A0092B-C50C-407E-A947-70E740481C1C}">
                <a14:useLocalDpi xmlns:a14="http://schemas.microsoft.com/office/drawing/2010/main" val="0"/>
              </a:ext>
            </a:extLst>
          </a:blip>
          <a:srcRect l="31937" r="31689"/>
          <a:stretch/>
        </p:blipFill>
        <p:spPr bwMode="auto">
          <a:xfrm>
            <a:off x="1189181" y="1686745"/>
            <a:ext cx="3025371" cy="45145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1884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33017"/>
            <a:ext cx="10058400" cy="1609344"/>
          </a:xfrm>
        </p:spPr>
        <p:txBody>
          <a:bodyPr/>
          <a:lstStyle/>
          <a:p>
            <a:r>
              <a:rPr lang="en-GB" dirty="0"/>
              <a:t>The Colour Purple</a:t>
            </a:r>
          </a:p>
        </p:txBody>
      </p:sp>
      <p:graphicFrame>
        <p:nvGraphicFramePr>
          <p:cNvPr id="4" name="Content Placeholder 3"/>
          <p:cNvGraphicFramePr>
            <a:graphicFrameLocks/>
          </p:cNvGraphicFramePr>
          <p:nvPr>
            <p:extLst>
              <p:ext uri="{D42A27DB-BD31-4B8C-83A1-F6EECF244321}">
                <p14:modId xmlns:p14="http://schemas.microsoft.com/office/powerpoint/2010/main" val="1096593347"/>
              </p:ext>
            </p:extLst>
          </p:nvPr>
        </p:nvGraphicFramePr>
        <p:xfrm>
          <a:off x="5320145" y="1686745"/>
          <a:ext cx="6248678" cy="4587240"/>
        </p:xfrm>
        <a:graphic>
          <a:graphicData uri="http://schemas.openxmlformats.org/drawingml/2006/table">
            <a:tbl>
              <a:tblPr firstRow="1" bandRow="1">
                <a:tableStyleId>{5C22544A-7EE6-4342-B048-85BDC9FD1C3A}</a:tableStyleId>
              </a:tblPr>
              <a:tblGrid>
                <a:gridCol w="3124339">
                  <a:extLst>
                    <a:ext uri="{9D8B030D-6E8A-4147-A177-3AD203B41FA5}">
                      <a16:colId xmlns:a16="http://schemas.microsoft.com/office/drawing/2014/main" val="1433112784"/>
                    </a:ext>
                  </a:extLst>
                </a:gridCol>
                <a:gridCol w="3124339">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sz="1800" b="1" kern="1200" dirty="0" smtClean="0">
                          <a:solidFill>
                            <a:schemeClr val="lt1"/>
                          </a:solidFill>
                          <a:effectLst/>
                          <a:latin typeface="+mn-lt"/>
                          <a:ea typeface="+mn-ea"/>
                          <a:cs typeface="+mn-cs"/>
                        </a:rPr>
                        <a:t>Alice Walker</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The Colour Purple movingly depicts the growing up and self-realization of Celie, who overcomes oppression and abuse to find fulfilment and independence. The novel also addresses gender equality.</a:t>
                      </a:r>
                      <a:endParaRPr lang="en-GB" b="0"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 influence, attachment,</a:t>
                      </a:r>
                      <a:r>
                        <a:rPr lang="en-GB" baseline="0" dirty="0" smtClean="0"/>
                        <a:t> psychopathology, relationships, issues and debates.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6" name="Picture 5" descr="See the source image"/>
          <p:cNvPicPr/>
          <p:nvPr/>
        </p:nvPicPr>
        <p:blipFill rotWithShape="1">
          <a:blip r:embed="rId2" cstate="print">
            <a:extLst>
              <a:ext uri="{28A0092B-C50C-407E-A947-70E740481C1C}">
                <a14:useLocalDpi xmlns:a14="http://schemas.microsoft.com/office/drawing/2010/main" val="0"/>
              </a:ext>
            </a:extLst>
          </a:blip>
          <a:srcRect l="2515" t="1668" r="2363" b="1921"/>
          <a:stretch/>
        </p:blipFill>
        <p:spPr bwMode="auto">
          <a:xfrm>
            <a:off x="1259898" y="1851573"/>
            <a:ext cx="2829964" cy="4391285"/>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1197212" y="6273985"/>
            <a:ext cx="769954" cy="369332"/>
          </a:xfrm>
          <a:prstGeom prst="rect">
            <a:avLst/>
          </a:prstGeom>
        </p:spPr>
        <p:txBody>
          <a:bodyPr wrap="none">
            <a:spAutoFit/>
          </a:bodyPr>
          <a:lstStyle/>
          <a:p>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Trailer</a:t>
            </a:r>
            <a:endParaRPr lang="en-GB" dirty="0"/>
          </a:p>
        </p:txBody>
      </p:sp>
    </p:spTree>
    <p:extLst>
      <p:ext uri="{BB962C8B-B14F-4D97-AF65-F5344CB8AC3E}">
        <p14:creationId xmlns:p14="http://schemas.microsoft.com/office/powerpoint/2010/main" val="2792797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91948"/>
            <a:ext cx="10058400" cy="1609344"/>
          </a:xfrm>
        </p:spPr>
        <p:txBody>
          <a:bodyPr/>
          <a:lstStyle/>
          <a:p>
            <a:r>
              <a:rPr lang="en-GB" dirty="0"/>
              <a:t>Trainspotting</a:t>
            </a:r>
          </a:p>
        </p:txBody>
      </p:sp>
      <p:graphicFrame>
        <p:nvGraphicFramePr>
          <p:cNvPr id="4" name="Content Placeholder 3"/>
          <p:cNvGraphicFramePr>
            <a:graphicFrameLocks/>
          </p:cNvGraphicFramePr>
          <p:nvPr>
            <p:extLst>
              <p:ext uri="{D42A27DB-BD31-4B8C-83A1-F6EECF244321}">
                <p14:modId xmlns:p14="http://schemas.microsoft.com/office/powerpoint/2010/main" val="3454371978"/>
              </p:ext>
            </p:extLst>
          </p:nvPr>
        </p:nvGraphicFramePr>
        <p:xfrm>
          <a:off x="4422371" y="1400285"/>
          <a:ext cx="7046698" cy="4707162"/>
        </p:xfrm>
        <a:graphic>
          <a:graphicData uri="http://schemas.openxmlformats.org/drawingml/2006/table">
            <a:tbl>
              <a:tblPr firstRow="1" bandRow="1">
                <a:tableStyleId>{5C22544A-7EE6-4342-B048-85BDC9FD1C3A}</a:tableStyleId>
              </a:tblPr>
              <a:tblGrid>
                <a:gridCol w="3523349">
                  <a:extLst>
                    <a:ext uri="{9D8B030D-6E8A-4147-A177-3AD203B41FA5}">
                      <a16:colId xmlns:a16="http://schemas.microsoft.com/office/drawing/2014/main" val="1433112784"/>
                    </a:ext>
                  </a:extLst>
                </a:gridCol>
                <a:gridCol w="3523349">
                  <a:extLst>
                    <a:ext uri="{9D8B030D-6E8A-4147-A177-3AD203B41FA5}">
                      <a16:colId xmlns:a16="http://schemas.microsoft.com/office/drawing/2014/main" val="700287510"/>
                    </a:ext>
                  </a:extLst>
                </a:gridCol>
              </a:tblGrid>
              <a:tr h="332729">
                <a:tc>
                  <a:txBody>
                    <a:bodyPr/>
                    <a:lstStyle/>
                    <a:p>
                      <a:r>
                        <a:rPr lang="en-GB" dirty="0" smtClean="0"/>
                        <a:t>Author</a:t>
                      </a:r>
                      <a:endParaRPr lang="en-GB" dirty="0"/>
                    </a:p>
                  </a:txBody>
                  <a:tcPr/>
                </a:tc>
                <a:tc>
                  <a:txBody>
                    <a:bodyPr/>
                    <a:lstStyle/>
                    <a:p>
                      <a:r>
                        <a:rPr lang="en-GB" sz="1800" b="1" kern="1200" dirty="0" smtClean="0">
                          <a:solidFill>
                            <a:schemeClr val="lt1"/>
                          </a:solidFill>
                          <a:effectLst/>
                          <a:latin typeface="+mn-lt"/>
                          <a:ea typeface="+mn-ea"/>
                          <a:cs typeface="+mn-cs"/>
                        </a:rPr>
                        <a:t>Irvine Welsh</a:t>
                      </a:r>
                      <a:endParaRPr lang="en-GB" dirty="0"/>
                    </a:p>
                  </a:txBody>
                  <a:tcPr/>
                </a:tc>
                <a:extLst>
                  <a:ext uri="{0D108BD9-81ED-4DB2-BD59-A6C34878D82A}">
                    <a16:rowId xmlns:a16="http://schemas.microsoft.com/office/drawing/2014/main" val="3268996570"/>
                  </a:ext>
                </a:extLst>
              </a:tr>
              <a:tr h="2789454">
                <a:tc>
                  <a:txBody>
                    <a:bodyPr/>
                    <a:lstStyle/>
                    <a:p>
                      <a:r>
                        <a:rPr lang="en-GB" dirty="0" smtClean="0"/>
                        <a:t>What’s it about?</a:t>
                      </a:r>
                      <a:endParaRPr lang="en-GB" dirty="0"/>
                    </a:p>
                  </a:txBody>
                  <a:tcPr/>
                </a:tc>
                <a:tc>
                  <a:txBody>
                    <a:bodyPr/>
                    <a:lstStyle/>
                    <a:p>
                      <a:r>
                        <a:rPr lang="en-GB" sz="1600" b="0" i="0" u="none" kern="1200" dirty="0" smtClean="0">
                          <a:solidFill>
                            <a:schemeClr val="tx1"/>
                          </a:solidFill>
                          <a:effectLst/>
                          <a:latin typeface="+mn-lt"/>
                          <a:ea typeface="+mn-ea"/>
                          <a:cs typeface="+mn-cs"/>
                        </a:rPr>
                        <a:t>Collection of short stories</a:t>
                      </a:r>
                      <a:r>
                        <a:rPr lang="en-GB" sz="1600" b="0" i="0" u="none" kern="1200" baseline="0" dirty="0" smtClean="0">
                          <a:solidFill>
                            <a:schemeClr val="tx1"/>
                          </a:solidFill>
                          <a:effectLst/>
                          <a:latin typeface="+mn-lt"/>
                          <a:ea typeface="+mn-ea"/>
                          <a:cs typeface="+mn-cs"/>
                        </a:rPr>
                        <a:t> </a:t>
                      </a:r>
                      <a:r>
                        <a:rPr lang="en-GB" sz="1600" b="0" i="0" u="none" kern="1200" dirty="0" smtClean="0">
                          <a:solidFill>
                            <a:schemeClr val="tx1"/>
                          </a:solidFill>
                          <a:effectLst/>
                          <a:latin typeface="+mn-lt"/>
                          <a:ea typeface="+mn-ea"/>
                          <a:cs typeface="+mn-cs"/>
                        </a:rPr>
                        <a:t>revolving around various residents of</a:t>
                      </a:r>
                      <a:r>
                        <a:rPr lang="en-GB" sz="1600" b="0" i="0" u="none" kern="1200" baseline="0" dirty="0" smtClean="0">
                          <a:solidFill>
                            <a:schemeClr val="tx1"/>
                          </a:solidFill>
                          <a:effectLst/>
                          <a:latin typeface="+mn-lt"/>
                          <a:ea typeface="+mn-ea"/>
                          <a:cs typeface="+mn-cs"/>
                        </a:rPr>
                        <a:t> Edinburgh </a:t>
                      </a:r>
                      <a:r>
                        <a:rPr lang="en-GB" sz="1600" b="0" i="0" u="none" kern="1200" dirty="0" smtClean="0">
                          <a:solidFill>
                            <a:schemeClr val="tx1"/>
                          </a:solidFill>
                          <a:effectLst/>
                          <a:latin typeface="+mn-lt"/>
                          <a:ea typeface="+mn-ea"/>
                          <a:cs typeface="+mn-cs"/>
                        </a:rPr>
                        <a:t>who either use heroin,</a:t>
                      </a:r>
                      <a:r>
                        <a:rPr lang="en-GB" sz="1600" b="0" i="0" u="none" kern="1200" baseline="0" dirty="0" smtClean="0">
                          <a:solidFill>
                            <a:schemeClr val="tx1"/>
                          </a:solidFill>
                          <a:effectLst/>
                          <a:latin typeface="+mn-lt"/>
                          <a:ea typeface="+mn-ea"/>
                          <a:cs typeface="+mn-cs"/>
                        </a:rPr>
                        <a:t> </a:t>
                      </a:r>
                      <a:r>
                        <a:rPr lang="en-GB" sz="1600" b="0" i="0" u="none" kern="1200" dirty="0" smtClean="0">
                          <a:solidFill>
                            <a:schemeClr val="tx1"/>
                          </a:solidFill>
                          <a:effectLst/>
                          <a:latin typeface="+mn-lt"/>
                          <a:ea typeface="+mn-ea"/>
                          <a:cs typeface="+mn-cs"/>
                        </a:rPr>
                        <a:t>are friends of the core group of heroin users, or engage in destructive addictions. The novel is set in the late 1980s.</a:t>
                      </a:r>
                      <a:endParaRPr lang="en-GB" sz="1600" b="0" u="none" dirty="0">
                        <a:solidFill>
                          <a:schemeClr val="tx1"/>
                        </a:solidFill>
                      </a:endParaRPr>
                    </a:p>
                  </a:txBody>
                  <a:tcPr/>
                </a:tc>
                <a:extLst>
                  <a:ext uri="{0D108BD9-81ED-4DB2-BD59-A6C34878D82A}">
                    <a16:rowId xmlns:a16="http://schemas.microsoft.com/office/drawing/2014/main" val="2949938128"/>
                  </a:ext>
                </a:extLst>
              </a:tr>
              <a:tr h="820428">
                <a:tc>
                  <a:txBody>
                    <a:bodyPr/>
                    <a:lstStyle/>
                    <a:p>
                      <a:r>
                        <a:rPr lang="en-GB" dirty="0" smtClean="0"/>
                        <a:t>What topics is</a:t>
                      </a:r>
                      <a:r>
                        <a:rPr lang="en-GB" baseline="0" dirty="0" smtClean="0"/>
                        <a:t> it useful for?</a:t>
                      </a:r>
                      <a:endParaRPr lang="en-GB" dirty="0"/>
                    </a:p>
                  </a:txBody>
                  <a:tcPr/>
                </a:tc>
                <a:tc>
                  <a:txBody>
                    <a:bodyPr/>
                    <a:lstStyle/>
                    <a:p>
                      <a:r>
                        <a:rPr lang="en-GB" sz="1600" dirty="0" smtClean="0"/>
                        <a:t>Social influence,</a:t>
                      </a:r>
                      <a:r>
                        <a:rPr lang="en-GB" sz="1600" baseline="0" dirty="0" smtClean="0"/>
                        <a:t> psychopathology, </a:t>
                      </a:r>
                      <a:r>
                        <a:rPr lang="en-GB" sz="1600" dirty="0" smtClean="0"/>
                        <a:t>forensics, issues and debates.</a:t>
                      </a:r>
                      <a:endParaRPr lang="en-GB" sz="1600" dirty="0"/>
                    </a:p>
                  </a:txBody>
                  <a:tcPr/>
                </a:tc>
                <a:extLst>
                  <a:ext uri="{0D108BD9-81ED-4DB2-BD59-A6C34878D82A}">
                    <a16:rowId xmlns:a16="http://schemas.microsoft.com/office/drawing/2014/main" val="3233105768"/>
                  </a:ext>
                </a:extLst>
              </a:tr>
              <a:tr h="332729">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32729">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6" name="Picture 5" descr="Trainspotting (Paperba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9848" y="1528803"/>
            <a:ext cx="2768918" cy="4450126"/>
          </a:xfrm>
          <a:prstGeom prst="rect">
            <a:avLst/>
          </a:prstGeom>
          <a:noFill/>
          <a:ln w="3175">
            <a:noFill/>
          </a:ln>
        </p:spPr>
      </p:pic>
    </p:spTree>
    <p:extLst>
      <p:ext uri="{BB962C8B-B14F-4D97-AF65-F5344CB8AC3E}">
        <p14:creationId xmlns:p14="http://schemas.microsoft.com/office/powerpoint/2010/main" val="1515281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33017"/>
            <a:ext cx="10058400" cy="1609344"/>
          </a:xfrm>
        </p:spPr>
        <p:txBody>
          <a:bodyPr/>
          <a:lstStyle/>
          <a:p>
            <a:r>
              <a:rPr lang="en-GB" dirty="0"/>
              <a:t>Gang Leader for a Day</a:t>
            </a:r>
          </a:p>
        </p:txBody>
      </p:sp>
      <p:graphicFrame>
        <p:nvGraphicFramePr>
          <p:cNvPr id="4" name="Content Placeholder 3"/>
          <p:cNvGraphicFramePr>
            <a:graphicFrameLocks/>
          </p:cNvGraphicFramePr>
          <p:nvPr>
            <p:extLst>
              <p:ext uri="{D42A27DB-BD31-4B8C-83A1-F6EECF244321}">
                <p14:modId xmlns:p14="http://schemas.microsoft.com/office/powerpoint/2010/main" val="3973572942"/>
              </p:ext>
            </p:extLst>
          </p:nvPr>
        </p:nvGraphicFramePr>
        <p:xfrm>
          <a:off x="5320145" y="1686745"/>
          <a:ext cx="6248678" cy="3489960"/>
        </p:xfrm>
        <a:graphic>
          <a:graphicData uri="http://schemas.openxmlformats.org/drawingml/2006/table">
            <a:tbl>
              <a:tblPr firstRow="1" bandRow="1">
                <a:tableStyleId>{5C22544A-7EE6-4342-B048-85BDC9FD1C3A}</a:tableStyleId>
              </a:tblPr>
              <a:tblGrid>
                <a:gridCol w="3124339">
                  <a:extLst>
                    <a:ext uri="{9D8B030D-6E8A-4147-A177-3AD203B41FA5}">
                      <a16:colId xmlns:a16="http://schemas.microsoft.com/office/drawing/2014/main" val="1433112784"/>
                    </a:ext>
                  </a:extLst>
                </a:gridCol>
                <a:gridCol w="3124339">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sz="1800" b="1" kern="1200" dirty="0" err="1" smtClean="0">
                          <a:solidFill>
                            <a:schemeClr val="lt1"/>
                          </a:solidFill>
                          <a:effectLst/>
                          <a:latin typeface="+mn-lt"/>
                          <a:ea typeface="+mn-ea"/>
                          <a:cs typeface="+mn-cs"/>
                        </a:rPr>
                        <a:t>Sudhir</a:t>
                      </a:r>
                      <a:r>
                        <a:rPr lang="en-GB" sz="1800" b="1" kern="1200" dirty="0" smtClean="0">
                          <a:solidFill>
                            <a:schemeClr val="lt1"/>
                          </a:solidFill>
                          <a:effectLst/>
                          <a:latin typeface="+mn-lt"/>
                          <a:ea typeface="+mn-ea"/>
                          <a:cs typeface="+mn-cs"/>
                        </a:rPr>
                        <a:t> </a:t>
                      </a:r>
                      <a:r>
                        <a:rPr lang="en-GB" sz="1800" b="1" kern="1200" dirty="0" err="1" smtClean="0">
                          <a:solidFill>
                            <a:schemeClr val="lt1"/>
                          </a:solidFill>
                          <a:effectLst/>
                          <a:latin typeface="+mn-lt"/>
                          <a:ea typeface="+mn-ea"/>
                          <a:cs typeface="+mn-cs"/>
                        </a:rPr>
                        <a:t>Venkatesh</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An autobiographical account of a sociologist's six years of living with and studying of the residents of a housing project called Robert Taylor in Chicago. </a:t>
                      </a:r>
                      <a:endParaRPr lang="en-GB" b="0"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 influence, forensics, issues</a:t>
                      </a:r>
                      <a:r>
                        <a:rPr lang="en-GB" baseline="0" dirty="0" smtClean="0"/>
                        <a:t> and debates.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6" name="Picture 5" descr="https://images-na.ssl-images-amazon.com/images/I/51UAc29X4HL._SX324_BO1,204,203,200_.jpg"/>
          <p:cNvPicPr/>
          <p:nvPr/>
        </p:nvPicPr>
        <p:blipFill rotWithShape="1">
          <a:blip r:embed="rId2" cstate="print">
            <a:extLst>
              <a:ext uri="{28A0092B-C50C-407E-A947-70E740481C1C}">
                <a14:useLocalDpi xmlns:a14="http://schemas.microsoft.com/office/drawing/2010/main" val="0"/>
              </a:ext>
            </a:extLst>
          </a:blip>
          <a:srcRect t="1020" b="1186"/>
          <a:stretch/>
        </p:blipFill>
        <p:spPr bwMode="auto">
          <a:xfrm>
            <a:off x="1168890" y="1883929"/>
            <a:ext cx="3045663" cy="43900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8471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Bad Pharma</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9848" y="2120900"/>
            <a:ext cx="4291861" cy="2686705"/>
          </a:xfrm>
        </p:spPr>
      </p:pic>
      <p:graphicFrame>
        <p:nvGraphicFramePr>
          <p:cNvPr id="4" name="Content Placeholder 3"/>
          <p:cNvGraphicFramePr>
            <a:graphicFrameLocks/>
          </p:cNvGraphicFramePr>
          <p:nvPr>
            <p:extLst>
              <p:ext uri="{D42A27DB-BD31-4B8C-83A1-F6EECF244321}">
                <p14:modId xmlns:p14="http://schemas.microsoft.com/office/powerpoint/2010/main" val="1054905992"/>
              </p:ext>
            </p:extLst>
          </p:nvPr>
        </p:nvGraphicFramePr>
        <p:xfrm>
          <a:off x="6010101" y="2120900"/>
          <a:ext cx="5118274" cy="348996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Ben </a:t>
                      </a:r>
                      <a:r>
                        <a:rPr lang="en-GB" dirty="0" err="1" smtClean="0"/>
                        <a:t>Goldacre</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How pharmaceutical companies employ sneaky</a:t>
                      </a:r>
                      <a:r>
                        <a:rPr lang="en-GB" baseline="0" dirty="0" smtClean="0"/>
                        <a:t> techniques to make their drugs look better than they are</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Research Methods, Psychopathology, Schizophrenia</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1298952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Bad Science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4844790"/>
              </p:ext>
            </p:extLst>
          </p:nvPr>
        </p:nvGraphicFramePr>
        <p:xfrm>
          <a:off x="6010101" y="2120900"/>
          <a:ext cx="5118274" cy="26670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Ben </a:t>
                      </a:r>
                      <a:r>
                        <a:rPr lang="en-GB" dirty="0" err="1" smtClean="0"/>
                        <a:t>Goldacre</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How to do research</a:t>
                      </a:r>
                      <a:r>
                        <a:rPr lang="en-GB" baseline="0" dirty="0" smtClean="0"/>
                        <a:t> properly</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Research Methods, Psychopathology, Schizophrenia</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848" y="2093976"/>
            <a:ext cx="2538878" cy="3910185"/>
          </a:xfrm>
          <a:prstGeom prst="rect">
            <a:avLst/>
          </a:prstGeom>
        </p:spPr>
      </p:pic>
    </p:spTree>
    <p:extLst>
      <p:ext uri="{BB962C8B-B14F-4D97-AF65-F5344CB8AC3E}">
        <p14:creationId xmlns:p14="http://schemas.microsoft.com/office/powerpoint/2010/main" val="2808187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Behind the Shock </a:t>
            </a:r>
            <a:r>
              <a:rPr lang="en-GB" dirty="0"/>
              <a:t>M</a:t>
            </a:r>
            <a:r>
              <a:rPr lang="en-GB" dirty="0" smtClean="0"/>
              <a:t>achine</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9848" y="2120900"/>
            <a:ext cx="2622296" cy="4051300"/>
          </a:xfrm>
        </p:spPr>
      </p:pic>
      <p:graphicFrame>
        <p:nvGraphicFramePr>
          <p:cNvPr id="4" name="Content Placeholder 3"/>
          <p:cNvGraphicFramePr>
            <a:graphicFrameLocks/>
          </p:cNvGraphicFramePr>
          <p:nvPr>
            <p:extLst>
              <p:ext uri="{D42A27DB-BD31-4B8C-83A1-F6EECF244321}">
                <p14:modId xmlns:p14="http://schemas.microsoft.com/office/powerpoint/2010/main" val="795207461"/>
              </p:ext>
            </p:extLst>
          </p:nvPr>
        </p:nvGraphicFramePr>
        <p:xfrm>
          <a:off x="6010101" y="2120900"/>
          <a:ext cx="5118274" cy="294132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Gina Perry</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The real story behind the Milgram obedience research</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 Influence, Research Methods, Issues and debates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3642842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Blink	</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9670" y="1871519"/>
            <a:ext cx="2690063" cy="4051300"/>
          </a:xfrm>
        </p:spPr>
      </p:pic>
      <p:graphicFrame>
        <p:nvGraphicFramePr>
          <p:cNvPr id="4" name="Content Placeholder 3"/>
          <p:cNvGraphicFramePr>
            <a:graphicFrameLocks/>
          </p:cNvGraphicFramePr>
          <p:nvPr>
            <p:extLst>
              <p:ext uri="{D42A27DB-BD31-4B8C-83A1-F6EECF244321}">
                <p14:modId xmlns:p14="http://schemas.microsoft.com/office/powerpoint/2010/main" val="907373519"/>
              </p:ext>
            </p:extLst>
          </p:nvPr>
        </p:nvGraphicFramePr>
        <p:xfrm>
          <a:off x="6010101" y="2120900"/>
          <a:ext cx="5118274" cy="239268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Malcolm Gladwell</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The psychology of success</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Research Methods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3510748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Bounce</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740" y="1938020"/>
            <a:ext cx="4051300" cy="4051300"/>
          </a:xfrm>
        </p:spPr>
      </p:pic>
      <p:graphicFrame>
        <p:nvGraphicFramePr>
          <p:cNvPr id="4" name="Content Placeholder 3"/>
          <p:cNvGraphicFramePr>
            <a:graphicFrameLocks/>
          </p:cNvGraphicFramePr>
          <p:nvPr>
            <p:extLst>
              <p:ext uri="{D42A27DB-BD31-4B8C-83A1-F6EECF244321}">
                <p14:modId xmlns:p14="http://schemas.microsoft.com/office/powerpoint/2010/main" val="2900882633"/>
              </p:ext>
            </p:extLst>
          </p:nvPr>
        </p:nvGraphicFramePr>
        <p:xfrm>
          <a:off x="6010101" y="2120900"/>
          <a:ext cx="5118274" cy="239268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Matthew Syed</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The</a:t>
                      </a:r>
                      <a:r>
                        <a:rPr lang="en-GB" baseline="0" dirty="0" smtClean="0"/>
                        <a:t> psychology of success in sport</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Research Methods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3065655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Elephants on acid and other bizarre experiments </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1567906871"/>
              </p:ext>
            </p:extLst>
          </p:nvPr>
        </p:nvGraphicFramePr>
        <p:xfrm>
          <a:off x="6243610" y="2093976"/>
          <a:ext cx="5118274" cy="40386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Alex </a:t>
                      </a:r>
                      <a:r>
                        <a:rPr lang="en-GB" dirty="0" err="1" smtClean="0"/>
                        <a:t>Boese</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Excellent accounts of some of the most important and interesting experiments in biology and psychology</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Research Methods</a:t>
                      </a:r>
                    </a:p>
                    <a:p>
                      <a:r>
                        <a:rPr lang="en-GB" dirty="0" smtClean="0"/>
                        <a:t>Approaches</a:t>
                      </a:r>
                    </a:p>
                    <a:p>
                      <a:r>
                        <a:rPr lang="en-GB" dirty="0" smtClean="0"/>
                        <a:t>An</a:t>
                      </a:r>
                      <a:r>
                        <a:rPr lang="en-GB" baseline="0" dirty="0" smtClean="0"/>
                        <a:t> excellent all-rounder</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397" y="2093976"/>
            <a:ext cx="2743200" cy="4152900"/>
          </a:xfrm>
          <a:prstGeom prst="rect">
            <a:avLst/>
          </a:prstGeom>
        </p:spPr>
      </p:pic>
    </p:spTree>
    <p:extLst>
      <p:ext uri="{BB962C8B-B14F-4D97-AF65-F5344CB8AC3E}">
        <p14:creationId xmlns:p14="http://schemas.microsoft.com/office/powerpoint/2010/main" val="1052460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73CC-28EF-4528-BF64-0A1B9C88D927}"/>
              </a:ext>
            </a:extLst>
          </p:cNvPr>
          <p:cNvSpPr>
            <a:spLocks noGrp="1"/>
          </p:cNvSpPr>
          <p:nvPr>
            <p:ph type="title"/>
          </p:nvPr>
        </p:nvSpPr>
        <p:spPr/>
        <p:txBody>
          <a:bodyPr/>
          <a:lstStyle/>
          <a:p>
            <a:r>
              <a:rPr lang="en-GB" dirty="0"/>
              <a:t>Reading For Psychology</a:t>
            </a:r>
          </a:p>
        </p:txBody>
      </p:sp>
      <p:sp>
        <p:nvSpPr>
          <p:cNvPr id="3" name="Content Placeholder 2">
            <a:extLst>
              <a:ext uri="{FF2B5EF4-FFF2-40B4-BE49-F238E27FC236}">
                <a16:creationId xmlns:a16="http://schemas.microsoft.com/office/drawing/2014/main" id="{193D452F-6797-464C-AC0A-646E97DFE8E2}"/>
              </a:ext>
            </a:extLst>
          </p:cNvPr>
          <p:cNvSpPr>
            <a:spLocks noGrp="1"/>
          </p:cNvSpPr>
          <p:nvPr>
            <p:ph idx="1"/>
          </p:nvPr>
        </p:nvSpPr>
        <p:spPr/>
        <p:txBody>
          <a:bodyPr vert="horz" lIns="91440" tIns="45720" rIns="91440" bIns="45720" rtlCol="0" anchor="t">
            <a:noAutofit/>
          </a:bodyPr>
          <a:lstStyle/>
          <a:p>
            <a:pPr marL="0" indent="0" algn="just">
              <a:buNone/>
            </a:pPr>
            <a:r>
              <a:rPr lang="en-GB" sz="2800" dirty="0">
                <a:ea typeface="+mn-lt"/>
                <a:cs typeface="+mn-lt"/>
              </a:rPr>
              <a:t>Reading is hugely important when studying Psychology, as it not only develops your understanding of the human mind and behaviour; it also develops your understanding of key concepts and your written skills. Any reading is therefore beneficial, but some books are of particular use. Read what you can and think about what they suggest about the human mind and behaviour. </a:t>
            </a:r>
            <a:endParaRPr lang="en-US"/>
          </a:p>
        </p:txBody>
      </p:sp>
    </p:spTree>
    <p:extLst>
      <p:ext uri="{BB962C8B-B14F-4D97-AF65-F5344CB8AC3E}">
        <p14:creationId xmlns:p14="http://schemas.microsoft.com/office/powerpoint/2010/main" val="501269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Forever Today</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093976"/>
            <a:ext cx="2622384" cy="4051300"/>
          </a:xfrm>
        </p:spPr>
      </p:pic>
      <p:graphicFrame>
        <p:nvGraphicFramePr>
          <p:cNvPr id="4" name="Content Placeholder 3"/>
          <p:cNvGraphicFramePr>
            <a:graphicFrameLocks/>
          </p:cNvGraphicFramePr>
          <p:nvPr>
            <p:extLst>
              <p:ext uri="{D42A27DB-BD31-4B8C-83A1-F6EECF244321}">
                <p14:modId xmlns:p14="http://schemas.microsoft.com/office/powerpoint/2010/main" val="2946036231"/>
              </p:ext>
            </p:extLst>
          </p:nvPr>
        </p:nvGraphicFramePr>
        <p:xfrm>
          <a:off x="6010101" y="2120900"/>
          <a:ext cx="5118274" cy="26670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Deborah Wearing</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True</a:t>
                      </a:r>
                      <a:r>
                        <a:rPr lang="en-GB" baseline="0" dirty="0" smtClean="0"/>
                        <a:t> story of a famous amnesiac patient, Clive Wearing.</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Memory, Biopsychology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1068720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Great Myths of the Brain</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093975"/>
            <a:ext cx="2911948" cy="4397041"/>
          </a:xfrm>
        </p:spPr>
      </p:pic>
      <p:graphicFrame>
        <p:nvGraphicFramePr>
          <p:cNvPr id="4" name="Content Placeholder 3"/>
          <p:cNvGraphicFramePr>
            <a:graphicFrameLocks/>
          </p:cNvGraphicFramePr>
          <p:nvPr>
            <p:extLst>
              <p:ext uri="{D42A27DB-BD31-4B8C-83A1-F6EECF244321}">
                <p14:modId xmlns:p14="http://schemas.microsoft.com/office/powerpoint/2010/main" val="3766767483"/>
              </p:ext>
            </p:extLst>
          </p:nvPr>
        </p:nvGraphicFramePr>
        <p:xfrm>
          <a:off x="6010101" y="2120900"/>
          <a:ext cx="5118274" cy="294132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Christian Jarrett</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The myths surrounding</a:t>
                      </a:r>
                      <a:r>
                        <a:rPr lang="en-GB" baseline="0" dirty="0" smtClean="0"/>
                        <a:t> the world’s most complex computer</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Biopsychology,</a:t>
                      </a:r>
                      <a:r>
                        <a:rPr lang="en-GB" baseline="0" dirty="0" smtClean="0"/>
                        <a:t> Psychopathology, Research Methods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2974501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 think you’ll find it’s a bit more complicated than that…</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224404"/>
            <a:ext cx="2579439" cy="4151097"/>
          </a:xfrm>
        </p:spPr>
      </p:pic>
      <p:graphicFrame>
        <p:nvGraphicFramePr>
          <p:cNvPr id="4" name="Content Placeholder 3"/>
          <p:cNvGraphicFramePr>
            <a:graphicFrameLocks/>
          </p:cNvGraphicFramePr>
          <p:nvPr>
            <p:extLst>
              <p:ext uri="{D42A27DB-BD31-4B8C-83A1-F6EECF244321}">
                <p14:modId xmlns:p14="http://schemas.microsoft.com/office/powerpoint/2010/main" val="1739991341"/>
              </p:ext>
            </p:extLst>
          </p:nvPr>
        </p:nvGraphicFramePr>
        <p:xfrm>
          <a:off x="6010101" y="2120900"/>
          <a:ext cx="5118274" cy="321564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Ben </a:t>
                      </a:r>
                      <a:r>
                        <a:rPr lang="en-GB" dirty="0" err="1" smtClean="0"/>
                        <a:t>Goldacre</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A collection of articles about how research</a:t>
                      </a:r>
                      <a:r>
                        <a:rPr lang="en-GB" baseline="0" dirty="0" smtClean="0"/>
                        <a:t> should be done correctly</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Research Methods, Psychopathology, Schizophrenia</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3727659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91194"/>
            <a:ext cx="10058400" cy="1609344"/>
          </a:xfrm>
        </p:spPr>
        <p:txBody>
          <a:bodyPr/>
          <a:lstStyle/>
          <a:p>
            <a:r>
              <a:rPr lang="en-GB" dirty="0" smtClean="0"/>
              <a:t>Madness: A bipolar’ s life</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2244338959"/>
              </p:ext>
            </p:extLst>
          </p:nvPr>
        </p:nvGraphicFramePr>
        <p:xfrm>
          <a:off x="5486400" y="1746246"/>
          <a:ext cx="6117466" cy="4312920"/>
        </p:xfrm>
        <a:graphic>
          <a:graphicData uri="http://schemas.openxmlformats.org/drawingml/2006/table">
            <a:tbl>
              <a:tblPr firstRow="1" bandRow="1">
                <a:tableStyleId>{5C22544A-7EE6-4342-B048-85BDC9FD1C3A}</a:tableStyleId>
              </a:tblPr>
              <a:tblGrid>
                <a:gridCol w="3058733">
                  <a:extLst>
                    <a:ext uri="{9D8B030D-6E8A-4147-A177-3AD203B41FA5}">
                      <a16:colId xmlns:a16="http://schemas.microsoft.com/office/drawing/2014/main" val="1433112784"/>
                    </a:ext>
                  </a:extLst>
                </a:gridCol>
                <a:gridCol w="3058733">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err="1" smtClean="0"/>
                        <a:t>Marya</a:t>
                      </a:r>
                      <a:r>
                        <a:rPr lang="en-GB" dirty="0" smtClean="0"/>
                        <a:t> </a:t>
                      </a:r>
                      <a:r>
                        <a:rPr lang="en-GB" dirty="0" err="1" smtClean="0"/>
                        <a:t>Hornbacher</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 A memoir about the most severe form of bipolar disorder called: Rapid Cycling Type 1. She describes her struggles with the demons she faces every day, wavering between </a:t>
                      </a:r>
                      <a:r>
                        <a:rPr lang="en-GB" sz="1800" b="1" i="0" kern="1200" dirty="0" smtClean="0">
                          <a:solidFill>
                            <a:schemeClr val="dk1"/>
                          </a:solidFill>
                          <a:effectLst/>
                          <a:latin typeface="+mn-lt"/>
                          <a:ea typeface="+mn-ea"/>
                          <a:cs typeface="+mn-cs"/>
                        </a:rPr>
                        <a:t>madness</a:t>
                      </a:r>
                      <a:r>
                        <a:rPr lang="en-GB" sz="1800" b="0" i="0" kern="1200" dirty="0" smtClean="0">
                          <a:solidFill>
                            <a:schemeClr val="dk1"/>
                          </a:solidFill>
                          <a:effectLst/>
                          <a:latin typeface="+mn-lt"/>
                          <a:ea typeface="+mn-ea"/>
                          <a:cs typeface="+mn-cs"/>
                        </a:rPr>
                        <a:t> and deep bouts of depression.</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Research Methods, Social Influence</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14" y="1526218"/>
            <a:ext cx="3114675" cy="4752975"/>
          </a:xfrm>
          <a:prstGeom prst="rect">
            <a:avLst/>
          </a:prstGeom>
        </p:spPr>
      </p:pic>
    </p:spTree>
    <p:extLst>
      <p:ext uri="{BB962C8B-B14F-4D97-AF65-F5344CB8AC3E}">
        <p14:creationId xmlns:p14="http://schemas.microsoft.com/office/powerpoint/2010/main" val="1767359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 (Dis)connected</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093976"/>
            <a:ext cx="2541196" cy="4051300"/>
          </a:xfrm>
        </p:spPr>
      </p:pic>
      <p:graphicFrame>
        <p:nvGraphicFramePr>
          <p:cNvPr id="4" name="Content Placeholder 3"/>
          <p:cNvGraphicFramePr>
            <a:graphicFrameLocks/>
          </p:cNvGraphicFramePr>
          <p:nvPr>
            <p:extLst>
              <p:ext uri="{D42A27DB-BD31-4B8C-83A1-F6EECF244321}">
                <p14:modId xmlns:p14="http://schemas.microsoft.com/office/powerpoint/2010/main" val="1950345397"/>
              </p:ext>
            </p:extLst>
          </p:nvPr>
        </p:nvGraphicFramePr>
        <p:xfrm>
          <a:off x="6010101" y="2120900"/>
          <a:ext cx="5118274" cy="239268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Philip Zimbardo</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Why men are failing in</a:t>
                      </a:r>
                      <a:r>
                        <a:rPr lang="en-GB" baseline="0" dirty="0" smtClean="0"/>
                        <a:t> modern society</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Research Methods, Social Influence</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3780920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Man’s search for meaning</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2048597879"/>
              </p:ext>
            </p:extLst>
          </p:nvPr>
        </p:nvGraphicFramePr>
        <p:xfrm>
          <a:off x="4687910" y="1618624"/>
          <a:ext cx="6440338" cy="4861560"/>
        </p:xfrm>
        <a:graphic>
          <a:graphicData uri="http://schemas.openxmlformats.org/drawingml/2006/table">
            <a:tbl>
              <a:tblPr firstRow="1" bandRow="1">
                <a:tableStyleId>{5C22544A-7EE6-4342-B048-85BDC9FD1C3A}</a:tableStyleId>
              </a:tblPr>
              <a:tblGrid>
                <a:gridCol w="3220169">
                  <a:extLst>
                    <a:ext uri="{9D8B030D-6E8A-4147-A177-3AD203B41FA5}">
                      <a16:colId xmlns:a16="http://schemas.microsoft.com/office/drawing/2014/main" val="1433112784"/>
                    </a:ext>
                  </a:extLst>
                </a:gridCol>
                <a:gridCol w="3220169">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Viktor</a:t>
                      </a:r>
                      <a:r>
                        <a:rPr lang="en-GB" baseline="0" dirty="0" smtClean="0"/>
                        <a:t> E Frankl</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A 1946 book by Viktor Frankl, chronicling his experiences as a prisoner in Nazi concentration camps during World War II, and describing his psychotherapeutic method, which involved identifying a purpose in life to feel positively about, and then </a:t>
                      </a:r>
                      <a:r>
                        <a:rPr lang="en-GB" sz="1800" b="0" i="0" kern="1200" dirty="0" err="1" smtClean="0">
                          <a:solidFill>
                            <a:schemeClr val="dk1"/>
                          </a:solidFill>
                          <a:effectLst/>
                          <a:latin typeface="+mn-lt"/>
                          <a:ea typeface="+mn-ea"/>
                          <a:cs typeface="+mn-cs"/>
                        </a:rPr>
                        <a:t>immersively</a:t>
                      </a:r>
                      <a:r>
                        <a:rPr lang="en-GB" sz="1800" b="0" i="0" kern="1200" dirty="0" smtClean="0">
                          <a:solidFill>
                            <a:schemeClr val="dk1"/>
                          </a:solidFill>
                          <a:effectLst/>
                          <a:latin typeface="+mn-lt"/>
                          <a:ea typeface="+mn-ea"/>
                          <a:cs typeface="+mn-cs"/>
                        </a:rPr>
                        <a:t> imagining that outcome.</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Psychopathology, aggression, social influence</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026" y="1881622"/>
            <a:ext cx="2974118" cy="4609883"/>
          </a:xfrm>
          <a:prstGeom prst="rect">
            <a:avLst/>
          </a:prstGeom>
        </p:spPr>
      </p:pic>
    </p:spTree>
    <p:extLst>
      <p:ext uri="{BB962C8B-B14F-4D97-AF65-F5344CB8AC3E}">
        <p14:creationId xmlns:p14="http://schemas.microsoft.com/office/powerpoint/2010/main" val="273323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Mothers and others: </a:t>
            </a:r>
            <a:r>
              <a:rPr lang="en-GB" dirty="0"/>
              <a:t>The Evolutionary Origins of Mutual Understanding</a:t>
            </a:r>
          </a:p>
        </p:txBody>
      </p:sp>
      <p:graphicFrame>
        <p:nvGraphicFramePr>
          <p:cNvPr id="4" name="Content Placeholder 3"/>
          <p:cNvGraphicFramePr>
            <a:graphicFrameLocks/>
          </p:cNvGraphicFramePr>
          <p:nvPr>
            <p:extLst>
              <p:ext uri="{D42A27DB-BD31-4B8C-83A1-F6EECF244321}">
                <p14:modId xmlns:p14="http://schemas.microsoft.com/office/powerpoint/2010/main" val="1367735943"/>
              </p:ext>
            </p:extLst>
          </p:nvPr>
        </p:nvGraphicFramePr>
        <p:xfrm>
          <a:off x="6009974" y="2659911"/>
          <a:ext cx="5118274" cy="321564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Sarah</a:t>
                      </a:r>
                      <a:r>
                        <a:rPr lang="en-GB" baseline="0" dirty="0" smtClean="0"/>
                        <a:t> </a:t>
                      </a:r>
                      <a:r>
                        <a:rPr lang="en-GB" baseline="0" dirty="0" err="1" smtClean="0"/>
                        <a:t>Blaffer-Hrdy</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Finds the key in the </a:t>
                      </a:r>
                      <a:r>
                        <a:rPr lang="en-GB" sz="1800" b="0" i="0" kern="1200" dirty="0" err="1" smtClean="0">
                          <a:solidFill>
                            <a:schemeClr val="dk1"/>
                          </a:solidFill>
                          <a:effectLst/>
                          <a:latin typeface="+mn-lt"/>
                          <a:ea typeface="+mn-ea"/>
                          <a:cs typeface="+mn-cs"/>
                        </a:rPr>
                        <a:t>primatologically</a:t>
                      </a:r>
                      <a:r>
                        <a:rPr lang="en-GB" sz="1800" b="0" i="0" kern="1200" dirty="0" smtClean="0">
                          <a:solidFill>
                            <a:schemeClr val="dk1"/>
                          </a:solidFill>
                          <a:effectLst/>
                          <a:latin typeface="+mn-lt"/>
                          <a:ea typeface="+mn-ea"/>
                          <a:cs typeface="+mn-cs"/>
                        </a:rPr>
                        <a:t> unique length of human childhood</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Research Methods, Attachments, Evolution. </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475" y="2278285"/>
            <a:ext cx="2812826" cy="4248237"/>
          </a:xfrm>
          <a:prstGeom prst="rect">
            <a:avLst/>
          </a:prstGeom>
        </p:spPr>
      </p:pic>
    </p:spTree>
    <p:extLst>
      <p:ext uri="{BB962C8B-B14F-4D97-AF65-F5344CB8AC3E}">
        <p14:creationId xmlns:p14="http://schemas.microsoft.com/office/powerpoint/2010/main" val="1969087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Night School</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093976"/>
            <a:ext cx="2626948" cy="4051300"/>
          </a:xfrm>
        </p:spPr>
      </p:pic>
      <p:graphicFrame>
        <p:nvGraphicFramePr>
          <p:cNvPr id="4" name="Content Placeholder 3"/>
          <p:cNvGraphicFramePr>
            <a:graphicFrameLocks/>
          </p:cNvGraphicFramePr>
          <p:nvPr>
            <p:extLst>
              <p:ext uri="{D42A27DB-BD31-4B8C-83A1-F6EECF244321}">
                <p14:modId xmlns:p14="http://schemas.microsoft.com/office/powerpoint/2010/main" val="3574171163"/>
              </p:ext>
            </p:extLst>
          </p:nvPr>
        </p:nvGraphicFramePr>
        <p:xfrm>
          <a:off x="6010101" y="2120900"/>
          <a:ext cx="5118274" cy="212344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Richard Wiseman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Sleep</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Biopsychology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2010243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Obedience to Authority</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120900"/>
            <a:ext cx="2614265" cy="4051300"/>
          </a:xfrm>
        </p:spPr>
      </p:pic>
      <p:graphicFrame>
        <p:nvGraphicFramePr>
          <p:cNvPr id="4" name="Content Placeholder 3"/>
          <p:cNvGraphicFramePr>
            <a:graphicFrameLocks/>
          </p:cNvGraphicFramePr>
          <p:nvPr>
            <p:extLst>
              <p:ext uri="{D42A27DB-BD31-4B8C-83A1-F6EECF244321}">
                <p14:modId xmlns:p14="http://schemas.microsoft.com/office/powerpoint/2010/main" val="2327745602"/>
              </p:ext>
            </p:extLst>
          </p:nvPr>
        </p:nvGraphicFramePr>
        <p:xfrm>
          <a:off x="6010101" y="2120900"/>
          <a:ext cx="5118274" cy="294132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Stanley Milgram</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Milgram’s famous</a:t>
                      </a:r>
                      <a:r>
                        <a:rPr lang="en-GB" baseline="0" dirty="0" smtClean="0"/>
                        <a:t> shock experiments</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 Influence, Aggression, Research Methods, Issues and debates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2455910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Opening Skinner’s Box</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093976"/>
            <a:ext cx="2726836" cy="4051300"/>
          </a:xfrm>
        </p:spPr>
      </p:pic>
      <p:graphicFrame>
        <p:nvGraphicFramePr>
          <p:cNvPr id="4" name="Content Placeholder 3"/>
          <p:cNvGraphicFramePr>
            <a:graphicFrameLocks/>
          </p:cNvGraphicFramePr>
          <p:nvPr>
            <p:extLst>
              <p:ext uri="{D42A27DB-BD31-4B8C-83A1-F6EECF244321}">
                <p14:modId xmlns:p14="http://schemas.microsoft.com/office/powerpoint/2010/main" val="3177174698"/>
              </p:ext>
            </p:extLst>
          </p:nvPr>
        </p:nvGraphicFramePr>
        <p:xfrm>
          <a:off x="6010101" y="2120900"/>
          <a:ext cx="5118274" cy="348996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Lauren Slater</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A collection of short summaries</a:t>
                      </a:r>
                      <a:r>
                        <a:rPr lang="en-GB" baseline="0" dirty="0" smtClean="0"/>
                        <a:t> of famous psychology studies</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 Influence, Memory, Attachment, Psychopathology, Biopsychology, Research Methods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178098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213" y="176982"/>
            <a:ext cx="11120284" cy="1445804"/>
          </a:xfrm>
        </p:spPr>
        <p:txBody>
          <a:bodyPr/>
          <a:lstStyle/>
          <a:p>
            <a:r>
              <a:rPr lang="en-GB" dirty="0"/>
              <a:t>AQA A Level Psychology Specification states</a:t>
            </a:r>
            <a:r>
              <a:rPr lang="en-GB" dirty="0" smtClean="0"/>
              <a:t>:</a:t>
            </a:r>
            <a:endParaRPr lang="en-GB" dirty="0"/>
          </a:p>
        </p:txBody>
      </p:sp>
      <p:sp>
        <p:nvSpPr>
          <p:cNvPr id="3" name="Content Placeholder 2"/>
          <p:cNvSpPr>
            <a:spLocks noGrp="1"/>
          </p:cNvSpPr>
          <p:nvPr>
            <p:ph idx="1"/>
          </p:nvPr>
        </p:nvSpPr>
        <p:spPr>
          <a:xfrm>
            <a:off x="501445" y="1828801"/>
            <a:ext cx="11267768" cy="4704734"/>
          </a:xfrm>
        </p:spPr>
        <p:txBody>
          <a:bodyPr>
            <a:noAutofit/>
          </a:bodyPr>
          <a:lstStyle/>
          <a:p>
            <a:pPr marL="0" indent="0">
              <a:buNone/>
            </a:pPr>
            <a:r>
              <a:rPr lang="en-GB" sz="2000" b="1" dirty="0"/>
              <a:t>Assessment in A-level Psychology includes questions that allow students to demonstrate their ability to:</a:t>
            </a:r>
          </a:p>
          <a:p>
            <a:pPr lvl="0"/>
            <a:r>
              <a:rPr lang="en-GB" sz="2000" b="1" dirty="0"/>
              <a:t>draw together their skills, knowledge and understanding from across the full course of study</a:t>
            </a:r>
          </a:p>
          <a:p>
            <a:pPr lvl="0"/>
            <a:r>
              <a:rPr lang="en-GB" sz="2000" b="1" dirty="0"/>
              <a:t>provide extended </a:t>
            </a:r>
            <a:r>
              <a:rPr lang="en-GB" sz="2000" b="1" dirty="0" smtClean="0"/>
              <a:t>responses</a:t>
            </a:r>
            <a:endParaRPr lang="en-GB" sz="2000" b="1" dirty="0"/>
          </a:p>
          <a:p>
            <a:pPr marL="0" indent="0">
              <a:buNone/>
            </a:pPr>
            <a:r>
              <a:rPr lang="en-GB" sz="2000" b="1" dirty="0"/>
              <a:t>The exams contain </a:t>
            </a:r>
            <a:r>
              <a:rPr lang="en-GB" sz="2000" b="1" dirty="0">
                <a:solidFill>
                  <a:srgbClr val="FFC000"/>
                </a:solidFill>
              </a:rPr>
              <a:t>extended response questions</a:t>
            </a:r>
            <a:r>
              <a:rPr lang="en-GB" sz="2000" b="1" dirty="0"/>
              <a:t>. An ‘extended response’ is evidence of sufficient length generated to allow students to demonstrate their ability to construct and develop a </a:t>
            </a:r>
            <a:r>
              <a:rPr lang="en-GB" sz="2000" b="1" dirty="0">
                <a:solidFill>
                  <a:srgbClr val="FFC000"/>
                </a:solidFill>
              </a:rPr>
              <a:t>sustained line of reasoning </a:t>
            </a:r>
            <a:r>
              <a:rPr lang="en-GB" sz="2000" b="1" dirty="0"/>
              <a:t>which is </a:t>
            </a:r>
            <a:r>
              <a:rPr lang="en-GB" sz="2000" b="1" dirty="0">
                <a:solidFill>
                  <a:srgbClr val="FFC000"/>
                </a:solidFill>
              </a:rPr>
              <a:t>coherent</a:t>
            </a:r>
            <a:r>
              <a:rPr lang="en-GB" sz="2000" b="1" dirty="0"/>
              <a:t>, </a:t>
            </a:r>
            <a:r>
              <a:rPr lang="en-GB" sz="2000" b="1" dirty="0">
                <a:solidFill>
                  <a:srgbClr val="FFC000"/>
                </a:solidFill>
              </a:rPr>
              <a:t>relevant</a:t>
            </a:r>
            <a:r>
              <a:rPr lang="en-GB" sz="2000" b="1" dirty="0"/>
              <a:t>, </a:t>
            </a:r>
            <a:r>
              <a:rPr lang="en-GB" sz="2000" b="1" dirty="0">
                <a:solidFill>
                  <a:srgbClr val="FFC000"/>
                </a:solidFill>
              </a:rPr>
              <a:t>substantiated</a:t>
            </a:r>
            <a:r>
              <a:rPr lang="en-GB" sz="2000" b="1" dirty="0"/>
              <a:t> and </a:t>
            </a:r>
            <a:r>
              <a:rPr lang="en-GB" sz="2000" b="1" dirty="0">
                <a:solidFill>
                  <a:srgbClr val="FFC000"/>
                </a:solidFill>
              </a:rPr>
              <a:t>logically</a:t>
            </a:r>
            <a:r>
              <a:rPr lang="en-GB" sz="2000" b="1" dirty="0"/>
              <a:t> </a:t>
            </a:r>
            <a:r>
              <a:rPr lang="en-GB" sz="2000" b="1" dirty="0">
                <a:solidFill>
                  <a:srgbClr val="FFC000"/>
                </a:solidFill>
              </a:rPr>
              <a:t>structured</a:t>
            </a:r>
            <a:r>
              <a:rPr lang="en-GB" sz="2000" b="1" dirty="0" smtClean="0"/>
              <a:t>.</a:t>
            </a:r>
          </a:p>
          <a:p>
            <a:pPr marL="0" indent="0">
              <a:buNone/>
            </a:pPr>
            <a:r>
              <a:rPr lang="en-GB" u="sng" dirty="0">
                <a:hlinkClick r:id="rId2"/>
              </a:rPr>
              <a:t>https://</a:t>
            </a:r>
            <a:r>
              <a:rPr lang="en-GB" u="sng" dirty="0" smtClean="0">
                <a:hlinkClick r:id="rId2"/>
              </a:rPr>
              <a:t>filestore.aqa.org.uk/resources/psychology/specifications/AQA-7181-7182-SP-2015.PDF</a:t>
            </a:r>
            <a:endParaRPr lang="en-GB" dirty="0"/>
          </a:p>
        </p:txBody>
      </p:sp>
    </p:spTree>
    <p:extLst>
      <p:ext uri="{BB962C8B-B14F-4D97-AF65-F5344CB8AC3E}">
        <p14:creationId xmlns:p14="http://schemas.microsoft.com/office/powerpoint/2010/main" val="31553172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Paranormality</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093975"/>
            <a:ext cx="2961825" cy="4436327"/>
          </a:xfrm>
        </p:spPr>
      </p:pic>
      <p:graphicFrame>
        <p:nvGraphicFramePr>
          <p:cNvPr id="4" name="Content Placeholder 3"/>
          <p:cNvGraphicFramePr>
            <a:graphicFrameLocks/>
          </p:cNvGraphicFramePr>
          <p:nvPr>
            <p:extLst>
              <p:ext uri="{D42A27DB-BD31-4B8C-83A1-F6EECF244321}">
                <p14:modId xmlns:p14="http://schemas.microsoft.com/office/powerpoint/2010/main" val="226850560"/>
              </p:ext>
            </p:extLst>
          </p:nvPr>
        </p:nvGraphicFramePr>
        <p:xfrm>
          <a:off x="6010101" y="2120900"/>
          <a:ext cx="5118274" cy="26670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Richard Wiseman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The</a:t>
                      </a:r>
                      <a:r>
                        <a:rPr lang="en-GB" baseline="0" dirty="0" smtClean="0"/>
                        <a:t> psychology behind ghosts, ghouls and the paranormal</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Research Methods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688131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Patient H.M.	</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093976"/>
            <a:ext cx="2688915" cy="4051300"/>
          </a:xfrm>
        </p:spPr>
      </p:pic>
      <p:graphicFrame>
        <p:nvGraphicFramePr>
          <p:cNvPr id="4" name="Content Placeholder 3"/>
          <p:cNvGraphicFramePr>
            <a:graphicFrameLocks/>
          </p:cNvGraphicFramePr>
          <p:nvPr>
            <p:extLst>
              <p:ext uri="{D42A27DB-BD31-4B8C-83A1-F6EECF244321}">
                <p14:modId xmlns:p14="http://schemas.microsoft.com/office/powerpoint/2010/main" val="1563092441"/>
              </p:ext>
            </p:extLst>
          </p:nvPr>
        </p:nvGraphicFramePr>
        <p:xfrm>
          <a:off x="6010101" y="2120900"/>
          <a:ext cx="5118274" cy="294132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Luke </a:t>
                      </a:r>
                      <a:r>
                        <a:rPr lang="en-GB" dirty="0" err="1" smtClean="0"/>
                        <a:t>Dittrich</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The most famous case study in psychology, H.M.</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Memory, Biopsychology, Issues and debates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2544979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Pioneers of Psychology</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120900"/>
            <a:ext cx="2903636" cy="4275203"/>
          </a:xfrm>
        </p:spPr>
      </p:pic>
      <p:graphicFrame>
        <p:nvGraphicFramePr>
          <p:cNvPr id="4" name="Content Placeholder 3"/>
          <p:cNvGraphicFramePr>
            <a:graphicFrameLocks/>
          </p:cNvGraphicFramePr>
          <p:nvPr>
            <p:extLst>
              <p:ext uri="{D42A27DB-BD31-4B8C-83A1-F6EECF244321}">
                <p14:modId xmlns:p14="http://schemas.microsoft.com/office/powerpoint/2010/main" val="897666233"/>
              </p:ext>
            </p:extLst>
          </p:nvPr>
        </p:nvGraphicFramePr>
        <p:xfrm>
          <a:off x="6010101" y="2120900"/>
          <a:ext cx="5118274" cy="26670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Raymond </a:t>
                      </a:r>
                      <a:r>
                        <a:rPr lang="en-GB" dirty="0" err="1" smtClean="0"/>
                        <a:t>Fancher</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The history of psychology</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Approaches, Biopsychology,</a:t>
                      </a:r>
                      <a:r>
                        <a:rPr lang="en-GB" baseline="0" dirty="0" smtClean="0"/>
                        <a:t> Issues and Debates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170408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Quirkology</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9848" y="2120899"/>
            <a:ext cx="2837134" cy="4305555"/>
          </a:xfrm>
        </p:spPr>
      </p:pic>
      <p:graphicFrame>
        <p:nvGraphicFramePr>
          <p:cNvPr id="4" name="Content Placeholder 3"/>
          <p:cNvGraphicFramePr>
            <a:graphicFrameLocks/>
          </p:cNvGraphicFramePr>
          <p:nvPr>
            <p:extLst>
              <p:ext uri="{D42A27DB-BD31-4B8C-83A1-F6EECF244321}">
                <p14:modId xmlns:p14="http://schemas.microsoft.com/office/powerpoint/2010/main" val="2588418099"/>
              </p:ext>
            </p:extLst>
          </p:nvPr>
        </p:nvGraphicFramePr>
        <p:xfrm>
          <a:off x="6010101" y="2120900"/>
          <a:ext cx="5118274" cy="376428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Richard Wiseman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A</a:t>
                      </a:r>
                      <a:r>
                        <a:rPr lang="en-GB" baseline="0" dirty="0" smtClean="0"/>
                        <a:t> collection of weird and wonderful psychology studies</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Memory, Social Influence, Attachment, Psychopathology, Aggression, Relationships, Research Methods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2832060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Rip it up.</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4059706780"/>
              </p:ext>
            </p:extLst>
          </p:nvPr>
        </p:nvGraphicFramePr>
        <p:xfrm>
          <a:off x="6099048" y="864301"/>
          <a:ext cx="5118274" cy="54102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Richard Wiseman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Demonstrates</a:t>
                      </a:r>
                      <a:r>
                        <a:rPr lang="en-GB" sz="1800" b="0" i="0" kern="1200" baseline="0" dirty="0" smtClean="0">
                          <a:solidFill>
                            <a:schemeClr val="dk1"/>
                          </a:solidFill>
                          <a:effectLst/>
                          <a:latin typeface="+mn-lt"/>
                          <a:ea typeface="+mn-ea"/>
                          <a:cs typeface="+mn-cs"/>
                        </a:rPr>
                        <a:t> how s</a:t>
                      </a:r>
                      <a:r>
                        <a:rPr lang="en-GB" sz="1800" b="0" i="0" kern="1200" dirty="0" smtClean="0">
                          <a:solidFill>
                            <a:schemeClr val="dk1"/>
                          </a:solidFill>
                          <a:effectLst/>
                          <a:latin typeface="+mn-lt"/>
                          <a:ea typeface="+mn-ea"/>
                          <a:cs typeface="+mn-cs"/>
                        </a:rPr>
                        <a:t>imple actions are the most powerful way to instantly change how you think and feel. Forget positive thinking, it's time for positive action.</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Memory, Social Influence, Attachment, Psychopathology, Aggression, Relationships, Research Methods.</a:t>
                      </a:r>
                    </a:p>
                    <a:p>
                      <a:r>
                        <a:rPr lang="en-GB" dirty="0" smtClean="0"/>
                        <a:t>Good all-rounder.</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847" y="1724494"/>
            <a:ext cx="3283211" cy="4958664"/>
          </a:xfrm>
          <a:prstGeom prst="rect">
            <a:avLst/>
          </a:prstGeom>
        </p:spPr>
      </p:pic>
    </p:spTree>
    <p:extLst>
      <p:ext uri="{BB962C8B-B14F-4D97-AF65-F5344CB8AC3E}">
        <p14:creationId xmlns:p14="http://schemas.microsoft.com/office/powerpoint/2010/main" val="3917140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Self </a:t>
            </a:r>
            <a:r>
              <a:rPr lang="en-GB" dirty="0"/>
              <a:t>comes to mind: constructing the conscious brain</a:t>
            </a:r>
          </a:p>
        </p:txBody>
      </p:sp>
      <p:graphicFrame>
        <p:nvGraphicFramePr>
          <p:cNvPr id="4" name="Content Placeholder 3"/>
          <p:cNvGraphicFramePr>
            <a:graphicFrameLocks/>
          </p:cNvGraphicFramePr>
          <p:nvPr>
            <p:extLst>
              <p:ext uri="{D42A27DB-BD31-4B8C-83A1-F6EECF244321}">
                <p14:modId xmlns:p14="http://schemas.microsoft.com/office/powerpoint/2010/main" val="3639007126"/>
              </p:ext>
            </p:extLst>
          </p:nvPr>
        </p:nvGraphicFramePr>
        <p:xfrm>
          <a:off x="5997997" y="1801884"/>
          <a:ext cx="5118274" cy="40386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Antonio</a:t>
                      </a:r>
                      <a:r>
                        <a:rPr lang="en-GB" baseline="0" dirty="0" smtClean="0"/>
                        <a:t> </a:t>
                      </a:r>
                      <a:r>
                        <a:rPr lang="en-GB" baseline="0" dirty="0" err="1" smtClean="0"/>
                        <a:t>Damasio</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The eminent neurologist and neuroscientist Antonio </a:t>
                      </a:r>
                      <a:r>
                        <a:rPr lang="en-GB" sz="1800" b="0" i="0" kern="1200" dirty="0" err="1" smtClean="0">
                          <a:solidFill>
                            <a:schemeClr val="dk1"/>
                          </a:solidFill>
                          <a:effectLst/>
                          <a:latin typeface="+mn-lt"/>
                          <a:ea typeface="+mn-ea"/>
                          <a:cs typeface="+mn-cs"/>
                        </a:rPr>
                        <a:t>Damasio</a:t>
                      </a:r>
                      <a:r>
                        <a:rPr lang="en-GB" sz="1800" b="0" i="0" kern="1200" dirty="0" smtClean="0">
                          <a:solidFill>
                            <a:schemeClr val="dk1"/>
                          </a:solidFill>
                          <a:effectLst/>
                          <a:latin typeface="+mn-lt"/>
                          <a:ea typeface="+mn-ea"/>
                          <a:cs typeface="+mn-cs"/>
                        </a:rPr>
                        <a:t> gives an account of consciousness.</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Psychopathology,</a:t>
                      </a:r>
                      <a:r>
                        <a:rPr lang="en-GB" baseline="0" dirty="0" smtClean="0"/>
                        <a:t> Approaches, Biopsychology, </a:t>
                      </a:r>
                    </a:p>
                    <a:p>
                      <a:r>
                        <a:rPr lang="en-GB" baseline="0" dirty="0" smtClean="0"/>
                        <a:t>Research Methods.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939" y="2226770"/>
            <a:ext cx="2785837" cy="4251303"/>
          </a:xfrm>
          <a:prstGeom prst="rect">
            <a:avLst/>
          </a:prstGeom>
        </p:spPr>
      </p:pic>
    </p:spTree>
    <p:extLst>
      <p:ext uri="{BB962C8B-B14F-4D97-AF65-F5344CB8AC3E}">
        <p14:creationId xmlns:p14="http://schemas.microsoft.com/office/powerpoint/2010/main" val="594232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Shrinks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120900"/>
            <a:ext cx="2644006" cy="4051300"/>
          </a:xfrm>
        </p:spPr>
      </p:pic>
      <p:graphicFrame>
        <p:nvGraphicFramePr>
          <p:cNvPr id="4" name="Content Placeholder 3"/>
          <p:cNvGraphicFramePr>
            <a:graphicFrameLocks/>
          </p:cNvGraphicFramePr>
          <p:nvPr>
            <p:extLst>
              <p:ext uri="{D42A27DB-BD31-4B8C-83A1-F6EECF244321}">
                <p14:modId xmlns:p14="http://schemas.microsoft.com/office/powerpoint/2010/main" val="3461676034"/>
              </p:ext>
            </p:extLst>
          </p:nvPr>
        </p:nvGraphicFramePr>
        <p:xfrm>
          <a:off x="6010101" y="2120900"/>
          <a:ext cx="5118274" cy="294132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Jeffrey A. Lieberman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The history of mental health treatment</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Psychopathology,</a:t>
                      </a:r>
                      <a:r>
                        <a:rPr lang="en-GB" baseline="0" dirty="0" smtClean="0"/>
                        <a:t> Schizophrenia, Approaches, Biopsychology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3678789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Synaptic </a:t>
            </a:r>
            <a:r>
              <a:rPr lang="en-GB" dirty="0"/>
              <a:t>Self: How Our Brains Become Who We Are.’</a:t>
            </a:r>
          </a:p>
        </p:txBody>
      </p:sp>
      <p:graphicFrame>
        <p:nvGraphicFramePr>
          <p:cNvPr id="4" name="Content Placeholder 3"/>
          <p:cNvGraphicFramePr>
            <a:graphicFrameLocks/>
          </p:cNvGraphicFramePr>
          <p:nvPr>
            <p:extLst>
              <p:ext uri="{D42A27DB-BD31-4B8C-83A1-F6EECF244321}">
                <p14:modId xmlns:p14="http://schemas.microsoft.com/office/powerpoint/2010/main" val="251332146"/>
              </p:ext>
            </p:extLst>
          </p:nvPr>
        </p:nvGraphicFramePr>
        <p:xfrm>
          <a:off x="5507698" y="2093976"/>
          <a:ext cx="5118274" cy="348996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Joseph </a:t>
                      </a:r>
                      <a:r>
                        <a:rPr lang="en-GB" dirty="0" err="1" smtClean="0"/>
                        <a:t>LeDoux</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Examination of the biological bases of our emotions and memories.</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Psychopathology,</a:t>
                      </a:r>
                      <a:r>
                        <a:rPr lang="en-GB" baseline="0" dirty="0" smtClean="0"/>
                        <a:t> Schizophrenia, Approaches, Biopsychology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464" y="2182482"/>
            <a:ext cx="2783715" cy="4161370"/>
          </a:xfrm>
          <a:prstGeom prst="rect">
            <a:avLst/>
          </a:prstGeom>
        </p:spPr>
      </p:pic>
    </p:spTree>
    <p:extLst>
      <p:ext uri="{BB962C8B-B14F-4D97-AF65-F5344CB8AC3E}">
        <p14:creationId xmlns:p14="http://schemas.microsoft.com/office/powerpoint/2010/main" val="39034345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Tell </a:t>
            </a:r>
            <a:r>
              <a:rPr lang="en-GB" dirty="0"/>
              <a:t>M</a:t>
            </a:r>
            <a:r>
              <a:rPr lang="en-GB" dirty="0" smtClean="0"/>
              <a:t>e I’m Here</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120900"/>
            <a:ext cx="2748651" cy="4051300"/>
          </a:xfrm>
        </p:spPr>
      </p:pic>
      <p:graphicFrame>
        <p:nvGraphicFramePr>
          <p:cNvPr id="4" name="Content Placeholder 3"/>
          <p:cNvGraphicFramePr>
            <a:graphicFrameLocks/>
          </p:cNvGraphicFramePr>
          <p:nvPr>
            <p:extLst>
              <p:ext uri="{D42A27DB-BD31-4B8C-83A1-F6EECF244321}">
                <p14:modId xmlns:p14="http://schemas.microsoft.com/office/powerpoint/2010/main" val="1292119491"/>
              </p:ext>
            </p:extLst>
          </p:nvPr>
        </p:nvGraphicFramePr>
        <p:xfrm>
          <a:off x="6010101" y="2120900"/>
          <a:ext cx="5118274" cy="26670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Anne </a:t>
                      </a:r>
                      <a:r>
                        <a:rPr lang="en-GB" dirty="0" err="1" smtClean="0"/>
                        <a:t>Deveson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True story of a</a:t>
                      </a:r>
                      <a:r>
                        <a:rPr lang="en-GB" baseline="0" dirty="0" smtClean="0"/>
                        <a:t> mother whose son has schizophrenia</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Schizophrenia, Psychopathology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4179471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Better Angels of our nature: Why violence has declined. </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3135981256"/>
              </p:ext>
            </p:extLst>
          </p:nvPr>
        </p:nvGraphicFramePr>
        <p:xfrm>
          <a:off x="6190278" y="1966353"/>
          <a:ext cx="5118274" cy="430784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Mary Turner Thompson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Pinker convincingly demonstrates that there has been a dramatic decline in violence, and he is persuasive about the causes of that decline.</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Psychopathology, Aggression, Approaches, Methods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847" y="2143375"/>
            <a:ext cx="2674513" cy="4081418"/>
          </a:xfrm>
          <a:prstGeom prst="rect">
            <a:avLst/>
          </a:prstGeom>
        </p:spPr>
      </p:pic>
    </p:spTree>
    <p:extLst>
      <p:ext uri="{BB962C8B-B14F-4D97-AF65-F5344CB8AC3E}">
        <p14:creationId xmlns:p14="http://schemas.microsoft.com/office/powerpoint/2010/main" val="2565829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1BB60-E565-4024-B50A-B6DC438401E5}"/>
              </a:ext>
            </a:extLst>
          </p:cNvPr>
          <p:cNvSpPr>
            <a:spLocks noGrp="1"/>
          </p:cNvSpPr>
          <p:nvPr>
            <p:ph type="title"/>
          </p:nvPr>
        </p:nvSpPr>
        <p:spPr/>
        <p:txBody>
          <a:bodyPr/>
          <a:lstStyle/>
          <a:p>
            <a:r>
              <a:rPr lang="en-GB" dirty="0"/>
              <a:t>Psychology Review</a:t>
            </a:r>
          </a:p>
        </p:txBody>
      </p:sp>
      <p:pic>
        <p:nvPicPr>
          <p:cNvPr id="6" name="Picture 6" descr="A picture containing text, book, sign&#10;&#10;Description automatically generated">
            <a:extLst>
              <a:ext uri="{FF2B5EF4-FFF2-40B4-BE49-F238E27FC236}">
                <a16:creationId xmlns:a16="http://schemas.microsoft.com/office/drawing/2014/main" id="{0907370A-F732-4608-9E9C-AC871722958C}"/>
              </a:ext>
            </a:extLst>
          </p:cNvPr>
          <p:cNvPicPr>
            <a:picLocks noGrp="1" noChangeAspect="1"/>
          </p:cNvPicPr>
          <p:nvPr>
            <p:ph idx="1"/>
          </p:nvPr>
        </p:nvPicPr>
        <p:blipFill>
          <a:blip r:embed="rId2"/>
          <a:stretch>
            <a:fillRect/>
          </a:stretch>
        </p:blipFill>
        <p:spPr>
          <a:xfrm>
            <a:off x="7863839" y="1187813"/>
            <a:ext cx="4015479" cy="5350637"/>
          </a:xfrm>
        </p:spPr>
      </p:pic>
      <p:sp>
        <p:nvSpPr>
          <p:cNvPr id="8" name="Content Placeholder 2">
            <a:extLst>
              <a:ext uri="{FF2B5EF4-FFF2-40B4-BE49-F238E27FC236}">
                <a16:creationId xmlns:a16="http://schemas.microsoft.com/office/drawing/2014/main" id="{41629F50-EE5C-4EB2-B3CD-DE58DFC55137}"/>
              </a:ext>
            </a:extLst>
          </p:cNvPr>
          <p:cNvSpPr txBox="1">
            <a:spLocks/>
          </p:cNvSpPr>
          <p:nvPr/>
        </p:nvSpPr>
        <p:spPr>
          <a:xfrm>
            <a:off x="1429566" y="2286000"/>
            <a:ext cx="5207209" cy="4104967"/>
          </a:xfrm>
          <a:prstGeom prst="rect">
            <a:avLst/>
          </a:prstGeom>
        </p:spPr>
        <p:txBody>
          <a:bodyPr vert="horz" lIns="91440" tIns="45720" rIns="91440" bIns="45720" rtlCol="0" anchor="t">
            <a:no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800" dirty="0">
                <a:ea typeface="+mn-lt"/>
                <a:cs typeface="+mn-lt"/>
              </a:rPr>
              <a:t>You can subscribe and receive your own copies of Psychology review each year, or you can read them in the LRC. Each copy has interesting articles to develop your knowledge and skills in Psychology. </a:t>
            </a:r>
            <a:endParaRPr lang="en-GB" sz="2800" dirty="0"/>
          </a:p>
        </p:txBody>
      </p:sp>
    </p:spTree>
    <p:extLst>
      <p:ext uri="{BB962C8B-B14F-4D97-AF65-F5344CB8AC3E}">
        <p14:creationId xmlns:p14="http://schemas.microsoft.com/office/powerpoint/2010/main" val="33235429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Bigamist</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120900"/>
            <a:ext cx="2528011" cy="4051300"/>
          </a:xfrm>
        </p:spPr>
      </p:pic>
      <p:graphicFrame>
        <p:nvGraphicFramePr>
          <p:cNvPr id="4" name="Content Placeholder 3"/>
          <p:cNvGraphicFramePr>
            <a:graphicFrameLocks/>
          </p:cNvGraphicFramePr>
          <p:nvPr>
            <p:extLst>
              <p:ext uri="{D42A27DB-BD31-4B8C-83A1-F6EECF244321}">
                <p14:modId xmlns:p14="http://schemas.microsoft.com/office/powerpoint/2010/main" val="4259136770"/>
              </p:ext>
            </p:extLst>
          </p:nvPr>
        </p:nvGraphicFramePr>
        <p:xfrm>
          <a:off x="6010101" y="2120900"/>
          <a:ext cx="5118274" cy="293624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Mary Turner Thompson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A true</a:t>
                      </a:r>
                      <a:r>
                        <a:rPr lang="en-GB" baseline="0" dirty="0" smtClean="0"/>
                        <a:t> story of a woman’s life with a psychopath</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Psychopathology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7291785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Brain that Changes </a:t>
            </a:r>
            <a:r>
              <a:rPr lang="en-GB" dirty="0"/>
              <a:t>I</a:t>
            </a:r>
            <a:r>
              <a:rPr lang="en-GB" dirty="0" smtClean="0"/>
              <a:t>tself</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120900"/>
            <a:ext cx="2645907" cy="4051300"/>
          </a:xfrm>
        </p:spPr>
      </p:pic>
      <p:graphicFrame>
        <p:nvGraphicFramePr>
          <p:cNvPr id="4" name="Content Placeholder 3"/>
          <p:cNvGraphicFramePr>
            <a:graphicFrameLocks/>
          </p:cNvGraphicFramePr>
          <p:nvPr>
            <p:extLst>
              <p:ext uri="{D42A27DB-BD31-4B8C-83A1-F6EECF244321}">
                <p14:modId xmlns:p14="http://schemas.microsoft.com/office/powerpoint/2010/main" val="3896090033"/>
              </p:ext>
            </p:extLst>
          </p:nvPr>
        </p:nvGraphicFramePr>
        <p:xfrm>
          <a:off x="6010101" y="2120900"/>
          <a:ext cx="5118274" cy="348996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Norman Doidge</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How our brains are plastic and can physically</a:t>
                      </a:r>
                      <a:r>
                        <a:rPr lang="en-GB" baseline="0" dirty="0" smtClean="0"/>
                        <a:t> change throughout or lives</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Biopsychology, Research Methods, Memory,</a:t>
                      </a:r>
                      <a:r>
                        <a:rPr lang="en-GB" baseline="0" dirty="0" smtClean="0"/>
                        <a:t> Psychopathology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15099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Brain: The </a:t>
            </a:r>
            <a:r>
              <a:rPr lang="en-GB" dirty="0"/>
              <a:t>S</a:t>
            </a:r>
            <a:r>
              <a:rPr lang="en-GB" dirty="0" smtClean="0"/>
              <a:t>tory of You</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120900"/>
            <a:ext cx="2638622" cy="4051300"/>
          </a:xfrm>
        </p:spPr>
      </p:pic>
      <p:graphicFrame>
        <p:nvGraphicFramePr>
          <p:cNvPr id="4" name="Content Placeholder 3"/>
          <p:cNvGraphicFramePr>
            <a:graphicFrameLocks/>
          </p:cNvGraphicFramePr>
          <p:nvPr>
            <p:extLst>
              <p:ext uri="{D42A27DB-BD31-4B8C-83A1-F6EECF244321}">
                <p14:modId xmlns:p14="http://schemas.microsoft.com/office/powerpoint/2010/main" val="1648136384"/>
              </p:ext>
            </p:extLst>
          </p:nvPr>
        </p:nvGraphicFramePr>
        <p:xfrm>
          <a:off x="6010101" y="2120900"/>
          <a:ext cx="5118274" cy="348996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David Eagleman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How the brain influences our behaviour</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Biopsychology, Attachment, Memory, Schizophrenia, Psychopathology, Aggression</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26167301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Center</a:t>
            </a:r>
            <a:r>
              <a:rPr lang="en-GB" dirty="0" smtClean="0"/>
              <a:t> </a:t>
            </a:r>
            <a:r>
              <a:rPr lang="en-GB" dirty="0"/>
              <a:t>C</a:t>
            </a:r>
            <a:r>
              <a:rPr lang="en-GB" dirty="0" smtClean="0"/>
              <a:t>annot </a:t>
            </a:r>
            <a:r>
              <a:rPr lang="en-GB" dirty="0"/>
              <a:t>H</a:t>
            </a:r>
            <a:r>
              <a:rPr lang="en-GB" dirty="0" smtClean="0"/>
              <a:t>old</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120900"/>
            <a:ext cx="2953512" cy="4415199"/>
          </a:xfrm>
        </p:spPr>
      </p:pic>
      <p:graphicFrame>
        <p:nvGraphicFramePr>
          <p:cNvPr id="4" name="Content Placeholder 3"/>
          <p:cNvGraphicFramePr>
            <a:graphicFrameLocks/>
          </p:cNvGraphicFramePr>
          <p:nvPr>
            <p:extLst>
              <p:ext uri="{D42A27DB-BD31-4B8C-83A1-F6EECF244321}">
                <p14:modId xmlns:p14="http://schemas.microsoft.com/office/powerpoint/2010/main" val="1704542697"/>
              </p:ext>
            </p:extLst>
          </p:nvPr>
        </p:nvGraphicFramePr>
        <p:xfrm>
          <a:off x="6010101" y="2120900"/>
          <a:ext cx="5118274" cy="294132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err="1" smtClean="0"/>
                        <a:t>Elyn</a:t>
                      </a:r>
                      <a:r>
                        <a:rPr lang="en-GB" dirty="0" smtClean="0"/>
                        <a:t> R. Saks</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An</a:t>
                      </a:r>
                      <a:r>
                        <a:rPr lang="en-GB" baseline="0" dirty="0" smtClean="0"/>
                        <a:t> autobiography of someone who has survived schizophrenia</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Schizophrenia, Psychopathology, Research Methods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1091791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Jigsaw Man</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3115336285"/>
              </p:ext>
            </p:extLst>
          </p:nvPr>
        </p:nvGraphicFramePr>
        <p:xfrm>
          <a:off x="5573122" y="1788888"/>
          <a:ext cx="5555126" cy="4312920"/>
        </p:xfrm>
        <a:graphic>
          <a:graphicData uri="http://schemas.openxmlformats.org/drawingml/2006/table">
            <a:tbl>
              <a:tblPr firstRow="1" bandRow="1">
                <a:tableStyleId>{5C22544A-7EE6-4342-B048-85BDC9FD1C3A}</a:tableStyleId>
              </a:tblPr>
              <a:tblGrid>
                <a:gridCol w="2777563">
                  <a:extLst>
                    <a:ext uri="{9D8B030D-6E8A-4147-A177-3AD203B41FA5}">
                      <a16:colId xmlns:a16="http://schemas.microsoft.com/office/drawing/2014/main" val="1433112784"/>
                    </a:ext>
                  </a:extLst>
                </a:gridCol>
                <a:gridCol w="2777563">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Paul Britton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Forensic psychologist Paul Britton takes you through the field of crime deduction.</a:t>
                      </a:r>
                      <a:r>
                        <a:rPr lang="en-GB" baseline="0" dirty="0" smtClean="0"/>
                        <a:t> He has the </a:t>
                      </a:r>
                      <a:r>
                        <a:rPr lang="en-GB" sz="1800" b="0" i="0" kern="1200" dirty="0" smtClean="0">
                          <a:solidFill>
                            <a:schemeClr val="dk1"/>
                          </a:solidFill>
                          <a:effectLst/>
                          <a:latin typeface="+mn-lt"/>
                          <a:ea typeface="+mn-ea"/>
                          <a:cs typeface="+mn-cs"/>
                        </a:rPr>
                        <a:t>ability to 'walk through the minds' of those who stalk, abduct, torture, rape and kill other human beings.</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Research Methods, Aggression</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227" y="1788888"/>
            <a:ext cx="2894527" cy="4818730"/>
          </a:xfrm>
          <a:prstGeom prst="rect">
            <a:avLst/>
          </a:prstGeom>
        </p:spPr>
      </p:pic>
    </p:spTree>
    <p:extLst>
      <p:ext uri="{BB962C8B-B14F-4D97-AF65-F5344CB8AC3E}">
        <p14:creationId xmlns:p14="http://schemas.microsoft.com/office/powerpoint/2010/main" val="1074074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Lucifer Effect</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093976"/>
            <a:ext cx="2573671" cy="4051300"/>
          </a:xfrm>
        </p:spPr>
      </p:pic>
      <p:graphicFrame>
        <p:nvGraphicFramePr>
          <p:cNvPr id="4" name="Content Placeholder 3"/>
          <p:cNvGraphicFramePr>
            <a:graphicFrameLocks/>
          </p:cNvGraphicFramePr>
          <p:nvPr>
            <p:extLst>
              <p:ext uri="{D42A27DB-BD31-4B8C-83A1-F6EECF244321}">
                <p14:modId xmlns:p14="http://schemas.microsoft.com/office/powerpoint/2010/main" val="14838362"/>
              </p:ext>
            </p:extLst>
          </p:nvPr>
        </p:nvGraphicFramePr>
        <p:xfrm>
          <a:off x="6010101" y="2120900"/>
          <a:ext cx="5118274" cy="26670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Philip Zimbardo</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The Stanford Prison study</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 Influence, Research Methods, Aggression</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655548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Man </a:t>
            </a:r>
            <a:r>
              <a:rPr lang="en-GB" dirty="0"/>
              <a:t>W</a:t>
            </a:r>
            <a:r>
              <a:rPr lang="en-GB" dirty="0" smtClean="0"/>
              <a:t>ho </a:t>
            </a:r>
            <a:r>
              <a:rPr lang="en-GB" dirty="0"/>
              <a:t>C</a:t>
            </a:r>
            <a:r>
              <a:rPr lang="en-GB" dirty="0" smtClean="0"/>
              <a:t>ouldn’t </a:t>
            </a:r>
            <a:r>
              <a:rPr lang="en-GB" dirty="0"/>
              <a:t>S</a:t>
            </a:r>
            <a:r>
              <a:rPr lang="en-GB" dirty="0" smtClean="0"/>
              <a:t>top</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9848" y="2093976"/>
            <a:ext cx="2673614" cy="4051300"/>
          </a:xfrm>
        </p:spPr>
      </p:pic>
      <p:graphicFrame>
        <p:nvGraphicFramePr>
          <p:cNvPr id="4" name="Content Placeholder 3"/>
          <p:cNvGraphicFramePr>
            <a:graphicFrameLocks/>
          </p:cNvGraphicFramePr>
          <p:nvPr>
            <p:extLst>
              <p:ext uri="{D42A27DB-BD31-4B8C-83A1-F6EECF244321}">
                <p14:modId xmlns:p14="http://schemas.microsoft.com/office/powerpoint/2010/main" val="811939467"/>
              </p:ext>
            </p:extLst>
          </p:nvPr>
        </p:nvGraphicFramePr>
        <p:xfrm>
          <a:off x="6010101" y="2120900"/>
          <a:ext cx="5118274" cy="321564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David Adam</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The history of OCD told from</a:t>
                      </a:r>
                      <a:r>
                        <a:rPr lang="en-GB" baseline="0" dirty="0" smtClean="0"/>
                        <a:t> the perspective of someone with the disorder</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Psychopathology, Approaches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22913358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Man </a:t>
            </a:r>
            <a:r>
              <a:rPr lang="en-GB" dirty="0"/>
              <a:t>W</a:t>
            </a:r>
            <a:r>
              <a:rPr lang="en-GB" dirty="0" smtClean="0"/>
              <a:t>ho </a:t>
            </a:r>
            <a:r>
              <a:rPr lang="en-GB" dirty="0"/>
              <a:t>M</a:t>
            </a:r>
            <a:r>
              <a:rPr lang="en-GB" dirty="0" smtClean="0"/>
              <a:t>istook </a:t>
            </a:r>
            <a:r>
              <a:rPr lang="en-GB" dirty="0"/>
              <a:t>H</a:t>
            </a:r>
            <a:r>
              <a:rPr lang="en-GB" dirty="0" smtClean="0"/>
              <a:t>is </a:t>
            </a:r>
            <a:r>
              <a:rPr lang="en-GB" dirty="0"/>
              <a:t>W</a:t>
            </a:r>
            <a:r>
              <a:rPr lang="en-GB" dirty="0" smtClean="0"/>
              <a:t>ife for a Hat</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120900"/>
            <a:ext cx="2679216" cy="4051300"/>
          </a:xfrm>
        </p:spPr>
      </p:pic>
      <p:graphicFrame>
        <p:nvGraphicFramePr>
          <p:cNvPr id="4" name="Content Placeholder 3"/>
          <p:cNvGraphicFramePr>
            <a:graphicFrameLocks/>
          </p:cNvGraphicFramePr>
          <p:nvPr>
            <p:extLst>
              <p:ext uri="{D42A27DB-BD31-4B8C-83A1-F6EECF244321}">
                <p14:modId xmlns:p14="http://schemas.microsoft.com/office/powerpoint/2010/main" val="3012627978"/>
              </p:ext>
            </p:extLst>
          </p:nvPr>
        </p:nvGraphicFramePr>
        <p:xfrm>
          <a:off x="6010101" y="2120900"/>
          <a:ext cx="5118274" cy="294132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Oliver Sacks</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Interesting case studies of brain-damaged patients</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Approaches, Issues and debates, Biopsychology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31076297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a:t>M</a:t>
            </a:r>
            <a:r>
              <a:rPr lang="en-GB" dirty="0" smtClean="0"/>
              <a:t>an </a:t>
            </a:r>
            <a:r>
              <a:rPr lang="en-GB" dirty="0"/>
              <a:t>W</a:t>
            </a:r>
            <a:r>
              <a:rPr lang="en-GB" dirty="0" smtClean="0"/>
              <a:t>ho </a:t>
            </a:r>
            <a:r>
              <a:rPr lang="en-GB" dirty="0"/>
              <a:t>S</a:t>
            </a:r>
            <a:r>
              <a:rPr lang="en-GB" dirty="0" smtClean="0"/>
              <a:t>hocked the World</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120900"/>
            <a:ext cx="2961825" cy="4287830"/>
          </a:xfrm>
        </p:spPr>
      </p:pic>
      <p:graphicFrame>
        <p:nvGraphicFramePr>
          <p:cNvPr id="4" name="Content Placeholder 3"/>
          <p:cNvGraphicFramePr>
            <a:graphicFrameLocks/>
          </p:cNvGraphicFramePr>
          <p:nvPr>
            <p:extLst>
              <p:ext uri="{D42A27DB-BD31-4B8C-83A1-F6EECF244321}">
                <p14:modId xmlns:p14="http://schemas.microsoft.com/office/powerpoint/2010/main" val="2794058228"/>
              </p:ext>
            </p:extLst>
          </p:nvPr>
        </p:nvGraphicFramePr>
        <p:xfrm>
          <a:off x="6010101" y="2120900"/>
          <a:ext cx="5118274" cy="26670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Thomas Blass</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A biography of Stanley Milgram</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 Influence, Aggression, Approaches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12231751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Memory </a:t>
            </a:r>
            <a:r>
              <a:rPr lang="en-GB" dirty="0"/>
              <a:t>I</a:t>
            </a:r>
            <a:r>
              <a:rPr lang="en-GB" dirty="0" smtClean="0"/>
              <a:t>llusion</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1156536253"/>
              </p:ext>
            </p:extLst>
          </p:nvPr>
        </p:nvGraphicFramePr>
        <p:xfrm>
          <a:off x="6010101" y="2120900"/>
          <a:ext cx="5118274" cy="26670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Julia Shaw</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Problems with memory, particularly eyewitness testimony</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Memory, Research Methods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093976"/>
            <a:ext cx="2787257" cy="4444198"/>
          </a:xfrm>
        </p:spPr>
      </p:pic>
    </p:spTree>
    <p:extLst>
      <p:ext uri="{BB962C8B-B14F-4D97-AF65-F5344CB8AC3E}">
        <p14:creationId xmlns:p14="http://schemas.microsoft.com/office/powerpoint/2010/main" val="1071785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8000" dirty="0" smtClean="0"/>
              <a:t>Psychology: Reading </a:t>
            </a:r>
            <a:r>
              <a:rPr lang="en-GB" sz="8000" dirty="0"/>
              <a:t>L</a:t>
            </a:r>
            <a:r>
              <a:rPr lang="en-GB" sz="8000" dirty="0" smtClean="0"/>
              <a:t>ist </a:t>
            </a:r>
            <a:endParaRPr lang="en-GB" sz="8000"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73634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Psychopath Test</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9848" y="2093976"/>
            <a:ext cx="2527314" cy="4051300"/>
          </a:xfrm>
        </p:spPr>
      </p:pic>
      <p:graphicFrame>
        <p:nvGraphicFramePr>
          <p:cNvPr id="4" name="Content Placeholder 3"/>
          <p:cNvGraphicFramePr>
            <a:graphicFrameLocks/>
          </p:cNvGraphicFramePr>
          <p:nvPr>
            <p:extLst>
              <p:ext uri="{D42A27DB-BD31-4B8C-83A1-F6EECF244321}">
                <p14:modId xmlns:p14="http://schemas.microsoft.com/office/powerpoint/2010/main" val="2666850869"/>
              </p:ext>
            </p:extLst>
          </p:nvPr>
        </p:nvGraphicFramePr>
        <p:xfrm>
          <a:off x="6010101" y="2120900"/>
          <a:ext cx="5118274" cy="321564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Jon </a:t>
                      </a:r>
                      <a:r>
                        <a:rPr lang="en-GB" dirty="0" err="1" smtClean="0"/>
                        <a:t>Ronson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A</a:t>
                      </a:r>
                      <a:r>
                        <a:rPr lang="en-GB" baseline="0" dirty="0" smtClean="0"/>
                        <a:t> journalist’s investigation into what makes someone a psychopath</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Psychopathology, Research Methods, Issues and debates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572988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Silver Linings Playbook	</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1729866914"/>
              </p:ext>
            </p:extLst>
          </p:nvPr>
        </p:nvGraphicFramePr>
        <p:xfrm>
          <a:off x="6010101" y="2120900"/>
          <a:ext cx="5118274" cy="294132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Matthew</a:t>
                      </a:r>
                      <a:r>
                        <a:rPr lang="en-GB" baseline="0" dirty="0" smtClean="0"/>
                        <a:t> Quick</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Pat returns</a:t>
                      </a:r>
                      <a:r>
                        <a:rPr lang="en-GB" baseline="0" dirty="0" smtClean="0"/>
                        <a:t> to love with his parents following time in a mental institution. </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Psychopathology.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14" y="1885380"/>
            <a:ext cx="4635493" cy="4972620"/>
          </a:xfrm>
          <a:prstGeom prst="rect">
            <a:avLst/>
          </a:prstGeom>
        </p:spPr>
      </p:pic>
    </p:spTree>
    <p:extLst>
      <p:ext uri="{BB962C8B-B14F-4D97-AF65-F5344CB8AC3E}">
        <p14:creationId xmlns:p14="http://schemas.microsoft.com/office/powerpoint/2010/main" val="922553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Skeleton </a:t>
            </a:r>
            <a:r>
              <a:rPr lang="en-GB" dirty="0"/>
              <a:t>C</a:t>
            </a:r>
            <a:r>
              <a:rPr lang="en-GB" dirty="0" smtClean="0"/>
              <a:t>upboard	</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120900"/>
            <a:ext cx="2610056" cy="4051300"/>
          </a:xfrm>
        </p:spPr>
      </p:pic>
      <p:graphicFrame>
        <p:nvGraphicFramePr>
          <p:cNvPr id="4" name="Content Placeholder 3"/>
          <p:cNvGraphicFramePr>
            <a:graphicFrameLocks/>
          </p:cNvGraphicFramePr>
          <p:nvPr>
            <p:extLst>
              <p:ext uri="{D42A27DB-BD31-4B8C-83A1-F6EECF244321}">
                <p14:modId xmlns:p14="http://schemas.microsoft.com/office/powerpoint/2010/main" val="1214603402"/>
              </p:ext>
            </p:extLst>
          </p:nvPr>
        </p:nvGraphicFramePr>
        <p:xfrm>
          <a:off x="6010101" y="2120900"/>
          <a:ext cx="5118274" cy="26670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Tanya Byron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A collection of stories from the early career of a clinical psychologist</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Psychopathology, Schizophrenia</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41183363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Tell-Tale </a:t>
            </a:r>
            <a:r>
              <a:rPr lang="en-GB" dirty="0"/>
              <a:t>B</a:t>
            </a:r>
            <a:r>
              <a:rPr lang="en-GB" dirty="0" smtClean="0"/>
              <a:t>rain</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093976"/>
            <a:ext cx="2152650" cy="3295650"/>
          </a:xfrm>
        </p:spPr>
      </p:pic>
      <p:graphicFrame>
        <p:nvGraphicFramePr>
          <p:cNvPr id="4" name="Content Placeholder 3"/>
          <p:cNvGraphicFramePr>
            <a:graphicFrameLocks/>
          </p:cNvGraphicFramePr>
          <p:nvPr>
            <p:extLst>
              <p:ext uri="{D42A27DB-BD31-4B8C-83A1-F6EECF244321}">
                <p14:modId xmlns:p14="http://schemas.microsoft.com/office/powerpoint/2010/main" val="2613939983"/>
              </p:ext>
            </p:extLst>
          </p:nvPr>
        </p:nvGraphicFramePr>
        <p:xfrm>
          <a:off x="6010101" y="2120900"/>
          <a:ext cx="5118274" cy="239268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V.S. Ramachandran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The way the brain perceives the world</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Biopsychology, Research Methods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23921536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Trouble with Testosterone</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9848" y="2278842"/>
            <a:ext cx="2618568" cy="4051300"/>
          </a:xfrm>
        </p:spPr>
      </p:pic>
      <p:graphicFrame>
        <p:nvGraphicFramePr>
          <p:cNvPr id="4" name="Content Placeholder 3"/>
          <p:cNvGraphicFramePr>
            <a:graphicFrameLocks/>
          </p:cNvGraphicFramePr>
          <p:nvPr>
            <p:extLst>
              <p:ext uri="{D42A27DB-BD31-4B8C-83A1-F6EECF244321}">
                <p14:modId xmlns:p14="http://schemas.microsoft.com/office/powerpoint/2010/main" val="3198921111"/>
              </p:ext>
            </p:extLst>
          </p:nvPr>
        </p:nvGraphicFramePr>
        <p:xfrm>
          <a:off x="6010101" y="2120900"/>
          <a:ext cx="5118274" cy="321564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Robert </a:t>
                      </a:r>
                      <a:r>
                        <a:rPr lang="en-GB" dirty="0" err="1" smtClean="0"/>
                        <a:t>Sapolski</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The effect</a:t>
                      </a:r>
                      <a:r>
                        <a:rPr lang="en-GB" baseline="0" dirty="0" smtClean="0"/>
                        <a:t> of testosterone on human behaviour, namely aggression</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Aggression, Biopsychology,</a:t>
                      </a:r>
                      <a:r>
                        <a:rPr lang="en-GB" baseline="0" dirty="0" smtClean="0"/>
                        <a:t> Approaches</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36251950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Testing Treatments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1891895"/>
            <a:ext cx="3200862" cy="4815210"/>
          </a:xfrm>
        </p:spPr>
      </p:pic>
      <p:graphicFrame>
        <p:nvGraphicFramePr>
          <p:cNvPr id="4" name="Content Placeholder 3"/>
          <p:cNvGraphicFramePr>
            <a:graphicFrameLocks/>
          </p:cNvGraphicFramePr>
          <p:nvPr>
            <p:extLst>
              <p:ext uri="{D42A27DB-BD31-4B8C-83A1-F6EECF244321}">
                <p14:modId xmlns:p14="http://schemas.microsoft.com/office/powerpoint/2010/main" val="2674342677"/>
              </p:ext>
            </p:extLst>
          </p:nvPr>
        </p:nvGraphicFramePr>
        <p:xfrm>
          <a:off x="6010101" y="2120900"/>
          <a:ext cx="5118274" cy="26670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Imogen Evans</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How to do research properly</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Research Methods, Psychopathology, Schizophrenia</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13711028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Thinking fast and slow	</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2318917223"/>
              </p:ext>
            </p:extLst>
          </p:nvPr>
        </p:nvGraphicFramePr>
        <p:xfrm>
          <a:off x="6009974" y="2558782"/>
          <a:ext cx="5118274" cy="294132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Daniel </a:t>
                      </a:r>
                      <a:r>
                        <a:rPr lang="en-GB" dirty="0" err="1" smtClean="0"/>
                        <a:t>Kahneman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A masterpiece exploring </a:t>
                      </a:r>
                      <a:r>
                        <a:rPr lang="en-GB" sz="1800" b="0" i="0" kern="1200" dirty="0" smtClean="0">
                          <a:solidFill>
                            <a:schemeClr val="dk1"/>
                          </a:solidFill>
                          <a:effectLst/>
                          <a:latin typeface="+mn-lt"/>
                          <a:ea typeface="+mn-ea"/>
                          <a:cs typeface="+mn-cs"/>
                        </a:rPr>
                        <a:t>human rationality and irrationality.</a:t>
                      </a:r>
                      <a:r>
                        <a:rPr lang="en-GB" sz="1800" b="0" i="0" kern="1200" baseline="0" dirty="0" smtClean="0">
                          <a:solidFill>
                            <a:schemeClr val="dk1"/>
                          </a:solidFill>
                          <a:effectLst/>
                          <a:latin typeface="+mn-lt"/>
                          <a:ea typeface="+mn-ea"/>
                          <a:cs typeface="+mn-cs"/>
                        </a:rPr>
                        <a:t> </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Cognitive</a:t>
                      </a:r>
                      <a:r>
                        <a:rPr lang="en-GB" baseline="0" dirty="0" smtClean="0"/>
                        <a:t> psychology. </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056" y="1670698"/>
            <a:ext cx="3076575" cy="4752975"/>
          </a:xfrm>
          <a:prstGeom prst="rect">
            <a:avLst/>
          </a:prstGeom>
        </p:spPr>
      </p:pic>
    </p:spTree>
    <p:extLst>
      <p:ext uri="{BB962C8B-B14F-4D97-AF65-F5344CB8AC3E}">
        <p14:creationId xmlns:p14="http://schemas.microsoft.com/office/powerpoint/2010/main" val="2999418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Trick or Treatment?	</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2120900"/>
            <a:ext cx="2711691" cy="4051300"/>
          </a:xfrm>
        </p:spPr>
      </p:pic>
      <p:graphicFrame>
        <p:nvGraphicFramePr>
          <p:cNvPr id="4" name="Content Placeholder 3"/>
          <p:cNvGraphicFramePr>
            <a:graphicFrameLocks/>
          </p:cNvGraphicFramePr>
          <p:nvPr>
            <p:extLst>
              <p:ext uri="{D42A27DB-BD31-4B8C-83A1-F6EECF244321}">
                <p14:modId xmlns:p14="http://schemas.microsoft.com/office/powerpoint/2010/main" val="379628126"/>
              </p:ext>
            </p:extLst>
          </p:nvPr>
        </p:nvGraphicFramePr>
        <p:xfrm>
          <a:off x="6010101" y="2120900"/>
          <a:ext cx="5118274" cy="293624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Simon Singh and </a:t>
                      </a:r>
                      <a:r>
                        <a:rPr lang="en-GB" dirty="0" err="1" smtClean="0"/>
                        <a:t>Edzard</a:t>
                      </a:r>
                      <a:r>
                        <a:rPr lang="en-GB" baseline="0" dirty="0" smtClean="0"/>
                        <a:t> Ernst</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Bogus science and how to detect it</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Research Methods, Psychopathology,</a:t>
                      </a:r>
                      <a:r>
                        <a:rPr lang="en-GB" baseline="0" dirty="0" smtClean="0"/>
                        <a:t> Schizophrenia</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spTree>
    <p:extLst>
      <p:ext uri="{BB962C8B-B14F-4D97-AF65-F5344CB8AC3E}">
        <p14:creationId xmlns:p14="http://schemas.microsoft.com/office/powerpoint/2010/main" val="20506960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Tricks of the Mind</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3327432669"/>
              </p:ext>
            </p:extLst>
          </p:nvPr>
        </p:nvGraphicFramePr>
        <p:xfrm>
          <a:off x="6010101" y="2120900"/>
          <a:ext cx="5118274" cy="294132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err="1" smtClean="0"/>
                        <a:t>Derren</a:t>
                      </a:r>
                      <a:r>
                        <a:rPr lang="en-GB" baseline="0" dirty="0" smtClean="0"/>
                        <a:t> Brown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An</a:t>
                      </a:r>
                      <a:r>
                        <a:rPr lang="en-GB" baseline="0" dirty="0" smtClean="0"/>
                        <a:t> insight into a range of psychology experiments. </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Memory, Research Methods.</a:t>
                      </a:r>
                    </a:p>
                    <a:p>
                      <a:r>
                        <a:rPr lang="en-GB" dirty="0" smtClean="0"/>
                        <a:t>Good</a:t>
                      </a:r>
                      <a:r>
                        <a:rPr lang="en-GB" baseline="0" dirty="0" smtClean="0"/>
                        <a:t> all-rounder.</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791" y="1790432"/>
            <a:ext cx="2705100" cy="4152900"/>
          </a:xfrm>
          <a:prstGeom prst="rect">
            <a:avLst/>
          </a:prstGeom>
        </p:spPr>
      </p:pic>
    </p:spTree>
    <p:extLst>
      <p:ext uri="{BB962C8B-B14F-4D97-AF65-F5344CB8AC3E}">
        <p14:creationId xmlns:p14="http://schemas.microsoft.com/office/powerpoint/2010/main" val="33644292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Quiet</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730520468"/>
              </p:ext>
            </p:extLst>
          </p:nvPr>
        </p:nvGraphicFramePr>
        <p:xfrm>
          <a:off x="6010101" y="2120900"/>
          <a:ext cx="5118274" cy="294132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Susan</a:t>
                      </a:r>
                      <a:r>
                        <a:rPr lang="en-GB" baseline="0" dirty="0" smtClean="0"/>
                        <a:t> Cain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Explore</a:t>
                      </a:r>
                      <a:r>
                        <a:rPr lang="en-GB" sz="1800" b="0" i="0" kern="1200" baseline="0" dirty="0" smtClean="0">
                          <a:solidFill>
                            <a:schemeClr val="dk1"/>
                          </a:solidFill>
                          <a:effectLst/>
                          <a:latin typeface="+mn-lt"/>
                          <a:ea typeface="+mn-ea"/>
                          <a:cs typeface="+mn-cs"/>
                        </a:rPr>
                        <a:t> t</a:t>
                      </a:r>
                      <a:r>
                        <a:rPr lang="en-GB" sz="1800" b="0" i="0" kern="1200" dirty="0" smtClean="0">
                          <a:solidFill>
                            <a:schemeClr val="dk1"/>
                          </a:solidFill>
                          <a:effectLst/>
                          <a:latin typeface="+mn-lt"/>
                          <a:ea typeface="+mn-ea"/>
                          <a:cs typeface="+mn-cs"/>
                        </a:rPr>
                        <a:t>he introvert/extrovert divide in</a:t>
                      </a:r>
                      <a:r>
                        <a:rPr lang="en-GB" sz="1800" b="0" i="0" kern="1200" baseline="0" dirty="0" smtClean="0">
                          <a:solidFill>
                            <a:schemeClr val="dk1"/>
                          </a:solidFill>
                          <a:effectLst/>
                          <a:latin typeface="+mn-lt"/>
                          <a:ea typeface="+mn-ea"/>
                          <a:cs typeface="+mn-cs"/>
                        </a:rPr>
                        <a:t> </a:t>
                      </a:r>
                      <a:r>
                        <a:rPr lang="en-GB" sz="1800" b="0" i="0" kern="1200" dirty="0" smtClean="0">
                          <a:solidFill>
                            <a:schemeClr val="dk1"/>
                          </a:solidFill>
                          <a:effectLst/>
                          <a:latin typeface="+mn-lt"/>
                          <a:ea typeface="+mn-ea"/>
                          <a:cs typeface="+mn-cs"/>
                        </a:rPr>
                        <a:t>personality.</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Cognitive psychology,</a:t>
                      </a:r>
                      <a:r>
                        <a:rPr lang="en-GB" baseline="0" dirty="0" smtClean="0"/>
                        <a:t> approaches, personality. </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8636" y="1592038"/>
            <a:ext cx="3205938" cy="4918010"/>
          </a:xfrm>
        </p:spPr>
      </p:pic>
    </p:spTree>
    <p:extLst>
      <p:ext uri="{BB962C8B-B14F-4D97-AF65-F5344CB8AC3E}">
        <p14:creationId xmlns:p14="http://schemas.microsoft.com/office/powerpoint/2010/main" val="2493610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Beautiful Mind</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4227758773"/>
              </p:ext>
            </p:extLst>
          </p:nvPr>
        </p:nvGraphicFramePr>
        <p:xfrm>
          <a:off x="6010101" y="2120900"/>
          <a:ext cx="5118274" cy="294132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Sylvia </a:t>
                      </a:r>
                      <a:r>
                        <a:rPr lang="en-GB" dirty="0" err="1" smtClean="0"/>
                        <a:t>Nasar</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True story of mathematician John Nash and his struggle with schizophrenia</a:t>
                      </a:r>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Psychopathology, Schizophrenia</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990" y="1701175"/>
            <a:ext cx="2990148" cy="4787505"/>
          </a:xfrm>
          <a:prstGeom prst="rect">
            <a:avLst/>
          </a:prstGeom>
        </p:spPr>
      </p:pic>
    </p:spTree>
    <p:extLst>
      <p:ext uri="{BB962C8B-B14F-4D97-AF65-F5344CB8AC3E}">
        <p14:creationId xmlns:p14="http://schemas.microsoft.com/office/powerpoint/2010/main" val="13139875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59: seconds</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2151898345"/>
              </p:ext>
            </p:extLst>
          </p:nvPr>
        </p:nvGraphicFramePr>
        <p:xfrm>
          <a:off x="6010101" y="2120900"/>
          <a:ext cx="5118274" cy="26670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Richard Wiseman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A</a:t>
                      </a:r>
                      <a:r>
                        <a:rPr lang="en-GB" baseline="0" dirty="0" smtClean="0"/>
                        <a:t> collection of weird and wonderful psychology studies</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All of psychology.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57" y="1626552"/>
            <a:ext cx="3143250" cy="4752975"/>
          </a:xfrm>
          <a:prstGeom prst="rect">
            <a:avLst/>
          </a:prstGeom>
        </p:spPr>
      </p:pic>
    </p:spTree>
    <p:extLst>
      <p:ext uri="{BB962C8B-B14F-4D97-AF65-F5344CB8AC3E}">
        <p14:creationId xmlns:p14="http://schemas.microsoft.com/office/powerpoint/2010/main" val="17260618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flew over the cuckoo’s nest</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1761890623"/>
              </p:ext>
            </p:extLst>
          </p:nvPr>
        </p:nvGraphicFramePr>
        <p:xfrm>
          <a:off x="5698191" y="1489835"/>
          <a:ext cx="5838462" cy="3769360"/>
        </p:xfrm>
        <a:graphic>
          <a:graphicData uri="http://schemas.openxmlformats.org/drawingml/2006/table">
            <a:tbl>
              <a:tblPr firstRow="1" bandRow="1">
                <a:tableStyleId>{5C22544A-7EE6-4342-B048-85BDC9FD1C3A}</a:tableStyleId>
              </a:tblPr>
              <a:tblGrid>
                <a:gridCol w="2919231">
                  <a:extLst>
                    <a:ext uri="{9D8B030D-6E8A-4147-A177-3AD203B41FA5}">
                      <a16:colId xmlns:a16="http://schemas.microsoft.com/office/drawing/2014/main" val="1433112784"/>
                    </a:ext>
                  </a:extLst>
                </a:gridCol>
                <a:gridCol w="2919231">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Ken </a:t>
                      </a:r>
                      <a:r>
                        <a:rPr lang="en-GB" dirty="0" err="1" smtClean="0"/>
                        <a:t>Kesey</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Set in an Oregon psychiatric hospital, the narrative serves as a study of institutional processes and the human mind as well as a critique of </a:t>
                      </a:r>
                      <a:r>
                        <a:rPr lang="en-GB" sz="1800" b="0" i="0" kern="1200" dirty="0" err="1" smtClean="0">
                          <a:solidFill>
                            <a:schemeClr val="dk1"/>
                          </a:solidFill>
                          <a:effectLst/>
                          <a:latin typeface="+mn-lt"/>
                          <a:ea typeface="+mn-ea"/>
                          <a:cs typeface="+mn-cs"/>
                        </a:rPr>
                        <a:t>behaviorism</a:t>
                      </a:r>
                      <a:r>
                        <a:rPr lang="en-GB" sz="1800" b="0" i="0" kern="1200" dirty="0" smtClean="0">
                          <a:solidFill>
                            <a:schemeClr val="dk1"/>
                          </a:solidFill>
                          <a:effectLst/>
                          <a:latin typeface="+mn-lt"/>
                          <a:ea typeface="+mn-ea"/>
                          <a:cs typeface="+mn-cs"/>
                        </a:rPr>
                        <a:t> and a tribute to individualistic principles.</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Psychopathology, </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253" y="1902518"/>
            <a:ext cx="3105150" cy="4752975"/>
          </a:xfrm>
          <a:prstGeom prst="rect">
            <a:avLst/>
          </a:prstGeom>
        </p:spPr>
      </p:pic>
    </p:spTree>
    <p:extLst>
      <p:ext uri="{BB962C8B-B14F-4D97-AF65-F5344CB8AC3E}">
        <p14:creationId xmlns:p14="http://schemas.microsoft.com/office/powerpoint/2010/main" val="34970927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A228100D-7714-49CF-AC68-DB005FDA4511}"/>
              </a:ext>
            </a:extLst>
          </p:cNvPr>
          <p:cNvPicPr>
            <a:picLocks noChangeAspect="1"/>
          </p:cNvPicPr>
          <p:nvPr/>
        </p:nvPicPr>
        <p:blipFill rotWithShape="1">
          <a:blip r:embed="rId2"/>
          <a:srcRect l="4721" t="13485" r="-215" b="-415"/>
          <a:stretch/>
        </p:blipFill>
        <p:spPr>
          <a:xfrm>
            <a:off x="349047" y="754466"/>
            <a:ext cx="11493078" cy="5416053"/>
          </a:xfrm>
          <a:prstGeom prst="rect">
            <a:avLst/>
          </a:prstGeom>
        </p:spPr>
      </p:pic>
    </p:spTree>
    <p:extLst>
      <p:ext uri="{BB962C8B-B14F-4D97-AF65-F5344CB8AC3E}">
        <p14:creationId xmlns:p14="http://schemas.microsoft.com/office/powerpoint/2010/main" val="14680176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E4FC7D-4473-481C-863E-E16121021155}"/>
              </a:ext>
            </a:extLst>
          </p:cNvPr>
          <p:cNvSpPr/>
          <p:nvPr/>
        </p:nvSpPr>
        <p:spPr>
          <a:xfrm>
            <a:off x="34412" y="34412"/>
            <a:ext cx="12105966" cy="6784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a:extLst>
              <a:ext uri="{FF2B5EF4-FFF2-40B4-BE49-F238E27FC236}">
                <a16:creationId xmlns:a16="http://schemas.microsoft.com/office/drawing/2014/main" id="{87DD03CE-B24D-46D4-81D7-AAB71016F440}"/>
              </a:ext>
            </a:extLst>
          </p:cNvPr>
          <p:cNvPicPr>
            <a:picLocks noChangeAspect="1"/>
          </p:cNvPicPr>
          <p:nvPr/>
        </p:nvPicPr>
        <p:blipFill rotWithShape="1">
          <a:blip r:embed="rId2"/>
          <a:srcRect r="161" b="6584"/>
          <a:stretch/>
        </p:blipFill>
        <p:spPr>
          <a:xfrm>
            <a:off x="115531" y="135193"/>
            <a:ext cx="8675096" cy="6165425"/>
          </a:xfrm>
          <a:prstGeom prst="rect">
            <a:avLst/>
          </a:prstGeom>
        </p:spPr>
      </p:pic>
      <p:pic>
        <p:nvPicPr>
          <p:cNvPr id="3" name="Picture 3" descr="Text, letter&#10;&#10;Description automatically generated">
            <a:extLst>
              <a:ext uri="{FF2B5EF4-FFF2-40B4-BE49-F238E27FC236}">
                <a16:creationId xmlns:a16="http://schemas.microsoft.com/office/drawing/2014/main" id="{326C3ECF-7015-4D00-8563-4DD6C6A7F3C8}"/>
              </a:ext>
            </a:extLst>
          </p:cNvPr>
          <p:cNvPicPr>
            <a:picLocks noChangeAspect="1"/>
          </p:cNvPicPr>
          <p:nvPr/>
        </p:nvPicPr>
        <p:blipFill rotWithShape="1">
          <a:blip r:embed="rId3"/>
          <a:srcRect l="-213" t="1147" r="429" b="-930"/>
          <a:stretch/>
        </p:blipFill>
        <p:spPr>
          <a:xfrm rot="21480000">
            <a:off x="4506554" y="3348015"/>
            <a:ext cx="4226581" cy="3398276"/>
          </a:xfrm>
          <a:prstGeom prst="rect">
            <a:avLst/>
          </a:prstGeom>
        </p:spPr>
      </p:pic>
    </p:spTree>
    <p:extLst>
      <p:ext uri="{BB962C8B-B14F-4D97-AF65-F5344CB8AC3E}">
        <p14:creationId xmlns:p14="http://schemas.microsoft.com/office/powerpoint/2010/main" val="9366001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AD09C4-1ECB-4F90-A4A7-3539A21D04C0}"/>
              </a:ext>
            </a:extLst>
          </p:cNvPr>
          <p:cNvSpPr/>
          <p:nvPr/>
        </p:nvSpPr>
        <p:spPr>
          <a:xfrm>
            <a:off x="34412" y="34412"/>
            <a:ext cx="12105966" cy="67842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6">
            <a:extLst>
              <a:ext uri="{FF2B5EF4-FFF2-40B4-BE49-F238E27FC236}">
                <a16:creationId xmlns:a16="http://schemas.microsoft.com/office/drawing/2014/main" id="{765B3CA9-EE09-46D7-99C2-B9651E8D5CD5}"/>
              </a:ext>
            </a:extLst>
          </p:cNvPr>
          <p:cNvPicPr>
            <a:picLocks noChangeAspect="1"/>
          </p:cNvPicPr>
          <p:nvPr/>
        </p:nvPicPr>
        <p:blipFill>
          <a:blip r:embed="rId2"/>
          <a:stretch>
            <a:fillRect/>
          </a:stretch>
        </p:blipFill>
        <p:spPr>
          <a:xfrm>
            <a:off x="106579" y="81116"/>
            <a:ext cx="4186777" cy="6548283"/>
          </a:xfrm>
          <a:prstGeom prst="rect">
            <a:avLst/>
          </a:prstGeom>
        </p:spPr>
      </p:pic>
      <p:pic>
        <p:nvPicPr>
          <p:cNvPr id="7" name="Picture 7" descr="A picture containing text, newspaper&#10;&#10;Description automatically generated">
            <a:extLst>
              <a:ext uri="{FF2B5EF4-FFF2-40B4-BE49-F238E27FC236}">
                <a16:creationId xmlns:a16="http://schemas.microsoft.com/office/drawing/2014/main" id="{87B433F0-61BF-4CF0-897C-02B18ED727E0}"/>
              </a:ext>
            </a:extLst>
          </p:cNvPr>
          <p:cNvPicPr>
            <a:picLocks noChangeAspect="1"/>
          </p:cNvPicPr>
          <p:nvPr/>
        </p:nvPicPr>
        <p:blipFill>
          <a:blip r:embed="rId3"/>
          <a:stretch>
            <a:fillRect/>
          </a:stretch>
        </p:blipFill>
        <p:spPr>
          <a:xfrm>
            <a:off x="4417142" y="149966"/>
            <a:ext cx="4218039" cy="4898875"/>
          </a:xfrm>
          <a:prstGeom prst="rect">
            <a:avLst/>
          </a:prstGeom>
        </p:spPr>
      </p:pic>
      <p:pic>
        <p:nvPicPr>
          <p:cNvPr id="8" name="Picture 8" descr="Text&#10;&#10;Description automatically generated">
            <a:extLst>
              <a:ext uri="{FF2B5EF4-FFF2-40B4-BE49-F238E27FC236}">
                <a16:creationId xmlns:a16="http://schemas.microsoft.com/office/drawing/2014/main" id="{43CCC4A4-F5A7-48E2-9D68-D061DEDBF7CD}"/>
              </a:ext>
            </a:extLst>
          </p:cNvPr>
          <p:cNvPicPr>
            <a:picLocks noChangeAspect="1"/>
          </p:cNvPicPr>
          <p:nvPr/>
        </p:nvPicPr>
        <p:blipFill rotWithShape="1">
          <a:blip r:embed="rId4"/>
          <a:srcRect r="-544" b="62577"/>
          <a:stretch/>
        </p:blipFill>
        <p:spPr>
          <a:xfrm>
            <a:off x="4367980" y="5053517"/>
            <a:ext cx="4267204" cy="1416351"/>
          </a:xfrm>
          <a:prstGeom prst="rect">
            <a:avLst/>
          </a:prstGeom>
        </p:spPr>
      </p:pic>
      <p:pic>
        <p:nvPicPr>
          <p:cNvPr id="9" name="Picture 8" descr="Text&#10;&#10;Description automatically generated">
            <a:extLst>
              <a:ext uri="{FF2B5EF4-FFF2-40B4-BE49-F238E27FC236}">
                <a16:creationId xmlns:a16="http://schemas.microsoft.com/office/drawing/2014/main" id="{439AD554-90EF-4FD3-822E-678293CA2837}"/>
              </a:ext>
            </a:extLst>
          </p:cNvPr>
          <p:cNvPicPr>
            <a:picLocks noChangeAspect="1"/>
          </p:cNvPicPr>
          <p:nvPr/>
        </p:nvPicPr>
        <p:blipFill rotWithShape="1">
          <a:blip r:embed="rId4"/>
          <a:srcRect t="37920" r="2446" b="2752"/>
          <a:stretch/>
        </p:blipFill>
        <p:spPr>
          <a:xfrm>
            <a:off x="8583559" y="264242"/>
            <a:ext cx="3578866" cy="1927032"/>
          </a:xfrm>
          <a:prstGeom prst="rect">
            <a:avLst/>
          </a:prstGeom>
        </p:spPr>
      </p:pic>
      <p:pic>
        <p:nvPicPr>
          <p:cNvPr id="10" name="Picture 10" descr="Text, email&#10;&#10;Description automatically generated">
            <a:extLst>
              <a:ext uri="{FF2B5EF4-FFF2-40B4-BE49-F238E27FC236}">
                <a16:creationId xmlns:a16="http://schemas.microsoft.com/office/drawing/2014/main" id="{3966D6EA-1D53-48CD-807C-9E28AB1C6D12}"/>
              </a:ext>
            </a:extLst>
          </p:cNvPr>
          <p:cNvPicPr>
            <a:picLocks noChangeAspect="1"/>
          </p:cNvPicPr>
          <p:nvPr/>
        </p:nvPicPr>
        <p:blipFill>
          <a:blip r:embed="rId5"/>
          <a:stretch>
            <a:fillRect/>
          </a:stretch>
        </p:blipFill>
        <p:spPr>
          <a:xfrm>
            <a:off x="8645013" y="2365448"/>
            <a:ext cx="3505199" cy="2102522"/>
          </a:xfrm>
          <a:prstGeom prst="rect">
            <a:avLst/>
          </a:prstGeom>
        </p:spPr>
      </p:pic>
    </p:spTree>
    <p:extLst>
      <p:ext uri="{BB962C8B-B14F-4D97-AF65-F5344CB8AC3E}">
        <p14:creationId xmlns:p14="http://schemas.microsoft.com/office/powerpoint/2010/main" val="41968877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8000" dirty="0" smtClean="0"/>
              <a:t>Psychology: Watch </a:t>
            </a:r>
            <a:r>
              <a:rPr lang="en-GB" sz="8000" dirty="0"/>
              <a:t>L</a:t>
            </a:r>
            <a:r>
              <a:rPr lang="en-GB" sz="8000" dirty="0" smtClean="0"/>
              <a:t>ist</a:t>
            </a:r>
            <a:endParaRPr lang="en-GB" sz="8000"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4580611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Beautiful </a:t>
            </a:r>
            <a:r>
              <a:rPr lang="en-GB" dirty="0"/>
              <a:t>M</a:t>
            </a:r>
            <a:r>
              <a:rPr lang="en-GB" dirty="0" smtClean="0"/>
              <a:t>ind</a:t>
            </a:r>
            <a:endParaRPr lang="en-GB" dirty="0"/>
          </a:p>
        </p:txBody>
      </p:sp>
      <p:graphicFrame>
        <p:nvGraphicFramePr>
          <p:cNvPr id="4" name="Content Placeholder 3"/>
          <p:cNvGraphicFramePr>
            <a:graphicFrameLocks noGrp="1"/>
          </p:cNvGraphicFramePr>
          <p:nvPr>
            <p:ph idx="1"/>
            <p:extLst/>
          </p:nvPr>
        </p:nvGraphicFramePr>
        <p:xfrm>
          <a:off x="5815229" y="2405713"/>
          <a:ext cx="5118274" cy="331216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Russell Crowe</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True story of mathematician John Nash and his struggle with schizophrenia.</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Psychopathology, Schizophrenia</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12</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848" y="2120900"/>
            <a:ext cx="2763012" cy="4116324"/>
          </a:xfrm>
          <a:prstGeom prst="rect">
            <a:avLst/>
          </a:prstGeom>
        </p:spPr>
      </p:pic>
    </p:spTree>
    <p:extLst>
      <p:ext uri="{BB962C8B-B14F-4D97-AF65-F5344CB8AC3E}">
        <p14:creationId xmlns:p14="http://schemas.microsoft.com/office/powerpoint/2010/main" val="28871643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Dangerous </a:t>
            </a:r>
            <a:r>
              <a:rPr lang="en-GB" dirty="0"/>
              <a:t>M</a:t>
            </a:r>
            <a:r>
              <a:rPr lang="en-GB" dirty="0" smtClean="0"/>
              <a:t>ethod</a:t>
            </a:r>
            <a:endParaRPr lang="en-GB" dirty="0"/>
          </a:p>
        </p:txBody>
      </p:sp>
      <p:graphicFrame>
        <p:nvGraphicFramePr>
          <p:cNvPr id="4" name="Content Placeholder 3"/>
          <p:cNvGraphicFramePr>
            <a:graphicFrameLocks noGrp="1"/>
          </p:cNvGraphicFramePr>
          <p:nvPr>
            <p:ph idx="1"/>
            <p:extLst/>
          </p:nvPr>
        </p:nvGraphicFramePr>
        <p:xfrm>
          <a:off x="6010101" y="2120900"/>
          <a:ext cx="5118274" cy="358648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Keira Knightley</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Freud and Jung take their ideas to America but disagree massively in how they view one famous patient.</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Approaches, Psychopathology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208" y="1806106"/>
            <a:ext cx="3123161" cy="4656349"/>
          </a:xfrm>
          <a:prstGeom prst="rect">
            <a:avLst/>
          </a:prstGeom>
        </p:spPr>
      </p:pic>
    </p:spTree>
    <p:extLst>
      <p:ext uri="{BB962C8B-B14F-4D97-AF65-F5344CB8AC3E}">
        <p14:creationId xmlns:p14="http://schemas.microsoft.com/office/powerpoint/2010/main" val="10516931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Awakenings</a:t>
            </a:r>
            <a:endParaRPr lang="en-GB" dirty="0"/>
          </a:p>
        </p:txBody>
      </p:sp>
      <p:graphicFrame>
        <p:nvGraphicFramePr>
          <p:cNvPr id="4" name="Content Placeholder 3"/>
          <p:cNvGraphicFramePr>
            <a:graphicFrameLocks noGrp="1"/>
          </p:cNvGraphicFramePr>
          <p:nvPr>
            <p:ph idx="1"/>
            <p:extLst/>
          </p:nvPr>
        </p:nvGraphicFramePr>
        <p:xfrm>
          <a:off x="6010101" y="2120900"/>
          <a:ext cx="5118274" cy="385572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Robert de </a:t>
                      </a:r>
                      <a:r>
                        <a:rPr lang="en-GB" dirty="0" err="1" smtClean="0"/>
                        <a:t>Niro</a:t>
                      </a:r>
                      <a:r>
                        <a:rPr lang="en-GB" dirty="0" smtClean="0"/>
                        <a:t>, Robin Williams</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A psychiatrist</a:t>
                      </a:r>
                      <a:r>
                        <a:rPr lang="en-GB" baseline="0" dirty="0" smtClean="0"/>
                        <a:t> goes to work with a group of mental health patients whose illness cannot be diagnosed.</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Psychopathology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12</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848" y="2120900"/>
            <a:ext cx="3009900" cy="4238625"/>
          </a:xfrm>
          <a:prstGeom prst="rect">
            <a:avLst/>
          </a:prstGeom>
        </p:spPr>
      </p:pic>
    </p:spTree>
    <p:extLst>
      <p:ext uri="{BB962C8B-B14F-4D97-AF65-F5344CB8AC3E}">
        <p14:creationId xmlns:p14="http://schemas.microsoft.com/office/powerpoint/2010/main" val="14772162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Concussion</a:t>
            </a:r>
            <a:endParaRPr lang="en-GB" dirty="0"/>
          </a:p>
        </p:txBody>
      </p:sp>
      <p:graphicFrame>
        <p:nvGraphicFramePr>
          <p:cNvPr id="4" name="Content Placeholder 3"/>
          <p:cNvGraphicFramePr>
            <a:graphicFrameLocks noGrp="1"/>
          </p:cNvGraphicFramePr>
          <p:nvPr>
            <p:ph idx="1"/>
            <p:extLst/>
          </p:nvPr>
        </p:nvGraphicFramePr>
        <p:xfrm>
          <a:off x="6099048" y="1289304"/>
          <a:ext cx="5118274" cy="468376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Will</a:t>
                      </a:r>
                      <a:r>
                        <a:rPr lang="en-GB" baseline="0" dirty="0" smtClean="0"/>
                        <a:t> Smith</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Neuropsychologists discovers deterioration</a:t>
                      </a:r>
                      <a:r>
                        <a:rPr lang="en-GB" baseline="0" dirty="0" smtClean="0"/>
                        <a:t> similar to Alzheimer's when conducting an autopsy. The doctor embarks on a mission to raise awareness about football-related head injuries. </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Biopsychology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PG</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024" y="1704349"/>
            <a:ext cx="2994985" cy="4459923"/>
          </a:xfrm>
          <a:prstGeom prst="rect">
            <a:avLst/>
          </a:prstGeom>
        </p:spPr>
      </p:pic>
      <p:sp>
        <p:nvSpPr>
          <p:cNvPr id="5" name="Rectangle 4"/>
          <p:cNvSpPr/>
          <p:nvPr/>
        </p:nvSpPr>
        <p:spPr>
          <a:xfrm>
            <a:off x="1562024" y="6295105"/>
            <a:ext cx="769954" cy="369332"/>
          </a:xfrm>
          <a:prstGeom prst="rect">
            <a:avLst/>
          </a:prstGeom>
        </p:spPr>
        <p:txBody>
          <a:bodyPr wrap="none">
            <a:spAutoFit/>
          </a:bodyPr>
          <a:lstStyle/>
          <a:p>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Trailer</a:t>
            </a:r>
            <a:endParaRPr lang="en-GB" dirty="0"/>
          </a:p>
        </p:txBody>
      </p:sp>
    </p:spTree>
    <p:extLst>
      <p:ext uri="{BB962C8B-B14F-4D97-AF65-F5344CB8AC3E}">
        <p14:creationId xmlns:p14="http://schemas.microsoft.com/office/powerpoint/2010/main" val="564144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Sense of Freedom</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2183621572"/>
              </p:ext>
            </p:extLst>
          </p:nvPr>
        </p:nvGraphicFramePr>
        <p:xfrm>
          <a:off x="6009974" y="1797605"/>
          <a:ext cx="5118274" cy="431292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Jimmy</a:t>
                      </a:r>
                      <a:r>
                        <a:rPr lang="en-GB" baseline="0" dirty="0" smtClean="0"/>
                        <a:t> Boyle</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Is</a:t>
                      </a:r>
                      <a:r>
                        <a:rPr lang="en-GB" sz="1800" b="1" i="0" kern="1200" dirty="0" smtClean="0">
                          <a:solidFill>
                            <a:schemeClr val="dk1"/>
                          </a:solidFill>
                          <a:effectLst/>
                          <a:latin typeface="+mn-lt"/>
                          <a:ea typeface="+mn-ea"/>
                          <a:cs typeface="+mn-cs"/>
                        </a:rPr>
                        <a:t> Jimmy’s experience of youth in </a:t>
                      </a:r>
                      <a:r>
                        <a:rPr lang="en-GB" sz="1800" b="1" i="0" kern="1200" dirty="0" err="1" smtClean="0">
                          <a:solidFill>
                            <a:schemeClr val="dk1"/>
                          </a:solidFill>
                          <a:effectLst/>
                          <a:latin typeface="+mn-lt"/>
                          <a:ea typeface="+mn-ea"/>
                          <a:cs typeface="+mn-cs"/>
                        </a:rPr>
                        <a:t>Gorbals</a:t>
                      </a:r>
                      <a:r>
                        <a:rPr lang="en-GB" sz="1800" b="0" i="0" kern="1200" dirty="0" smtClean="0">
                          <a:solidFill>
                            <a:schemeClr val="dk1"/>
                          </a:solidFill>
                          <a:effectLst/>
                          <a:latin typeface="+mn-lt"/>
                          <a:ea typeface="+mn-ea"/>
                          <a:cs typeface="+mn-cs"/>
                        </a:rPr>
                        <a:t>, imprisonment as a young man and the courage to start life over again as a renowned sculpture artist. </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All of psychology.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1026"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4711" r="34816"/>
          <a:stretch/>
        </p:blipFill>
        <p:spPr bwMode="auto">
          <a:xfrm>
            <a:off x="1911927" y="1797605"/>
            <a:ext cx="2693323" cy="464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6458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Experimenter</a:t>
            </a:r>
            <a:endParaRPr lang="en-GB" dirty="0"/>
          </a:p>
        </p:txBody>
      </p:sp>
      <p:graphicFrame>
        <p:nvGraphicFramePr>
          <p:cNvPr id="4" name="Content Placeholder 3"/>
          <p:cNvGraphicFramePr>
            <a:graphicFrameLocks noGrp="1"/>
          </p:cNvGraphicFramePr>
          <p:nvPr>
            <p:ph idx="1"/>
            <p:extLst/>
          </p:nvPr>
        </p:nvGraphicFramePr>
        <p:xfrm>
          <a:off x="6010101" y="2120900"/>
          <a:ext cx="5118274" cy="413004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Peter </a:t>
                      </a:r>
                      <a:r>
                        <a:rPr lang="en-GB" dirty="0" err="1" smtClean="0"/>
                        <a:t>Sarsgaard</a:t>
                      </a:r>
                      <a:r>
                        <a:rPr lang="en-GB" dirty="0" smtClean="0"/>
                        <a:t>, Winona Ryder</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The life</a:t>
                      </a:r>
                      <a:r>
                        <a:rPr lang="en-GB" baseline="0" dirty="0" smtClean="0"/>
                        <a:t> and times</a:t>
                      </a:r>
                      <a:r>
                        <a:rPr lang="en-GB" dirty="0" smtClean="0"/>
                        <a:t> of Stanley Milgram and his famous obedience research</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 Influences, Approaches, Issues and debates, Research Methods</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459" y="2093974"/>
            <a:ext cx="2857500" cy="4238625"/>
          </a:xfrm>
          <a:prstGeom prst="rect">
            <a:avLst/>
          </a:prstGeom>
        </p:spPr>
      </p:pic>
    </p:spTree>
    <p:extLst>
      <p:ext uri="{BB962C8B-B14F-4D97-AF65-F5344CB8AC3E}">
        <p14:creationId xmlns:p14="http://schemas.microsoft.com/office/powerpoint/2010/main" val="1206600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Faces in the Crowd</a:t>
            </a:r>
            <a:endParaRPr lang="en-GB" dirty="0"/>
          </a:p>
        </p:txBody>
      </p:sp>
      <p:graphicFrame>
        <p:nvGraphicFramePr>
          <p:cNvPr id="4" name="Content Placeholder 3"/>
          <p:cNvGraphicFramePr>
            <a:graphicFrameLocks noGrp="1"/>
          </p:cNvGraphicFramePr>
          <p:nvPr>
            <p:ph idx="1"/>
            <p:extLst/>
          </p:nvPr>
        </p:nvGraphicFramePr>
        <p:xfrm>
          <a:off x="6010101" y="2120900"/>
          <a:ext cx="5118274" cy="38608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err="1" smtClean="0"/>
                        <a:t>Milla</a:t>
                      </a:r>
                      <a:r>
                        <a:rPr lang="en-GB" dirty="0" smtClean="0"/>
                        <a:t> </a:t>
                      </a:r>
                      <a:r>
                        <a:rPr lang="en-GB" dirty="0" err="1" smtClean="0"/>
                        <a:t>Jovovich</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A woman is attacked and loses her ability to recognise faces, which</a:t>
                      </a:r>
                      <a:r>
                        <a:rPr lang="en-GB" baseline="0" dirty="0" smtClean="0"/>
                        <a:t> is a problem as she is the only one who can recognise the attacker</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Biopsychology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848" y="2252403"/>
            <a:ext cx="2862072" cy="4214480"/>
          </a:xfrm>
          <a:prstGeom prst="rect">
            <a:avLst/>
          </a:prstGeom>
        </p:spPr>
      </p:pic>
    </p:spTree>
    <p:extLst>
      <p:ext uri="{BB962C8B-B14F-4D97-AF65-F5344CB8AC3E}">
        <p14:creationId xmlns:p14="http://schemas.microsoft.com/office/powerpoint/2010/main" val="2075284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Girl, Interrupted</a:t>
            </a:r>
            <a:endParaRPr lang="en-GB" dirty="0"/>
          </a:p>
        </p:txBody>
      </p:sp>
      <p:graphicFrame>
        <p:nvGraphicFramePr>
          <p:cNvPr id="4" name="Content Placeholder 3"/>
          <p:cNvGraphicFramePr>
            <a:graphicFrameLocks noGrp="1"/>
          </p:cNvGraphicFramePr>
          <p:nvPr>
            <p:ph idx="1"/>
            <p:extLst/>
          </p:nvPr>
        </p:nvGraphicFramePr>
        <p:xfrm>
          <a:off x="6010101" y="2120900"/>
          <a:ext cx="5118274" cy="38608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Angelina Jolie</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Follows</a:t>
                      </a:r>
                      <a:r>
                        <a:rPr lang="en-GB" baseline="0" dirty="0" smtClean="0"/>
                        <a:t> a characters stay in a mental institution following a nervous breakdown. Links to stigma of psychological illness. </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Psychopathology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667" y="2120900"/>
            <a:ext cx="2603697" cy="3881875"/>
          </a:xfrm>
          <a:prstGeom prst="rect">
            <a:avLst/>
          </a:prstGeom>
        </p:spPr>
      </p:pic>
    </p:spTree>
    <p:extLst>
      <p:ext uri="{BB962C8B-B14F-4D97-AF65-F5344CB8AC3E}">
        <p14:creationId xmlns:p14="http://schemas.microsoft.com/office/powerpoint/2010/main" val="14870348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will hunting.</a:t>
            </a:r>
            <a:endParaRPr lang="en-GB" dirty="0"/>
          </a:p>
        </p:txBody>
      </p:sp>
      <p:graphicFrame>
        <p:nvGraphicFramePr>
          <p:cNvPr id="4" name="Content Placeholder 3"/>
          <p:cNvGraphicFramePr>
            <a:graphicFrameLocks noGrp="1"/>
          </p:cNvGraphicFramePr>
          <p:nvPr>
            <p:ph idx="1"/>
            <p:extLst/>
          </p:nvPr>
        </p:nvGraphicFramePr>
        <p:xfrm>
          <a:off x="6009974" y="1761137"/>
          <a:ext cx="5022787" cy="467868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463650">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Robin</a:t>
                      </a:r>
                      <a:r>
                        <a:rPr lang="en-GB" baseline="0" dirty="0" smtClean="0"/>
                        <a:t> Williams, Matt Damon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Follows a young man with exceptional mathematical abilities. Abused as a child, he has a range of issues and finally receives counselling to enable him to change his life.</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Attachments.</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473" y="1761137"/>
            <a:ext cx="2926517" cy="4469590"/>
          </a:xfrm>
          <a:prstGeom prst="rect">
            <a:avLst/>
          </a:prstGeom>
        </p:spPr>
      </p:pic>
    </p:spTree>
    <p:extLst>
      <p:ext uri="{BB962C8B-B14F-4D97-AF65-F5344CB8AC3E}">
        <p14:creationId xmlns:p14="http://schemas.microsoft.com/office/powerpoint/2010/main" val="40681345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Her</a:t>
            </a:r>
            <a:endParaRPr lang="en-GB" dirty="0"/>
          </a:p>
        </p:txBody>
      </p:sp>
      <p:graphicFrame>
        <p:nvGraphicFramePr>
          <p:cNvPr id="4" name="Content Placeholder 3"/>
          <p:cNvGraphicFramePr>
            <a:graphicFrameLocks noGrp="1"/>
          </p:cNvGraphicFramePr>
          <p:nvPr>
            <p:ph idx="1"/>
            <p:extLst/>
          </p:nvPr>
        </p:nvGraphicFramePr>
        <p:xfrm>
          <a:off x="6010101" y="2120900"/>
          <a:ext cx="5118274" cy="303784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Joaquin Phoenix</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A man with a broken heart starts an online relationship</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Relationships (virtual relationships)</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848" y="2093976"/>
            <a:ext cx="2412786" cy="4595782"/>
          </a:xfrm>
          <a:prstGeom prst="rect">
            <a:avLst/>
          </a:prstGeom>
        </p:spPr>
      </p:pic>
    </p:spTree>
    <p:extLst>
      <p:ext uri="{BB962C8B-B14F-4D97-AF65-F5344CB8AC3E}">
        <p14:creationId xmlns:p14="http://schemas.microsoft.com/office/powerpoint/2010/main" val="9095259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Malcolm X</a:t>
            </a:r>
            <a:endParaRPr lang="en-GB" dirty="0"/>
          </a:p>
        </p:txBody>
      </p:sp>
      <p:graphicFrame>
        <p:nvGraphicFramePr>
          <p:cNvPr id="4" name="Content Placeholder 3"/>
          <p:cNvGraphicFramePr>
            <a:graphicFrameLocks noGrp="1"/>
          </p:cNvGraphicFramePr>
          <p:nvPr>
            <p:ph idx="1"/>
            <p:extLst/>
          </p:nvPr>
        </p:nvGraphicFramePr>
        <p:xfrm>
          <a:off x="6010101" y="2120900"/>
          <a:ext cx="5118274" cy="303784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Denzel</a:t>
                      </a:r>
                      <a:r>
                        <a:rPr lang="en-GB" baseline="0" dirty="0" smtClean="0"/>
                        <a:t> Washington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The true story of civil rights campaigner,</a:t>
                      </a:r>
                      <a:r>
                        <a:rPr lang="en-GB" baseline="0" dirty="0" smtClean="0"/>
                        <a:t> Malcolm X</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 influence (social change)</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848" y="2120900"/>
            <a:ext cx="2902978" cy="4139738"/>
          </a:xfrm>
          <a:prstGeom prst="rect">
            <a:avLst/>
          </a:prstGeom>
        </p:spPr>
      </p:pic>
    </p:spTree>
    <p:extLst>
      <p:ext uri="{BB962C8B-B14F-4D97-AF65-F5344CB8AC3E}">
        <p14:creationId xmlns:p14="http://schemas.microsoft.com/office/powerpoint/2010/main" val="42167624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901" y="135497"/>
            <a:ext cx="10058400" cy="1609344"/>
          </a:xfrm>
        </p:spPr>
        <p:txBody>
          <a:bodyPr/>
          <a:lstStyle/>
          <a:p>
            <a:r>
              <a:rPr lang="en-GB" dirty="0" smtClean="0"/>
              <a:t>Memento</a:t>
            </a:r>
            <a:endParaRPr lang="en-GB" dirty="0"/>
          </a:p>
        </p:txBody>
      </p:sp>
      <p:graphicFrame>
        <p:nvGraphicFramePr>
          <p:cNvPr id="4" name="Content Placeholder 3"/>
          <p:cNvGraphicFramePr>
            <a:graphicFrameLocks noGrp="1"/>
          </p:cNvGraphicFramePr>
          <p:nvPr>
            <p:ph idx="1"/>
            <p:extLst/>
          </p:nvPr>
        </p:nvGraphicFramePr>
        <p:xfrm>
          <a:off x="6010101" y="2120900"/>
          <a:ext cx="5118274" cy="38608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Guy Pearce</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A man loses the</a:t>
                      </a:r>
                      <a:r>
                        <a:rPr lang="en-GB" baseline="0" dirty="0" smtClean="0"/>
                        <a:t> ability to form new memories but needs to find a way to remember who killed his wife so he can exact revenge</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Memory</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25" y="1489133"/>
            <a:ext cx="3005126" cy="4417984"/>
          </a:xfrm>
          <a:prstGeom prst="rect">
            <a:avLst/>
          </a:prstGeom>
        </p:spPr>
      </p:pic>
      <p:sp>
        <p:nvSpPr>
          <p:cNvPr id="3" name="Rectangle 2"/>
          <p:cNvSpPr/>
          <p:nvPr/>
        </p:nvSpPr>
        <p:spPr>
          <a:xfrm>
            <a:off x="1063625" y="6170414"/>
            <a:ext cx="769954" cy="369332"/>
          </a:xfrm>
          <a:prstGeom prst="rect">
            <a:avLst/>
          </a:prstGeom>
        </p:spPr>
        <p:txBody>
          <a:bodyPr wrap="none">
            <a:spAutoFit/>
          </a:bodyPr>
          <a:lstStyle/>
          <a:p>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Trailer</a:t>
            </a:r>
            <a:endParaRPr lang="en-GB" dirty="0"/>
          </a:p>
        </p:txBody>
      </p:sp>
    </p:spTree>
    <p:extLst>
      <p:ext uri="{BB962C8B-B14F-4D97-AF65-F5344CB8AC3E}">
        <p14:creationId xmlns:p14="http://schemas.microsoft.com/office/powerpoint/2010/main" val="24786934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Mocking bird don’t sing</a:t>
            </a:r>
            <a:endParaRPr lang="en-GB" dirty="0"/>
          </a:p>
        </p:txBody>
      </p:sp>
      <p:graphicFrame>
        <p:nvGraphicFramePr>
          <p:cNvPr id="4" name="Content Placeholder 3"/>
          <p:cNvGraphicFramePr>
            <a:graphicFrameLocks noGrp="1"/>
          </p:cNvGraphicFramePr>
          <p:nvPr>
            <p:ph idx="1"/>
            <p:extLst/>
          </p:nvPr>
        </p:nvGraphicFramePr>
        <p:xfrm>
          <a:off x="6010101" y="2120900"/>
          <a:ext cx="5118274" cy="303784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Sean</a:t>
                      </a:r>
                      <a:r>
                        <a:rPr lang="en-GB" baseline="0" dirty="0" smtClean="0"/>
                        <a:t> Young</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13 year old suffering the most extreme abuse ever discovered.</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Attachments.</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12</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723" y="1749202"/>
            <a:ext cx="3045345" cy="4484354"/>
          </a:xfrm>
          <a:prstGeom prst="rect">
            <a:avLst/>
          </a:prstGeom>
        </p:spPr>
      </p:pic>
    </p:spTree>
    <p:extLst>
      <p:ext uri="{BB962C8B-B14F-4D97-AF65-F5344CB8AC3E}">
        <p14:creationId xmlns:p14="http://schemas.microsoft.com/office/powerpoint/2010/main" val="532562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flew over the Cuckoo’s nest</a:t>
            </a:r>
            <a:endParaRPr lang="en-GB" dirty="0"/>
          </a:p>
        </p:txBody>
      </p:sp>
      <p:graphicFrame>
        <p:nvGraphicFramePr>
          <p:cNvPr id="4" name="Content Placeholder 3"/>
          <p:cNvGraphicFramePr>
            <a:graphicFrameLocks noGrp="1"/>
          </p:cNvGraphicFramePr>
          <p:nvPr>
            <p:ph idx="1"/>
            <p:extLst/>
          </p:nvPr>
        </p:nvGraphicFramePr>
        <p:xfrm>
          <a:off x="6009974" y="2390723"/>
          <a:ext cx="5118274" cy="38608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Jack Nicholson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A criminal is placed in a mental institution</a:t>
                      </a:r>
                      <a:r>
                        <a:rPr lang="en-GB" baseline="0" dirty="0" smtClean="0"/>
                        <a:t> rather than a jail. Shows the disturbing reality of early mental health care. </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Psychopathology</a:t>
                      </a:r>
                    </a:p>
                    <a:p>
                      <a:r>
                        <a:rPr lang="en-GB" dirty="0" smtClean="0"/>
                        <a:t>Issues and debates</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PG</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035" y="2608184"/>
            <a:ext cx="4643072" cy="3477822"/>
          </a:xfrm>
          <a:prstGeom prst="rect">
            <a:avLst/>
          </a:prstGeom>
        </p:spPr>
      </p:pic>
    </p:spTree>
    <p:extLst>
      <p:ext uri="{BB962C8B-B14F-4D97-AF65-F5344CB8AC3E}">
        <p14:creationId xmlns:p14="http://schemas.microsoft.com/office/powerpoint/2010/main" val="1009055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a:t>
            </a:r>
            <a:r>
              <a:rPr lang="en-GB" dirty="0" err="1" smtClean="0"/>
              <a:t>Nim</a:t>
            </a:r>
            <a:endParaRPr lang="en-GB" dirty="0"/>
          </a:p>
        </p:txBody>
      </p:sp>
      <p:graphicFrame>
        <p:nvGraphicFramePr>
          <p:cNvPr id="4" name="Content Placeholder 3"/>
          <p:cNvGraphicFramePr>
            <a:graphicFrameLocks noGrp="1"/>
          </p:cNvGraphicFramePr>
          <p:nvPr>
            <p:ph idx="1"/>
            <p:extLst/>
          </p:nvPr>
        </p:nvGraphicFramePr>
        <p:xfrm>
          <a:off x="6010101" y="2120900"/>
          <a:ext cx="5118274" cy="303784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err="1" smtClean="0"/>
                        <a:t>Nim</a:t>
                      </a:r>
                      <a:r>
                        <a:rPr lang="en-GB" dirty="0" smtClean="0"/>
                        <a:t> </a:t>
                      </a:r>
                      <a:r>
                        <a:rPr lang="en-GB" dirty="0" err="1" smtClean="0"/>
                        <a:t>Chimpsky</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A chimp</a:t>
                      </a:r>
                      <a:r>
                        <a:rPr lang="en-GB" baseline="0" dirty="0" smtClean="0"/>
                        <a:t> is raised as a human and taught sign language</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Issues and debates</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12</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848" y="2002536"/>
            <a:ext cx="3248198" cy="4764024"/>
          </a:xfrm>
          <a:prstGeom prst="rect">
            <a:avLst/>
          </a:prstGeom>
        </p:spPr>
      </p:pic>
    </p:spTree>
    <p:extLst>
      <p:ext uri="{BB962C8B-B14F-4D97-AF65-F5344CB8AC3E}">
        <p14:creationId xmlns:p14="http://schemas.microsoft.com/office/powerpoint/2010/main" val="1708297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Farenheit</a:t>
            </a:r>
            <a:r>
              <a:rPr lang="en-GB" dirty="0" smtClean="0"/>
              <a:t> 451</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3486787615"/>
              </p:ext>
            </p:extLst>
          </p:nvPr>
        </p:nvGraphicFramePr>
        <p:xfrm>
          <a:off x="6099048" y="1289304"/>
          <a:ext cx="5118274" cy="458724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Author:</a:t>
                      </a:r>
                      <a:endParaRPr lang="en-GB" dirty="0"/>
                    </a:p>
                  </a:txBody>
                  <a:tcPr/>
                </a:tc>
                <a:tc>
                  <a:txBody>
                    <a:bodyPr/>
                    <a:lstStyle/>
                    <a:p>
                      <a:r>
                        <a:rPr lang="en-GB" dirty="0" smtClean="0"/>
                        <a:t>Ray</a:t>
                      </a:r>
                      <a:r>
                        <a:rPr lang="en-GB" baseline="0" dirty="0" smtClean="0"/>
                        <a:t> Bradbury</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sz="1800" b="0" i="0" kern="1200" dirty="0" smtClean="0">
                          <a:solidFill>
                            <a:schemeClr val="dk1"/>
                          </a:solidFill>
                          <a:effectLst/>
                          <a:latin typeface="+mn-lt"/>
                          <a:ea typeface="+mn-ea"/>
                          <a:cs typeface="+mn-cs"/>
                        </a:rPr>
                        <a:t>The novel</a:t>
                      </a:r>
                      <a:r>
                        <a:rPr lang="en-GB" sz="1800" b="1" i="0" kern="1200" dirty="0" smtClean="0">
                          <a:solidFill>
                            <a:schemeClr val="dk1"/>
                          </a:solidFill>
                          <a:effectLst/>
                          <a:latin typeface="+mn-lt"/>
                          <a:ea typeface="+mn-ea"/>
                          <a:cs typeface="+mn-cs"/>
                        </a:rPr>
                        <a:t> </a:t>
                      </a:r>
                      <a:r>
                        <a:rPr lang="en-GB" sz="1800" b="0" i="0" kern="1200" dirty="0" smtClean="0">
                          <a:solidFill>
                            <a:schemeClr val="dk1"/>
                          </a:solidFill>
                          <a:effectLst/>
                          <a:latin typeface="+mn-lt"/>
                          <a:ea typeface="+mn-ea"/>
                          <a:cs typeface="+mn-cs"/>
                        </a:rPr>
                        <a:t>presents a future American society where books are outlawed and "firemen" burn any that are found. It is a futuristic science fiction novel showing the</a:t>
                      </a:r>
                      <a:r>
                        <a:rPr lang="en-GB" sz="1800" b="1" i="0" kern="1200" dirty="0" smtClean="0">
                          <a:solidFill>
                            <a:schemeClr val="dk1"/>
                          </a:solidFill>
                          <a:effectLst/>
                          <a:latin typeface="+mn-lt"/>
                          <a:ea typeface="+mn-ea"/>
                          <a:cs typeface="+mn-cs"/>
                        </a:rPr>
                        <a:t> dangers of censorship</a:t>
                      </a:r>
                      <a:r>
                        <a:rPr lang="en-GB" sz="1800" b="0" i="0" kern="1200" dirty="0" smtClean="0">
                          <a:solidFill>
                            <a:schemeClr val="dk1"/>
                          </a:solidFill>
                          <a:effectLst/>
                          <a:latin typeface="+mn-lt"/>
                          <a:ea typeface="+mn-ea"/>
                          <a:cs typeface="+mn-cs"/>
                        </a:rPr>
                        <a:t>.</a:t>
                      </a:r>
                      <a:endParaRPr lang="en-GB" b="0"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All of psychology.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Difficulty level</a:t>
                      </a:r>
                      <a:r>
                        <a:rPr lang="en-GB" baseline="0" dirty="0" smtClean="0"/>
                        <a:t>:</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989273388"/>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284" y="1803861"/>
            <a:ext cx="2783946" cy="417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750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Rain Man</a:t>
            </a:r>
            <a:endParaRPr lang="en-GB" dirty="0"/>
          </a:p>
        </p:txBody>
      </p:sp>
      <p:graphicFrame>
        <p:nvGraphicFramePr>
          <p:cNvPr id="4" name="Content Placeholder 3"/>
          <p:cNvGraphicFramePr>
            <a:graphicFrameLocks noGrp="1"/>
          </p:cNvGraphicFramePr>
          <p:nvPr>
            <p:ph idx="1"/>
            <p:extLst/>
          </p:nvPr>
        </p:nvGraphicFramePr>
        <p:xfrm>
          <a:off x="6009974" y="1476323"/>
          <a:ext cx="5118274" cy="467868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Dustin</a:t>
                      </a:r>
                      <a:r>
                        <a:rPr lang="en-GB" baseline="0" dirty="0" smtClean="0"/>
                        <a:t> Hoffman, Tom Cruise</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Man</a:t>
                      </a:r>
                      <a:r>
                        <a:rPr lang="en-GB" baseline="0" dirty="0" smtClean="0"/>
                        <a:t> discovers his estranged father has died and left his million-dollar estate to his other son, who is autistic. </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Biopsychology, hemispheric lateralisation </a:t>
                      </a:r>
                    </a:p>
                    <a:p>
                      <a:r>
                        <a:rPr lang="en-GB" dirty="0" smtClean="0"/>
                        <a:t>Issues and debates</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PG</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71" y="1908175"/>
            <a:ext cx="4286250" cy="4286250"/>
          </a:xfrm>
          <a:prstGeom prst="rect">
            <a:avLst/>
          </a:prstGeom>
        </p:spPr>
      </p:pic>
      <p:sp>
        <p:nvSpPr>
          <p:cNvPr id="5" name="Rectangle 4"/>
          <p:cNvSpPr/>
          <p:nvPr/>
        </p:nvSpPr>
        <p:spPr>
          <a:xfrm>
            <a:off x="1380092" y="6194425"/>
            <a:ext cx="769954" cy="369332"/>
          </a:xfrm>
          <a:prstGeom prst="rect">
            <a:avLst/>
          </a:prstGeom>
        </p:spPr>
        <p:txBody>
          <a:bodyPr wrap="none">
            <a:spAutoFit/>
          </a:bodyPr>
          <a:lstStyle/>
          <a:p>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Trailer</a:t>
            </a:r>
            <a:endParaRPr lang="en-GB" dirty="0"/>
          </a:p>
        </p:txBody>
      </p:sp>
    </p:spTree>
    <p:extLst>
      <p:ext uri="{BB962C8B-B14F-4D97-AF65-F5344CB8AC3E}">
        <p14:creationId xmlns:p14="http://schemas.microsoft.com/office/powerpoint/2010/main" val="35032399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Selma</a:t>
            </a:r>
            <a:endParaRPr lang="en-GB" dirty="0"/>
          </a:p>
        </p:txBody>
      </p:sp>
      <p:graphicFrame>
        <p:nvGraphicFramePr>
          <p:cNvPr id="4" name="Content Placeholder 3"/>
          <p:cNvGraphicFramePr>
            <a:graphicFrameLocks noGrp="1"/>
          </p:cNvGraphicFramePr>
          <p:nvPr>
            <p:ph idx="1"/>
            <p:extLst/>
          </p:nvPr>
        </p:nvGraphicFramePr>
        <p:xfrm>
          <a:off x="6010101" y="2120900"/>
          <a:ext cx="5118274" cy="303784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David Oyelowo</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The true story of Martin Luther King’s march from</a:t>
                      </a:r>
                      <a:r>
                        <a:rPr lang="en-GB" baseline="0" dirty="0" smtClean="0"/>
                        <a:t> Selma</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 Influence (social</a:t>
                      </a:r>
                      <a:r>
                        <a:rPr lang="en-GB" baseline="0" dirty="0" smtClean="0"/>
                        <a:t> change)</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848" y="2120899"/>
            <a:ext cx="2978450" cy="4413521"/>
          </a:xfrm>
          <a:prstGeom prst="rect">
            <a:avLst/>
          </a:prstGeom>
        </p:spPr>
      </p:pic>
    </p:spTree>
    <p:extLst>
      <p:ext uri="{BB962C8B-B14F-4D97-AF65-F5344CB8AC3E}">
        <p14:creationId xmlns:p14="http://schemas.microsoft.com/office/powerpoint/2010/main" val="3434622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Shutter Island</a:t>
            </a:r>
            <a:endParaRPr lang="en-GB" dirty="0"/>
          </a:p>
        </p:txBody>
      </p:sp>
      <p:graphicFrame>
        <p:nvGraphicFramePr>
          <p:cNvPr id="4" name="Content Placeholder 3"/>
          <p:cNvGraphicFramePr>
            <a:graphicFrameLocks noGrp="1"/>
          </p:cNvGraphicFramePr>
          <p:nvPr>
            <p:ph idx="1"/>
            <p:extLst/>
          </p:nvPr>
        </p:nvGraphicFramePr>
        <p:xfrm>
          <a:off x="6010101" y="2120900"/>
          <a:ext cx="5118274" cy="38608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Leonardo di </a:t>
                      </a:r>
                      <a:r>
                        <a:rPr lang="en-GB" dirty="0" err="1" smtClean="0"/>
                        <a:t>Caprio</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A woman has disappeared from</a:t>
                      </a:r>
                      <a:r>
                        <a:rPr lang="en-GB" baseline="0" dirty="0" smtClean="0"/>
                        <a:t> a mental health institution and detectives are sent to investigate</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Psychopathology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847" y="2093976"/>
            <a:ext cx="2986763" cy="4424834"/>
          </a:xfrm>
          <a:prstGeom prst="rect">
            <a:avLst/>
          </a:prstGeom>
        </p:spPr>
      </p:pic>
    </p:spTree>
    <p:extLst>
      <p:ext uri="{BB962C8B-B14F-4D97-AF65-F5344CB8AC3E}">
        <p14:creationId xmlns:p14="http://schemas.microsoft.com/office/powerpoint/2010/main" val="18508146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Split</a:t>
            </a:r>
            <a:endParaRPr lang="en-GB" dirty="0"/>
          </a:p>
        </p:txBody>
      </p:sp>
      <p:graphicFrame>
        <p:nvGraphicFramePr>
          <p:cNvPr id="4" name="Content Placeholder 3"/>
          <p:cNvGraphicFramePr>
            <a:graphicFrameLocks noGrp="1"/>
          </p:cNvGraphicFramePr>
          <p:nvPr>
            <p:ph idx="1"/>
            <p:extLst/>
          </p:nvPr>
        </p:nvGraphicFramePr>
        <p:xfrm>
          <a:off x="6010101" y="2120900"/>
          <a:ext cx="5118274" cy="303784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James </a:t>
                      </a:r>
                      <a:r>
                        <a:rPr lang="en-GB" dirty="0" err="1" smtClean="0"/>
                        <a:t>McAvoy</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Girls are kidnapped by a man with multiple personality disorder</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Psychopathology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848" y="2093976"/>
            <a:ext cx="3262457" cy="4513811"/>
          </a:xfrm>
          <a:prstGeom prst="rect">
            <a:avLst/>
          </a:prstGeom>
        </p:spPr>
      </p:pic>
    </p:spTree>
    <p:extLst>
      <p:ext uri="{BB962C8B-B14F-4D97-AF65-F5344CB8AC3E}">
        <p14:creationId xmlns:p14="http://schemas.microsoft.com/office/powerpoint/2010/main" val="3033297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Break-up</a:t>
            </a:r>
            <a:endParaRPr lang="en-GB" dirty="0"/>
          </a:p>
        </p:txBody>
      </p:sp>
      <p:graphicFrame>
        <p:nvGraphicFramePr>
          <p:cNvPr id="4" name="Content Placeholder 3"/>
          <p:cNvGraphicFramePr>
            <a:graphicFrameLocks noGrp="1"/>
          </p:cNvGraphicFramePr>
          <p:nvPr>
            <p:ph idx="1"/>
            <p:extLst/>
          </p:nvPr>
        </p:nvGraphicFramePr>
        <p:xfrm>
          <a:off x="6010101" y="2120900"/>
          <a:ext cx="5118274" cy="303784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Jennifer</a:t>
                      </a:r>
                      <a:r>
                        <a:rPr lang="en-GB" baseline="0" dirty="0" smtClean="0"/>
                        <a:t> </a:t>
                      </a:r>
                      <a:r>
                        <a:rPr lang="en-GB" baseline="0" dirty="0" err="1" smtClean="0"/>
                        <a:t>Ainston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Explores</a:t>
                      </a:r>
                      <a:r>
                        <a:rPr lang="en-GB" baseline="0" dirty="0" smtClean="0"/>
                        <a:t> the formation and breakdown of a romantic relationship. </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Relationships</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12</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394" y="1831709"/>
            <a:ext cx="2911527" cy="4274651"/>
          </a:xfrm>
          <a:prstGeom prst="rect">
            <a:avLst/>
          </a:prstGeom>
        </p:spPr>
      </p:pic>
    </p:spTree>
    <p:extLst>
      <p:ext uri="{BB962C8B-B14F-4D97-AF65-F5344CB8AC3E}">
        <p14:creationId xmlns:p14="http://schemas.microsoft.com/office/powerpoint/2010/main" val="38033499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Bodyguard</a:t>
            </a:r>
            <a:endParaRPr lang="en-GB" dirty="0"/>
          </a:p>
        </p:txBody>
      </p:sp>
      <p:graphicFrame>
        <p:nvGraphicFramePr>
          <p:cNvPr id="4" name="Content Placeholder 3"/>
          <p:cNvGraphicFramePr>
            <a:graphicFrameLocks noGrp="1"/>
          </p:cNvGraphicFramePr>
          <p:nvPr>
            <p:ph idx="1"/>
            <p:extLst/>
          </p:nvPr>
        </p:nvGraphicFramePr>
        <p:xfrm>
          <a:off x="6010101" y="2120900"/>
          <a:ext cx="5118274" cy="358648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Whitney</a:t>
                      </a:r>
                      <a:r>
                        <a:rPr lang="en-GB" baseline="0" dirty="0" smtClean="0"/>
                        <a:t> Houston</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Famous popstar Whitney Houston becomes the victim of threatening behaviour from a fan. </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Relationships</a:t>
                      </a:r>
                    </a:p>
                    <a:p>
                      <a:r>
                        <a:rPr lang="en-GB" dirty="0" smtClean="0"/>
                        <a:t>Aggression</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12</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738" y="1674252"/>
            <a:ext cx="3451173" cy="4564961"/>
          </a:xfrm>
          <a:prstGeom prst="rect">
            <a:avLst/>
          </a:prstGeom>
        </p:spPr>
      </p:pic>
    </p:spTree>
    <p:extLst>
      <p:ext uri="{BB962C8B-B14F-4D97-AF65-F5344CB8AC3E}">
        <p14:creationId xmlns:p14="http://schemas.microsoft.com/office/powerpoint/2010/main" val="5277380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Experiment</a:t>
            </a:r>
            <a:endParaRPr lang="en-GB" dirty="0"/>
          </a:p>
        </p:txBody>
      </p:sp>
      <p:graphicFrame>
        <p:nvGraphicFramePr>
          <p:cNvPr id="4" name="Content Placeholder 3"/>
          <p:cNvGraphicFramePr>
            <a:graphicFrameLocks noGrp="1"/>
          </p:cNvGraphicFramePr>
          <p:nvPr>
            <p:ph idx="1"/>
            <p:extLst/>
          </p:nvPr>
        </p:nvGraphicFramePr>
        <p:xfrm>
          <a:off x="6010101" y="2120900"/>
          <a:ext cx="5118274" cy="35814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Adrien Brody, Forest Whitaker</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A Hollywood interpretation of the famous Stanford Prison study</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Social Influence, Aggression</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847" y="2120900"/>
            <a:ext cx="2970137" cy="4205714"/>
          </a:xfrm>
          <a:prstGeom prst="rect">
            <a:avLst/>
          </a:prstGeom>
        </p:spPr>
      </p:pic>
    </p:spTree>
    <p:extLst>
      <p:ext uri="{BB962C8B-B14F-4D97-AF65-F5344CB8AC3E}">
        <p14:creationId xmlns:p14="http://schemas.microsoft.com/office/powerpoint/2010/main" val="17075099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Men </a:t>
            </a:r>
            <a:r>
              <a:rPr lang="en-GB" dirty="0"/>
              <a:t>W</a:t>
            </a:r>
            <a:r>
              <a:rPr lang="en-GB" dirty="0" smtClean="0"/>
              <a:t>ho Stare at Goats</a:t>
            </a:r>
            <a:endParaRPr lang="en-GB" dirty="0"/>
          </a:p>
        </p:txBody>
      </p:sp>
      <p:graphicFrame>
        <p:nvGraphicFramePr>
          <p:cNvPr id="4" name="Content Placeholder 3"/>
          <p:cNvGraphicFramePr>
            <a:graphicFrameLocks noGrp="1"/>
          </p:cNvGraphicFramePr>
          <p:nvPr>
            <p:ph idx="1"/>
            <p:extLst/>
          </p:nvPr>
        </p:nvGraphicFramePr>
        <p:xfrm>
          <a:off x="6010101" y="2120900"/>
          <a:ext cx="5118274" cy="358140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Ewan McGregor</a:t>
                      </a:r>
                      <a:r>
                        <a:rPr lang="en-GB" baseline="0" dirty="0" smtClean="0"/>
                        <a:t>, </a:t>
                      </a:r>
                      <a:r>
                        <a:rPr lang="en-GB" baseline="0" smtClean="0"/>
                        <a:t>George Clooney</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A journalist researches a</a:t>
                      </a:r>
                      <a:r>
                        <a:rPr lang="en-GB" baseline="0" dirty="0" smtClean="0"/>
                        <a:t> military department designed to use mind control in their army</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Psychopathology</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848" y="2093976"/>
            <a:ext cx="2378479" cy="4530436"/>
          </a:xfrm>
          <a:prstGeom prst="rect">
            <a:avLst/>
          </a:prstGeom>
        </p:spPr>
      </p:pic>
    </p:spTree>
    <p:extLst>
      <p:ext uri="{BB962C8B-B14F-4D97-AF65-F5344CB8AC3E}">
        <p14:creationId xmlns:p14="http://schemas.microsoft.com/office/powerpoint/2010/main" val="28917394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Notebook</a:t>
            </a:r>
            <a:endParaRPr lang="en-GB" dirty="0"/>
          </a:p>
        </p:txBody>
      </p:sp>
      <p:graphicFrame>
        <p:nvGraphicFramePr>
          <p:cNvPr id="4" name="Content Placeholder 3"/>
          <p:cNvGraphicFramePr>
            <a:graphicFrameLocks noGrp="1"/>
          </p:cNvGraphicFramePr>
          <p:nvPr>
            <p:ph idx="1"/>
            <p:extLst/>
          </p:nvPr>
        </p:nvGraphicFramePr>
        <p:xfrm>
          <a:off x="6010101" y="2120900"/>
          <a:ext cx="5118274" cy="303276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Ryan Gosling, Rachel McAdams</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The</a:t>
                      </a:r>
                      <a:r>
                        <a:rPr lang="en-GB" baseline="0" dirty="0" smtClean="0"/>
                        <a:t> story of unwavering love.</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Relationships</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12</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442" y="1622138"/>
            <a:ext cx="3019425" cy="4752975"/>
          </a:xfrm>
          <a:prstGeom prst="rect">
            <a:avLst/>
          </a:prstGeom>
        </p:spPr>
      </p:pic>
    </p:spTree>
    <p:extLst>
      <p:ext uri="{BB962C8B-B14F-4D97-AF65-F5344CB8AC3E}">
        <p14:creationId xmlns:p14="http://schemas.microsoft.com/office/powerpoint/2010/main" val="29226365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Soloist</a:t>
            </a:r>
            <a:endParaRPr lang="en-GB" dirty="0"/>
          </a:p>
        </p:txBody>
      </p:sp>
      <p:graphicFrame>
        <p:nvGraphicFramePr>
          <p:cNvPr id="4" name="Content Placeholder 3"/>
          <p:cNvGraphicFramePr>
            <a:graphicFrameLocks noGrp="1"/>
          </p:cNvGraphicFramePr>
          <p:nvPr>
            <p:ph idx="1"/>
            <p:extLst/>
          </p:nvPr>
        </p:nvGraphicFramePr>
        <p:xfrm>
          <a:off x="6010101" y="2120900"/>
          <a:ext cx="5118274" cy="3307080"/>
        </p:xfrm>
        <a:graphic>
          <a:graphicData uri="http://schemas.openxmlformats.org/drawingml/2006/table">
            <a:tbl>
              <a:tblPr firstRow="1" bandRow="1">
                <a:tableStyleId>{5C22544A-7EE6-4342-B048-85BDC9FD1C3A}</a:tableStyleId>
              </a:tblPr>
              <a:tblGrid>
                <a:gridCol w="2559137">
                  <a:extLst>
                    <a:ext uri="{9D8B030D-6E8A-4147-A177-3AD203B41FA5}">
                      <a16:colId xmlns:a16="http://schemas.microsoft.com/office/drawing/2014/main" val="1433112784"/>
                    </a:ext>
                  </a:extLst>
                </a:gridCol>
                <a:gridCol w="2559137">
                  <a:extLst>
                    <a:ext uri="{9D8B030D-6E8A-4147-A177-3AD203B41FA5}">
                      <a16:colId xmlns:a16="http://schemas.microsoft.com/office/drawing/2014/main" val="700287510"/>
                    </a:ext>
                  </a:extLst>
                </a:gridCol>
              </a:tblGrid>
              <a:tr h="370840">
                <a:tc>
                  <a:txBody>
                    <a:bodyPr/>
                    <a:lstStyle/>
                    <a:p>
                      <a:r>
                        <a:rPr lang="en-GB" dirty="0" smtClean="0"/>
                        <a:t>Starring:</a:t>
                      </a:r>
                      <a:endParaRPr lang="en-GB" dirty="0"/>
                    </a:p>
                  </a:txBody>
                  <a:tcPr/>
                </a:tc>
                <a:tc>
                  <a:txBody>
                    <a:bodyPr/>
                    <a:lstStyle/>
                    <a:p>
                      <a:r>
                        <a:rPr lang="en-GB" dirty="0" smtClean="0"/>
                        <a:t>Robert Downey Jr., Jamie Foxx</a:t>
                      </a:r>
                      <a:endParaRPr lang="en-GB" dirty="0"/>
                    </a:p>
                  </a:txBody>
                  <a:tcPr/>
                </a:tc>
                <a:extLst>
                  <a:ext uri="{0D108BD9-81ED-4DB2-BD59-A6C34878D82A}">
                    <a16:rowId xmlns:a16="http://schemas.microsoft.com/office/drawing/2014/main" val="3268996570"/>
                  </a:ext>
                </a:extLst>
              </a:tr>
              <a:tr h="370840">
                <a:tc>
                  <a:txBody>
                    <a:bodyPr/>
                    <a:lstStyle/>
                    <a:p>
                      <a:r>
                        <a:rPr lang="en-GB" dirty="0" smtClean="0"/>
                        <a:t>What’s it about?</a:t>
                      </a:r>
                      <a:endParaRPr lang="en-GB" dirty="0"/>
                    </a:p>
                  </a:txBody>
                  <a:tcPr/>
                </a:tc>
                <a:tc>
                  <a:txBody>
                    <a:bodyPr/>
                    <a:lstStyle/>
                    <a:p>
                      <a:r>
                        <a:rPr lang="en-GB" dirty="0" smtClean="0"/>
                        <a:t>True story of a talented musician</a:t>
                      </a:r>
                      <a:r>
                        <a:rPr lang="en-GB" baseline="0" dirty="0" smtClean="0"/>
                        <a:t> who struggles with schizophrenia</a:t>
                      </a:r>
                      <a:endParaRPr lang="en-GB" dirty="0"/>
                    </a:p>
                  </a:txBody>
                  <a:tcPr/>
                </a:tc>
                <a:extLst>
                  <a:ext uri="{0D108BD9-81ED-4DB2-BD59-A6C34878D82A}">
                    <a16:rowId xmlns:a16="http://schemas.microsoft.com/office/drawing/2014/main" val="2949938128"/>
                  </a:ext>
                </a:extLst>
              </a:tr>
              <a:tr h="370840">
                <a:tc>
                  <a:txBody>
                    <a:bodyPr/>
                    <a:lstStyle/>
                    <a:p>
                      <a:r>
                        <a:rPr lang="en-GB" dirty="0" smtClean="0"/>
                        <a:t>What topics is</a:t>
                      </a:r>
                      <a:r>
                        <a:rPr lang="en-GB" baseline="0" dirty="0" smtClean="0"/>
                        <a:t> it useful for?</a:t>
                      </a:r>
                      <a:endParaRPr lang="en-GB" dirty="0"/>
                    </a:p>
                  </a:txBody>
                  <a:tcPr/>
                </a:tc>
                <a:tc>
                  <a:txBody>
                    <a:bodyPr/>
                    <a:lstStyle/>
                    <a:p>
                      <a:r>
                        <a:rPr lang="en-GB" dirty="0" smtClean="0"/>
                        <a:t>Psychopathology, Schizophrenia</a:t>
                      </a:r>
                      <a:endParaRPr lang="en-GB" dirty="0"/>
                    </a:p>
                  </a:txBody>
                  <a:tcPr/>
                </a:tc>
                <a:extLst>
                  <a:ext uri="{0D108BD9-81ED-4DB2-BD59-A6C34878D82A}">
                    <a16:rowId xmlns:a16="http://schemas.microsoft.com/office/drawing/2014/main" val="3233105768"/>
                  </a:ext>
                </a:extLst>
              </a:tr>
              <a:tr h="370840">
                <a:tc>
                  <a:txBody>
                    <a:bodyPr/>
                    <a:lstStyle/>
                    <a:p>
                      <a:r>
                        <a:rPr lang="en-GB" dirty="0" smtClean="0"/>
                        <a:t>Age rating:</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val="3989273388"/>
                  </a:ext>
                </a:extLst>
              </a:tr>
              <a:tr h="370840">
                <a:tc>
                  <a:txBody>
                    <a:bodyPr/>
                    <a:lstStyle/>
                    <a:p>
                      <a:r>
                        <a:rPr lang="en-GB" dirty="0" smtClean="0"/>
                        <a:t>Realism 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497381430"/>
                  </a:ext>
                </a:extLst>
              </a:tr>
              <a:tr h="370840">
                <a:tc>
                  <a:txBody>
                    <a:bodyPr/>
                    <a:lstStyle/>
                    <a:p>
                      <a:r>
                        <a:rPr lang="en-GB" dirty="0" smtClean="0"/>
                        <a:t>Rating:</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3203880191"/>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523" y="2093976"/>
            <a:ext cx="3118026" cy="4397433"/>
          </a:xfrm>
          <a:prstGeom prst="rect">
            <a:avLst/>
          </a:prstGeom>
        </p:spPr>
      </p:pic>
    </p:spTree>
    <p:extLst>
      <p:ext uri="{BB962C8B-B14F-4D97-AF65-F5344CB8AC3E}">
        <p14:creationId xmlns:p14="http://schemas.microsoft.com/office/powerpoint/2010/main" val="19609404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604</TotalTime>
  <Words>6483</Words>
  <Application>Microsoft Office PowerPoint</Application>
  <PresentationFormat>Widescreen</PresentationFormat>
  <Paragraphs>1240</Paragraphs>
  <Slides>118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118</vt:i4>
      </vt:variant>
    </vt:vector>
  </HeadingPairs>
  <TitlesOfParts>
    <vt:vector size="125" baseType="lpstr">
      <vt:lpstr>Arial</vt:lpstr>
      <vt:lpstr>Arial Black</vt:lpstr>
      <vt:lpstr>Calibri</vt:lpstr>
      <vt:lpstr>Symbol</vt:lpstr>
      <vt:lpstr>Times New Roman</vt:lpstr>
      <vt:lpstr>Wingdings</vt:lpstr>
      <vt:lpstr>Wood Type</vt:lpstr>
      <vt:lpstr>Psychology &amp; Reading</vt:lpstr>
      <vt:lpstr>PowerPoint Presentation</vt:lpstr>
      <vt:lpstr>Reading For Psychology</vt:lpstr>
      <vt:lpstr>AQA A Level Psychology Specification states:</vt:lpstr>
      <vt:lpstr>Psychology Review</vt:lpstr>
      <vt:lpstr>Psychology: Reading List </vt:lpstr>
      <vt:lpstr>A Beautiful Mind</vt:lpstr>
      <vt:lpstr>A Sense of Freedom</vt:lpstr>
      <vt:lpstr>Farenheit 451</vt:lpstr>
      <vt:lpstr>The outsider</vt:lpstr>
      <vt:lpstr>The Perks of Being a Wallflower</vt:lpstr>
      <vt:lpstr>The Psychopath Inside</vt:lpstr>
      <vt:lpstr>Lord of the Flies</vt:lpstr>
      <vt:lpstr>The Curious Incident of the Dog in the Night-Time</vt:lpstr>
      <vt:lpstr>A Brave New World</vt:lpstr>
      <vt:lpstr>Red Sparrow</vt:lpstr>
      <vt:lpstr>Nineteen Eighty-Four</vt:lpstr>
      <vt:lpstr>Identical Strangers</vt:lpstr>
      <vt:lpstr>In the Place of Justice</vt:lpstr>
      <vt:lpstr>Picking Cotton</vt:lpstr>
      <vt:lpstr>The Colour Purple</vt:lpstr>
      <vt:lpstr>Trainspotting</vt:lpstr>
      <vt:lpstr>Gang Leader for a Day</vt:lpstr>
      <vt:lpstr>Bad Pharma</vt:lpstr>
      <vt:lpstr>Bad Science</vt:lpstr>
      <vt:lpstr>Behind the Shock Machine</vt:lpstr>
      <vt:lpstr>Blink </vt:lpstr>
      <vt:lpstr>Bounce</vt:lpstr>
      <vt:lpstr>Elephants on acid and other bizarre experiments </vt:lpstr>
      <vt:lpstr>Forever Today</vt:lpstr>
      <vt:lpstr>Great Myths of the Brain</vt:lpstr>
      <vt:lpstr>I think you’ll find it’s a bit more complicated than that…</vt:lpstr>
      <vt:lpstr>Madness: A bipolar’ s life</vt:lpstr>
      <vt:lpstr>Man (Dis)connected</vt:lpstr>
      <vt:lpstr>Man’s search for meaning</vt:lpstr>
      <vt:lpstr>Mothers and others: The Evolutionary Origins of Mutual Understanding</vt:lpstr>
      <vt:lpstr>Night School</vt:lpstr>
      <vt:lpstr>Obedience to Authority</vt:lpstr>
      <vt:lpstr>Opening Skinner’s Box</vt:lpstr>
      <vt:lpstr>Paranormality</vt:lpstr>
      <vt:lpstr>Patient H.M. </vt:lpstr>
      <vt:lpstr>Pioneers of Psychology</vt:lpstr>
      <vt:lpstr>Quirkology</vt:lpstr>
      <vt:lpstr>Rip it up.</vt:lpstr>
      <vt:lpstr>Self comes to mind: constructing the conscious brain</vt:lpstr>
      <vt:lpstr>Shrinks</vt:lpstr>
      <vt:lpstr>Synaptic Self: How Our Brains Become Who We Are.’</vt:lpstr>
      <vt:lpstr>Tell Me I’m Here</vt:lpstr>
      <vt:lpstr>The Better Angels of our nature: Why violence has declined. </vt:lpstr>
      <vt:lpstr>The Bigamist</vt:lpstr>
      <vt:lpstr>The Brain that Changes Itself</vt:lpstr>
      <vt:lpstr>The Brain: The Story of You</vt:lpstr>
      <vt:lpstr>The Center Cannot Hold</vt:lpstr>
      <vt:lpstr>The Jigsaw Man</vt:lpstr>
      <vt:lpstr>The Lucifer Effect</vt:lpstr>
      <vt:lpstr>The Man Who Couldn’t Stop</vt:lpstr>
      <vt:lpstr>The Man Who Mistook His Wife for a Hat</vt:lpstr>
      <vt:lpstr>The Man Who Shocked the World</vt:lpstr>
      <vt:lpstr>The Memory Illusion</vt:lpstr>
      <vt:lpstr>The Psychopath Test</vt:lpstr>
      <vt:lpstr>The Silver Linings Playbook </vt:lpstr>
      <vt:lpstr>The Skeleton Cupboard </vt:lpstr>
      <vt:lpstr>The Tell-Tale Brain</vt:lpstr>
      <vt:lpstr>The Trouble with Testosterone</vt:lpstr>
      <vt:lpstr>Testing Treatments</vt:lpstr>
      <vt:lpstr>Thinking fast and slow </vt:lpstr>
      <vt:lpstr>Trick or Treatment? </vt:lpstr>
      <vt:lpstr>Tricks of the Mind</vt:lpstr>
      <vt:lpstr>Quiet</vt:lpstr>
      <vt:lpstr>59: seconds</vt:lpstr>
      <vt:lpstr>One flew over the cuckoo’s nest</vt:lpstr>
      <vt:lpstr>PowerPoint Presentation</vt:lpstr>
      <vt:lpstr>PowerPoint Presentation</vt:lpstr>
      <vt:lpstr>PowerPoint Presentation</vt:lpstr>
      <vt:lpstr>Psychology: Watch List</vt:lpstr>
      <vt:lpstr>A Beautiful Mind</vt:lpstr>
      <vt:lpstr>A Dangerous Method</vt:lpstr>
      <vt:lpstr>Awakenings</vt:lpstr>
      <vt:lpstr>Concussion</vt:lpstr>
      <vt:lpstr>Experimenter</vt:lpstr>
      <vt:lpstr>Faces in the Crowd</vt:lpstr>
      <vt:lpstr>Girl, Interrupted</vt:lpstr>
      <vt:lpstr>Good will hunting.</vt:lpstr>
      <vt:lpstr>Her</vt:lpstr>
      <vt:lpstr>Malcolm X</vt:lpstr>
      <vt:lpstr>Memento</vt:lpstr>
      <vt:lpstr>Mocking bird don’t sing</vt:lpstr>
      <vt:lpstr>One flew over the Cuckoo’s nest</vt:lpstr>
      <vt:lpstr>Project Nim</vt:lpstr>
      <vt:lpstr>Rain Man</vt:lpstr>
      <vt:lpstr>Selma</vt:lpstr>
      <vt:lpstr>Shutter Island</vt:lpstr>
      <vt:lpstr>Split</vt:lpstr>
      <vt:lpstr>The Break-up</vt:lpstr>
      <vt:lpstr>The Bodyguard</vt:lpstr>
      <vt:lpstr>The Experiment</vt:lpstr>
      <vt:lpstr>The Men Who Stare at Goats</vt:lpstr>
      <vt:lpstr>The Notebook</vt:lpstr>
      <vt:lpstr>The Soloist</vt:lpstr>
      <vt:lpstr>The Stanford Prison Experiment</vt:lpstr>
      <vt:lpstr>The Shawshank Redemption</vt:lpstr>
      <vt:lpstr>The Wave (Die Walle)</vt:lpstr>
      <vt:lpstr>We need to talk about Kevin</vt:lpstr>
      <vt:lpstr>12 Angry Men</vt:lpstr>
      <vt:lpstr>The King’s Speech </vt:lpstr>
      <vt:lpstr> </vt:lpstr>
      <vt:lpstr> </vt:lpstr>
      <vt:lpstr>Psychology: Documentaries and talks</vt:lpstr>
      <vt:lpstr>PowerPoint Presentation</vt:lpstr>
      <vt:lpstr>Psychology: Journal articles</vt:lpstr>
      <vt:lpstr>Journal Articles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reading list</dc:title>
  <dc:creator>Richard Farnan</dc:creator>
  <cp:lastModifiedBy>krussell</cp:lastModifiedBy>
  <cp:revision>54</cp:revision>
  <cp:lastPrinted>2019-06-03T10:32:25Z</cp:lastPrinted>
  <dcterms:created xsi:type="dcterms:W3CDTF">2017-06-28T10:31:54Z</dcterms:created>
  <dcterms:modified xsi:type="dcterms:W3CDTF">2022-06-20T15:18:46Z</dcterms:modified>
</cp:coreProperties>
</file>