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84" r:id="rId6"/>
    <p:sldId id="4446" r:id="rId7"/>
    <p:sldId id="305" r:id="rId8"/>
    <p:sldId id="4450" r:id="rId9"/>
    <p:sldId id="4449" r:id="rId10"/>
    <p:sldId id="4459" r:id="rId11"/>
    <p:sldId id="306" r:id="rId12"/>
    <p:sldId id="4457" r:id="rId13"/>
    <p:sldId id="4458" r:id="rId14"/>
    <p:sldId id="4456" r:id="rId15"/>
    <p:sldId id="310" r:id="rId16"/>
    <p:sldId id="4451" r:id="rId17"/>
    <p:sldId id="4452" r:id="rId18"/>
    <p:sldId id="4454" r:id="rId19"/>
    <p:sldId id="4455" r:id="rId20"/>
    <p:sldId id="4453" r:id="rId21"/>
    <p:sldId id="312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6F2D3-0DE7-4D88-9CDC-A0957D2C80AF}" v="18" dt="2022-07-14T19:28:11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 varScale="1">
        <p:scale>
          <a:sx n="108" d="100"/>
          <a:sy n="108" d="100"/>
        </p:scale>
        <p:origin x="19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3477-8B41-4DF3-A195-12CA67AD2E0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8E90-4EB7-4880-AF7B-402AFC719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6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 </a:t>
            </a:r>
            <a:r>
              <a:rPr lang="en-GB" dirty="0" err="1"/>
              <a:t>uni</a:t>
            </a:r>
            <a:r>
              <a:rPr lang="en-GB" dirty="0"/>
              <a:t> applications have individual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8E90-4EB7-4880-AF7B-402AFC7192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1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ABF-E55B-45C9-8B04-9B1689AD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4D57-146B-4B7A-8EAA-B02C14D6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DD9A-9C4E-40EB-BCAC-D59AF6A3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E693-C311-46CC-A35F-2BBE6EAF7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2537-10AE-44D1-A047-3AAF9CC0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99C6-8EC1-491A-9F16-3C5DFAC85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B992-06B1-43DA-9BE8-248731944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7139-52A1-4892-B375-E7CCDC239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A441-AF6F-461A-A619-E6EE0547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8D09-39A2-4D42-AB84-DFCDCA47E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5606-084C-43AB-BF83-DA89288B9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9E1AE0A-7665-4503-BDDD-DCFB4303D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35696" y="188640"/>
            <a:ext cx="5473700" cy="276998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Post 18 Applications</a:t>
            </a:r>
          </a:p>
          <a:p>
            <a:pPr algn="ctr">
              <a:spcBef>
                <a:spcPct val="50000"/>
              </a:spcBef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Getting Started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60970"/>
            <a:ext cx="3240360" cy="37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32893" y="671889"/>
            <a:ext cx="655193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The School Reference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32893" y="1757542"/>
            <a:ext cx="3528392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Changes in 2024 cycle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288" t="21208" r="19878" b="14563"/>
          <a:stretch/>
        </p:blipFill>
        <p:spPr>
          <a:xfrm>
            <a:off x="2627784" y="2296328"/>
            <a:ext cx="5400600" cy="45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9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32893" y="671889"/>
            <a:ext cx="655193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The School Reference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1520" y="2348880"/>
            <a:ext cx="7416800" cy="26776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written by the tutor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includes comments from relevant subject staff and predicted grades- changes this year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will highlight positive traits and achievements and aim to validate and support the personal statement (communication with the tutor is key)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74BE8B4-D81C-6860-16B8-D352A14F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888" y="5172192"/>
            <a:ext cx="74168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Predicted grades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Please discuss with teaching staff at Parents’ Evening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Realistic but aspirational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2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411413" y="981075"/>
            <a:ext cx="5256212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Receiving Offers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226421" y="2276872"/>
            <a:ext cx="7127875" cy="39703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offers are either CONDITIONAL or UNCONDITIONAL.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if in initial applications you do not gain places, you can enter EXTRA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if you do not get the grades in August/ you do better than you expect, you can enter CLEARING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There are a small number of unconditional offers each year, it is more likely a university may lower grades e.g. if a student puts it as their firm choice. This may also help them receive funding/ first choice accommodation</a:t>
            </a:r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7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FE2B914-5945-7C0E-A5D3-1CD7DF7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19" y="674505"/>
            <a:ext cx="6777372" cy="6001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4173D-7516-7302-6147-29469E654F96}"/>
              </a:ext>
            </a:extLst>
          </p:cNvPr>
          <p:cNvSpPr txBox="1"/>
          <p:nvPr/>
        </p:nvSpPr>
        <p:spPr>
          <a:xfrm>
            <a:off x="539552" y="2401631"/>
            <a:ext cx="82391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resource for completing the UCAS form is using our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A5110-5204-A28C-8E02-0E44D0E5C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8115" r="16925" b="30401"/>
          <a:stretch/>
        </p:blipFill>
        <p:spPr>
          <a:xfrm>
            <a:off x="1763688" y="3390373"/>
            <a:ext cx="5976664" cy="3162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EC9F7C-BC2D-18B8-5A66-3AC3730CB865}"/>
              </a:ext>
            </a:extLst>
          </p:cNvPr>
          <p:cNvSpPr txBox="1"/>
          <p:nvPr/>
        </p:nvSpPr>
        <p:spPr>
          <a:xfrm>
            <a:off x="2411760" y="1469975"/>
            <a:ext cx="66192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attended a session on registering and starting to complete their forms in July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2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FE2B914-5945-7C0E-A5D3-1CD7DF7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19" y="674505"/>
            <a:ext cx="6777372" cy="6001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4173D-7516-7302-6147-29469E654F96}"/>
              </a:ext>
            </a:extLst>
          </p:cNvPr>
          <p:cNvSpPr txBox="1"/>
          <p:nvPr/>
        </p:nvSpPr>
        <p:spPr>
          <a:xfrm>
            <a:off x="814141" y="2374581"/>
            <a:ext cx="82391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resource for completing the UCAS form is using our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A6361-5E2F-7988-CB6B-ACCD1FA8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7400" r="20075" b="8000"/>
          <a:stretch/>
        </p:blipFill>
        <p:spPr>
          <a:xfrm>
            <a:off x="2030262" y="3429000"/>
            <a:ext cx="5616624" cy="2808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E66962-7927-F419-7774-8283AFDCC3F0}"/>
              </a:ext>
            </a:extLst>
          </p:cNvPr>
          <p:cNvSpPr/>
          <p:nvPr/>
        </p:nvSpPr>
        <p:spPr>
          <a:xfrm>
            <a:off x="2056211" y="3789040"/>
            <a:ext cx="1939725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0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FE2B914-5945-7C0E-A5D3-1CD7DF7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19" y="674505"/>
            <a:ext cx="6777372" cy="6001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4173D-7516-7302-6147-29469E654F96}"/>
              </a:ext>
            </a:extLst>
          </p:cNvPr>
          <p:cNvSpPr txBox="1"/>
          <p:nvPr/>
        </p:nvSpPr>
        <p:spPr>
          <a:xfrm>
            <a:off x="814141" y="2374581"/>
            <a:ext cx="82391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resource for completing the UCAS form is using our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A6361-5E2F-7988-CB6B-ACCD1FA8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7400" r="20075" b="8000"/>
          <a:stretch/>
        </p:blipFill>
        <p:spPr>
          <a:xfrm>
            <a:off x="2030262" y="3429000"/>
            <a:ext cx="5616624" cy="2808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E66962-7927-F419-7774-8283AFDCC3F0}"/>
              </a:ext>
            </a:extLst>
          </p:cNvPr>
          <p:cNvSpPr/>
          <p:nvPr/>
        </p:nvSpPr>
        <p:spPr>
          <a:xfrm>
            <a:off x="2048744" y="4347583"/>
            <a:ext cx="2739280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49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FE2B914-5945-7C0E-A5D3-1CD7DF7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19" y="674505"/>
            <a:ext cx="6777372" cy="6001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the 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4173D-7516-7302-6147-29469E654F96}"/>
              </a:ext>
            </a:extLst>
          </p:cNvPr>
          <p:cNvSpPr txBox="1"/>
          <p:nvPr/>
        </p:nvSpPr>
        <p:spPr>
          <a:xfrm>
            <a:off x="814141" y="2374581"/>
            <a:ext cx="82391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resource for completing the UCAS form is using our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A6361-5E2F-7988-CB6B-ACCD1FA8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7400" r="20075" b="8000"/>
          <a:stretch/>
        </p:blipFill>
        <p:spPr>
          <a:xfrm>
            <a:off x="2030262" y="3429000"/>
            <a:ext cx="5616624" cy="2808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E66962-7927-F419-7774-8283AFDCC3F0}"/>
              </a:ext>
            </a:extLst>
          </p:cNvPr>
          <p:cNvSpPr/>
          <p:nvPr/>
        </p:nvSpPr>
        <p:spPr>
          <a:xfrm>
            <a:off x="2016065" y="4833156"/>
            <a:ext cx="2739280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9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405942" y="605117"/>
            <a:ext cx="5256212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Resources for parents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F4A54-9874-B14E-9D4E-9B712B3E4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7400" r="20075" b="8000"/>
          <a:stretch/>
        </p:blipFill>
        <p:spPr>
          <a:xfrm>
            <a:off x="158054" y="2492896"/>
            <a:ext cx="7488832" cy="37444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B545D4-3A4F-B558-9DF4-2083E4BA4807}"/>
              </a:ext>
            </a:extLst>
          </p:cNvPr>
          <p:cNvSpPr/>
          <p:nvPr/>
        </p:nvSpPr>
        <p:spPr>
          <a:xfrm>
            <a:off x="158054" y="5229200"/>
            <a:ext cx="2901778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2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405942" y="605117"/>
            <a:ext cx="5256212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Resources for parents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23528" y="2348880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UCAS website is excellent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37757-417D-4084-802C-338C25B55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01"/>
          <a:stretch/>
        </p:blipFill>
        <p:spPr>
          <a:xfrm>
            <a:off x="36512" y="2348880"/>
            <a:ext cx="9144000" cy="4155926"/>
          </a:xfrm>
          <a:prstGeom prst="rect">
            <a:avLst/>
          </a:prstGeom>
        </p:spPr>
      </p:pic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41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405942" y="605117"/>
            <a:ext cx="5256212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6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7504" y="84979"/>
            <a:ext cx="9036496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Post 18 Applications: Getting Started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304" y="883916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alibri" pitchFamily="34" charset="0"/>
                <a:cs typeface="Calibri" pitchFamily="34" charset="0"/>
              </a:rPr>
              <a:t>Deadlines</a:t>
            </a:r>
          </a:p>
          <a:p>
            <a:pPr algn="ctr"/>
            <a:r>
              <a:rPr lang="en-GB" sz="3200" dirty="0">
                <a:latin typeface="Calibri" pitchFamily="34" charset="0"/>
                <a:cs typeface="Calibri" pitchFamily="34" charset="0"/>
              </a:rPr>
              <a:t>All student reference requests must go out before the end of the Autumn term</a:t>
            </a:r>
          </a:p>
          <a:p>
            <a:pPr algn="ctr"/>
            <a:r>
              <a:rPr lang="en-GB" sz="4400" dirty="0">
                <a:latin typeface="Calibri" pitchFamily="34" charset="0"/>
                <a:cs typeface="Calibri" pitchFamily="34" charset="0"/>
              </a:rPr>
              <a:t>University</a:t>
            </a:r>
            <a:r>
              <a:rPr lang="en-GB" sz="48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your form must be submitted to school by Dec 4th</a:t>
            </a:r>
          </a:p>
          <a:p>
            <a:pPr algn="ctr"/>
            <a:r>
              <a:rPr lang="en-GB" sz="3600" dirty="0">
                <a:latin typeface="Calibri" pitchFamily="34" charset="0"/>
                <a:cs typeface="Calibri" pitchFamily="34" charset="0"/>
              </a:rPr>
              <a:t>Medicine and Oxbridge by Oct 2nd </a:t>
            </a:r>
          </a:p>
          <a:p>
            <a:pPr algn="ctr"/>
            <a:endParaRPr lang="en-GB" sz="3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4400" dirty="0">
                <a:latin typeface="Calibri" pitchFamily="34" charset="0"/>
                <a:cs typeface="Calibri" pitchFamily="34" charset="0"/>
              </a:rPr>
              <a:t>College		Apprenticeships</a:t>
            </a:r>
          </a:p>
          <a:p>
            <a:pPr algn="ctr"/>
            <a:r>
              <a:rPr lang="en-GB" sz="4400" dirty="0">
                <a:latin typeface="Calibri" pitchFamily="34" charset="0"/>
                <a:cs typeface="Calibri" pitchFamily="34" charset="0"/>
              </a:rPr>
              <a:t>Employment		Gap Year</a:t>
            </a:r>
          </a:p>
        </p:txBody>
      </p:sp>
    </p:spTree>
    <p:extLst>
      <p:ext uri="{BB962C8B-B14F-4D97-AF65-F5344CB8AC3E}">
        <p14:creationId xmlns:p14="http://schemas.microsoft.com/office/powerpoint/2010/main" val="232278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4B135C73-A2CB-49A7-9C8B-DB26CD2E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8" y="983895"/>
            <a:ext cx="3274359" cy="267765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out references to relevant staff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a personal statement draft to your target setting appointment the first day back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completing your form</a:t>
            </a:r>
            <a:endParaRPr lang="en-GB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88EA7A-38DC-47C3-A7B2-A196C6164500}"/>
              </a:ext>
            </a:extLst>
          </p:cNvPr>
          <p:cNvCxnSpPr>
            <a:stCxn id="4" idx="3"/>
          </p:cNvCxnSpPr>
          <p:nvPr/>
        </p:nvCxnSpPr>
        <p:spPr>
          <a:xfrm flipV="1">
            <a:off x="3338847" y="1826436"/>
            <a:ext cx="649941" cy="496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>
            <a:extLst>
              <a:ext uri="{FF2B5EF4-FFF2-40B4-BE49-F238E27FC236}">
                <a16:creationId xmlns:a16="http://schemas.microsoft.com/office/drawing/2014/main" id="{F68BDDCB-C2B9-4A8B-8C6D-147BCAF3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257432"/>
            <a:ext cx="2195847" cy="17081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Redraft your personal statement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your form</a:t>
            </a:r>
            <a:endParaRPr lang="en-GB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C425305-DD14-4389-B37E-2BDA33A5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86182"/>
            <a:ext cx="2195847" cy="17081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Finalise your personal statement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off your form</a:t>
            </a:r>
            <a:endParaRPr lang="en-GB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F2D60B-6014-4D58-93A8-A904CB7AE18D}"/>
              </a:ext>
            </a:extLst>
          </p:cNvPr>
          <p:cNvCxnSpPr>
            <a:cxnSpLocks/>
          </p:cNvCxnSpPr>
          <p:nvPr/>
        </p:nvCxnSpPr>
        <p:spPr>
          <a:xfrm>
            <a:off x="6029325" y="1766596"/>
            <a:ext cx="1774199" cy="833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A86297-BDE5-4DEA-B130-E5F8DE8487E4}"/>
              </a:ext>
            </a:extLst>
          </p:cNvPr>
          <p:cNvCxnSpPr>
            <a:cxnSpLocks/>
          </p:cNvCxnSpPr>
          <p:nvPr/>
        </p:nvCxnSpPr>
        <p:spPr>
          <a:xfrm flipH="1">
            <a:off x="5191125" y="4371259"/>
            <a:ext cx="2314575" cy="496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9C949237-5C9F-4D47-9B17-40047E13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4024736"/>
            <a:ext cx="2195847" cy="184665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date to send applications to school is December 4th</a:t>
            </a:r>
            <a:endParaRPr lang="en-GB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7994DF2-F64B-4398-81FF-EC04DA52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816988"/>
            <a:ext cx="2195847" cy="212365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on time applications, school with guarantee your application reaches UCAS on time</a:t>
            </a:r>
            <a:endParaRPr lang="en-GB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662860-098C-4884-A616-CF3BFB091225}"/>
              </a:ext>
            </a:extLst>
          </p:cNvPr>
          <p:cNvCxnSpPr>
            <a:cxnSpLocks/>
          </p:cNvCxnSpPr>
          <p:nvPr/>
        </p:nvCxnSpPr>
        <p:spPr>
          <a:xfrm flipH="1">
            <a:off x="2319672" y="4728023"/>
            <a:ext cx="6235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>
            <a:extLst>
              <a:ext uri="{FF2B5EF4-FFF2-40B4-BE49-F238E27FC236}">
                <a16:creationId xmlns:a16="http://schemas.microsoft.com/office/drawing/2014/main" id="{204B407C-7820-4E46-E247-405F11B31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4979"/>
            <a:ext cx="9036496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Post 18 Applications: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889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8D70D5B9-EE04-3B98-0F03-50F91339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72" y="661699"/>
            <a:ext cx="6777372" cy="6001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everyone always asks!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E995B-40E8-1D4C-7A74-001A181C1B47}"/>
              </a:ext>
            </a:extLst>
          </p:cNvPr>
          <p:cNvSpPr txBox="1"/>
          <p:nvPr/>
        </p:nvSpPr>
        <p:spPr>
          <a:xfrm>
            <a:off x="814141" y="2212744"/>
            <a:ext cx="82391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choose up to 5 courses.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arranged in alphabetical order, NOT your order of preference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40C7A-3B7D-AFF6-CA11-F996E4A17EBE}"/>
              </a:ext>
            </a:extLst>
          </p:cNvPr>
          <p:cNvSpPr txBox="1"/>
          <p:nvPr/>
        </p:nvSpPr>
        <p:spPr>
          <a:xfrm>
            <a:off x="69634" y="3822333"/>
            <a:ext cx="823912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only write ONE personal statement so it needs to be appropriate for all of your courses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0FAE3-1718-D033-0CD4-77141879DF54}"/>
              </a:ext>
            </a:extLst>
          </p:cNvPr>
          <p:cNvSpPr txBox="1"/>
          <p:nvPr/>
        </p:nvSpPr>
        <p:spPr>
          <a:xfrm>
            <a:off x="814141" y="4995972"/>
            <a:ext cx="82391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apply for more than one course at the same university, e.g. the foundation course AND the main course</a:t>
            </a: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19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FE2B914-5945-7C0E-A5D3-1CD7DF72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19" y="674505"/>
            <a:ext cx="6777372" cy="60016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GB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everyone always asks!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4173D-7516-7302-6147-29469E654F96}"/>
              </a:ext>
            </a:extLst>
          </p:cNvPr>
          <p:cNvSpPr txBox="1"/>
          <p:nvPr/>
        </p:nvSpPr>
        <p:spPr>
          <a:xfrm>
            <a:off x="814141" y="2374581"/>
            <a:ext cx="82391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‘pay and send’ your applications arrives at school for us to check it and to add your reference. You pay and send as soon as you can!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BED66-76A9-1689-3410-0294D17EFDC8}"/>
              </a:ext>
            </a:extLst>
          </p:cNvPr>
          <p:cNvSpPr txBox="1"/>
          <p:nvPr/>
        </p:nvSpPr>
        <p:spPr>
          <a:xfrm>
            <a:off x="60699" y="3950861"/>
            <a:ext cx="823912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fee for your application DOES NOT come to school, it is an administration fee from UCAS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7BEB3A-2940-943B-7CD9-B71A90EC5B58}"/>
              </a:ext>
            </a:extLst>
          </p:cNvPr>
          <p:cNvSpPr txBox="1"/>
          <p:nvPr/>
        </p:nvSpPr>
        <p:spPr>
          <a:xfrm>
            <a:off x="814141" y="5157809"/>
            <a:ext cx="82391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cannot guarantee when you will receive offers but many students do receive them in the Autumn term each year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3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195735" y="671889"/>
            <a:ext cx="6083077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The Personal Statement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195735" y="1772816"/>
            <a:ext cx="6510296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had a session in July 2023 on writing their personal statement</a:t>
            </a:r>
          </a:p>
          <a:p>
            <a:pPr algn="ctr"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should have brought a draft to their tutor meeting at the start of term to receive feedback 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C5A8355-90BA-9DB2-15C7-2282E430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551875"/>
            <a:ext cx="7416800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4000 characters including spaces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Why you have chosen the subject (75%)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 information (25%) 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Your tutor will read drafts for you and help you with your personal statement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also ask subject teachers for their advice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1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195735" y="671889"/>
            <a:ext cx="6083077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The Personal Statement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195735" y="1772816"/>
            <a:ext cx="6510296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can you do to help students?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C5A8355-90BA-9DB2-15C7-2282E430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708920"/>
            <a:ext cx="74168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TED talks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Periodicals from the LRC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Unifrog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websites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Reputable news websites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38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32893" y="671889"/>
            <a:ext cx="655193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The School Reference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32893" y="1757542"/>
            <a:ext cx="3528392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Changes in 2024 cycle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060" t="18254" r="24603" b="36711"/>
          <a:stretch/>
        </p:blipFill>
        <p:spPr>
          <a:xfrm>
            <a:off x="1259632" y="2249217"/>
            <a:ext cx="662473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32893" y="671889"/>
            <a:ext cx="655193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The School Reference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32893" y="1757542"/>
            <a:ext cx="3528392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Changes in 2024 cycle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" y="0"/>
            <a:ext cx="1902941" cy="22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698" t="47046" r="18106" b="7920"/>
          <a:stretch/>
        </p:blipFill>
        <p:spPr>
          <a:xfrm>
            <a:off x="1007187" y="2348880"/>
            <a:ext cx="77048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44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5E07161D5B840AF06B55F37722024" ma:contentTypeVersion="16" ma:contentTypeDescription="Create a new document." ma:contentTypeScope="" ma:versionID="d239d0434848122c055b0ba46d58a4d6">
  <xsd:schema xmlns:xsd="http://www.w3.org/2001/XMLSchema" xmlns:xs="http://www.w3.org/2001/XMLSchema" xmlns:p="http://schemas.microsoft.com/office/2006/metadata/properties" xmlns:ns3="da72fbed-c88d-4110-bacd-add1ef148cc9" xmlns:ns4="e1bbb12e-4aa2-43df-a148-1188a2b9c3b2" targetNamespace="http://schemas.microsoft.com/office/2006/metadata/properties" ma:root="true" ma:fieldsID="356ddf6a27dbb9e5036e8ea49f2aa1b1" ns3:_="" ns4:_="">
    <xsd:import namespace="da72fbed-c88d-4110-bacd-add1ef148cc9"/>
    <xsd:import namespace="e1bbb12e-4aa2-43df-a148-1188a2b9c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2fbed-c88d-4110-bacd-add1ef148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bb12e-4aa2-43df-a148-1188a2b9c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72fbed-c88d-4110-bacd-add1ef148cc9" xsi:nil="true"/>
  </documentManagement>
</p:properties>
</file>

<file path=customXml/itemProps1.xml><?xml version="1.0" encoding="utf-8"?>
<ds:datastoreItem xmlns:ds="http://schemas.openxmlformats.org/officeDocument/2006/customXml" ds:itemID="{B8245F8E-D96A-4532-A3FD-2B5C24D9D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2fbed-c88d-4110-bacd-add1ef148cc9"/>
    <ds:schemaRef ds:uri="e1bbb12e-4aa2-43df-a148-1188a2b9c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F79A4-27F6-45D1-A00D-3C13DF8FF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8F4FE-43D6-44B5-BACB-43B2DA426CBB}">
  <ds:schemaRefs>
    <ds:schemaRef ds:uri="e1bbb12e-4aa2-43df-a148-1188a2b9c3b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a72fbed-c88d-4110-bacd-add1ef148cc9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633</Words>
  <Application>Microsoft Office PowerPoint</Application>
  <PresentationFormat>On-screen Show (4:3)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Eckley</dc:creator>
  <cp:lastModifiedBy>Miss J Williamson</cp:lastModifiedBy>
  <cp:revision>68</cp:revision>
  <dcterms:created xsi:type="dcterms:W3CDTF">2006-06-19T19:19:54Z</dcterms:created>
  <dcterms:modified xsi:type="dcterms:W3CDTF">2023-09-14T12:42:29Z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0x0101006DD5E07161D5B840AF06B55F37722024</vt:lpwstr>
  </property>
</Properties>
</file>