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309" r:id="rId4"/>
    <p:sldId id="310" r:id="rId5"/>
    <p:sldId id="284" r:id="rId6"/>
    <p:sldId id="293" r:id="rId7"/>
    <p:sldId id="294" r:id="rId8"/>
    <p:sldId id="295" r:id="rId9"/>
    <p:sldId id="296" r:id="rId10"/>
    <p:sldId id="297" r:id="rId11"/>
    <p:sldId id="307" r:id="rId12"/>
    <p:sldId id="308" r:id="rId13"/>
    <p:sldId id="298" r:id="rId14"/>
    <p:sldId id="299" r:id="rId15"/>
    <p:sldId id="300" r:id="rId16"/>
    <p:sldId id="301" r:id="rId17"/>
    <p:sldId id="302" r:id="rId18"/>
    <p:sldId id="305" r:id="rId19"/>
    <p:sldId id="306" r:id="rId20"/>
    <p:sldId id="31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81" autoAdjust="0"/>
    <p:restoredTop sz="94660"/>
  </p:normalViewPr>
  <p:slideViewPr>
    <p:cSldViewPr>
      <p:cViewPr varScale="1">
        <p:scale>
          <a:sx n="103" d="100"/>
          <a:sy n="103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EDABF-E55B-45C9-8B04-9B1689AD7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F4D57-146B-4B7A-8EAA-B02C14D67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9DD9A-9C4E-40EB-BCAC-D59AF6A3C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5E693-C311-46CC-A35F-2BBE6EAF7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82537-10AE-44D1-A047-3AAF9CC02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899C6-8EC1-491A-9F16-3C5DFAC85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0B992-06B1-43DA-9BE8-248731944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77139-52A1-4892-B375-E7CCDC239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1A441-AF6F-461A-A619-E6EE0547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A8D09-39A2-4D42-AB84-DFCDCA47E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B5606-084C-43AB-BF83-DA89288B9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79E1AE0A-7665-4503-BDDD-DCFB4303D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king+edward+vi+lichfield&amp;source=images&amp;cd=&amp;cad=rja&amp;uact=8&amp;docid=LFryhxxhK77oAM&amp;tbnid=RTeXrVFrrWAvkM:&amp;ved=0CAUQjRw&amp;url=https://www.hirewire.co.uk/KingEdwardVISchool/WS149EE/index.asp&amp;ei=-uHDU_u_Eaie0QX3_4DIDw&amp;psig=AFQjCNERsWMCkdCi9iEpNPnMqL1Dw48B6Q&amp;ust=1405432679198251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king+edward+vi+lichfield&amp;source=images&amp;cd=&amp;cad=rja&amp;uact=8&amp;docid=LFryhxxhK77oAM&amp;tbnid=RTeXrVFrrWAvkM:&amp;ved=0CAUQjRw&amp;url=https://www.hirewire.co.uk/KingEdwardVISchool/WS149EE/index.asp&amp;ei=-uHDU_u_Eaie0QX3_4DIDw&amp;psig=AFQjCNERsWMCkdCi9iEpNPnMqL1Dw48B6Q&amp;ust=1405432679198251" TargetMode="External"/><Relationship Id="rId2" Type="http://schemas.openxmlformats.org/officeDocument/2006/relationships/hyperlink" Target="http://www.ucas.com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king+edward+vi+lichfield&amp;source=images&amp;cd=&amp;cad=rja&amp;uact=8&amp;docid=LFryhxxhK77oAM&amp;tbnid=RTeXrVFrrWAvkM:&amp;ved=0CAUQjRw&amp;url=https://www.hirewire.co.uk/KingEdwardVISchool/WS149EE/index.asp&amp;ei=-uHDU_u_Eaie0QX3_4DIDw&amp;psig=AFQjCNERsWMCkdCi9iEpNPnMqL1Dw48B6Q&amp;ust=1405432679198251" TargetMode="External"/><Relationship Id="rId2" Type="http://schemas.openxmlformats.org/officeDocument/2006/relationships/hyperlink" Target="http://www.ucas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king+edward+vi+lichfield&amp;source=images&amp;cd=&amp;cad=rja&amp;uact=8&amp;docid=LFryhxxhK77oAM&amp;tbnid=RTeXrVFrrWAvkM:&amp;ved=0CAUQjRw&amp;url=https://www.hirewire.co.uk/KingEdwardVISchool/WS149EE/index.asp&amp;ei=-uHDU_u_Eaie0QX3_4DIDw&amp;psig=AFQjCNERsWMCkdCi9iEpNPnMqL1Dw48B6Q&amp;ust=1405432679198251" TargetMode="External"/><Relationship Id="rId2" Type="http://schemas.openxmlformats.org/officeDocument/2006/relationships/hyperlink" Target="http://www.ucas.com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king+edward+vi+lichfield&amp;source=images&amp;cd=&amp;cad=rja&amp;uact=8&amp;docid=LFryhxxhK77oAM&amp;tbnid=RTeXrVFrrWAvkM:&amp;ved=0CAUQjRw&amp;url=https://www.hirewire.co.uk/KingEdwardVISchool/WS149EE/index.asp&amp;ei=-uHDU_u_Eaie0QX3_4DIDw&amp;psig=AFQjCNERsWMCkdCi9iEpNPnMqL1Dw48B6Q&amp;ust=1405432679198251" TargetMode="External"/><Relationship Id="rId2" Type="http://schemas.openxmlformats.org/officeDocument/2006/relationships/hyperlink" Target="http://www.ucas.com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king+edward+vi+lichfield&amp;source=images&amp;cd=&amp;cad=rja&amp;uact=8&amp;docid=LFryhxxhK77oAM&amp;tbnid=RTeXrVFrrWAvkM:&amp;ved=0CAUQjRw&amp;url=https://www.hirewire.co.uk/KingEdwardVISchool/WS149EE/index.asp&amp;ei=-uHDU_u_Eaie0QX3_4DIDw&amp;psig=AFQjCNERsWMCkdCi9iEpNPnMqL1Dw48B6Q&amp;ust=1405432679198251" TargetMode="External"/><Relationship Id="rId2" Type="http://schemas.openxmlformats.org/officeDocument/2006/relationships/hyperlink" Target="http://www.ucas.com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king+edward+vi+lichfield&amp;source=images&amp;cd=&amp;cad=rja&amp;uact=8&amp;docid=LFryhxxhK77oAM&amp;tbnid=RTeXrVFrrWAvkM:&amp;ved=0CAUQjRw&amp;url=https://www.hirewire.co.uk/KingEdwardVISchool/WS149EE/index.asp&amp;ei=-uHDU_u_Eaie0QX3_4DIDw&amp;psig=AFQjCNERsWMCkdCi9iEpNPnMqL1Dw48B6Q&amp;ust=1405432679198251" TargetMode="External"/><Relationship Id="rId2" Type="http://schemas.openxmlformats.org/officeDocument/2006/relationships/hyperlink" Target="http://www.ucas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king+edward+vi+lichfield&amp;source=images&amp;cd=&amp;cad=rja&amp;uact=8&amp;docid=LFryhxxhK77oAM&amp;tbnid=RTeXrVFrrWAvkM:&amp;ved=0CAUQjRw&amp;url=https://www.hirewire.co.uk/KingEdwardVISchool/WS149EE/index.asp&amp;ei=-uHDU_u_Eaie0QX3_4DIDw&amp;psig=AFQjCNERsWMCkdCi9iEpNPnMqL1Dw48B6Q&amp;ust=1405432679198251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king+edward+vi+lichfield&amp;source=images&amp;cd=&amp;cad=rja&amp;uact=8&amp;docid=LFryhxxhK77oAM&amp;tbnid=RTeXrVFrrWAvkM:&amp;ved=0CAUQjRw&amp;url=https://www.hirewire.co.uk/KingEdwardVISchool/WS149EE/index.asp&amp;ei=-uHDU_u_Eaie0QX3_4DIDw&amp;psig=AFQjCNERsWMCkdCi9iEpNPnMqL1Dw48B6Q&amp;ust=1405432679198251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king+edward+vi+lichfield&amp;source=images&amp;cd=&amp;cad=rja&amp;uact=8&amp;docid=LFryhxxhK77oAM&amp;tbnid=RTeXrVFrrWAvkM:&amp;ved=0CAUQjRw&amp;url=https://www.hirewire.co.uk/KingEdwardVISchool/WS149EE/index.asp&amp;ei=-uHDU_u_Eaie0QX3_4DIDw&amp;psig=AFQjCNERsWMCkdCi9iEpNPnMqL1Dw48B6Q&amp;ust=1405432679198251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king+edward+vi+lichfield&amp;source=images&amp;cd=&amp;cad=rja&amp;uact=8&amp;docid=LFryhxxhK77oAM&amp;tbnid=RTeXrVFrrWAvkM:&amp;ved=0CAUQjRw&amp;url=https://www.hirewire.co.uk/KingEdwardVISchool/WS149EE/index.asp&amp;ei=-uHDU_u_Eaie0QX3_4DIDw&amp;psig=AFQjCNERsWMCkdCi9iEpNPnMqL1Dw48B6Q&amp;ust=1405432679198251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king+edward+vi+lichfield&amp;source=images&amp;cd=&amp;cad=rja&amp;uact=8&amp;docid=LFryhxxhK77oAM&amp;tbnid=RTeXrVFrrWAvkM:&amp;ved=0CAUQjRw&amp;url=https://www.hirewire.co.uk/KingEdwardVISchool/WS149EE/index.asp&amp;ei=-uHDU_u_Eaie0QX3_4DIDw&amp;psig=AFQjCNERsWMCkdCi9iEpNPnMqL1Dw48B6Q&amp;ust=140543267919825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king+edward+vi+lichfield&amp;source=images&amp;cd=&amp;cad=rja&amp;uact=8&amp;docid=LFryhxxhK77oAM&amp;tbnid=RTeXrVFrrWAvkM:&amp;ved=0CAUQjRw&amp;url=https://www.hirewire.co.uk/KingEdwardVISchool/WS149EE/index.asp&amp;ei=-uHDU_u_Eaie0QX3_4DIDw&amp;psig=AFQjCNERsWMCkdCi9iEpNPnMqL1Dw48B6Q&amp;ust=140543267919825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king+edward+vi+lichfield&amp;source=images&amp;cd=&amp;cad=rja&amp;uact=8&amp;docid=LFryhxxhK77oAM&amp;tbnid=RTeXrVFrrWAvkM:&amp;ved=0CAUQjRw&amp;url=https://www.hirewire.co.uk/KingEdwardVISchool/WS149EE/index.asp&amp;ei=-uHDU_u_Eaie0QX3_4DIDw&amp;psig=AFQjCNERsWMCkdCi9iEpNPnMqL1Dw48B6Q&amp;ust=140543267919825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king+edward+vi+lichfield&amp;source=images&amp;cd=&amp;cad=rja&amp;uact=8&amp;docid=LFryhxxhK77oAM&amp;tbnid=RTeXrVFrrWAvkM:&amp;ved=0CAUQjRw&amp;url=https://www.hirewire.co.uk/KingEdwardVISchool/WS149EE/index.asp&amp;ei=-uHDU_u_Eaie0QX3_4DIDw&amp;psig=AFQjCNERsWMCkdCi9iEpNPnMqL1Dw48B6Q&amp;ust=1405432679198251" TargetMode="External"/><Relationship Id="rId2" Type="http://schemas.openxmlformats.org/officeDocument/2006/relationships/hyperlink" Target="http://www.ucas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king+edward+vi+lichfield&amp;source=images&amp;cd=&amp;cad=rja&amp;uact=8&amp;docid=LFryhxxhK77oAM&amp;tbnid=RTeXrVFrrWAvkM:&amp;ved=0CAUQjRw&amp;url=https://www.hirewire.co.uk/KingEdwardVISchool/WS149EE/index.asp&amp;ei=-uHDU_u_Eaie0QX3_4DIDw&amp;psig=AFQjCNERsWMCkdCi9iEpNPnMqL1Dw48B6Q&amp;ust=1405432679198251" TargetMode="External"/><Relationship Id="rId2" Type="http://schemas.openxmlformats.org/officeDocument/2006/relationships/hyperlink" Target="http://www.ucas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king+edward+vi+lichfield&amp;source=images&amp;cd=&amp;cad=rja&amp;uact=8&amp;docid=LFryhxxhK77oAM&amp;tbnid=RTeXrVFrrWAvkM:&amp;ved=0CAUQjRw&amp;url=https://www.hirewire.co.uk/KingEdwardVISchool/WS149EE/index.asp&amp;ei=-uHDU_u_Eaie0QX3_4DIDw&amp;psig=AFQjCNERsWMCkdCi9iEpNPnMqL1Dw48B6Q&amp;ust=1405432679198251" TargetMode="External"/><Relationship Id="rId2" Type="http://schemas.openxmlformats.org/officeDocument/2006/relationships/hyperlink" Target="http://www.ucas.com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king+edward+vi+lichfield&amp;source=images&amp;cd=&amp;cad=rja&amp;uact=8&amp;docid=LFryhxxhK77oAM&amp;tbnid=RTeXrVFrrWAvkM:&amp;ved=0CAUQjRw&amp;url=https://www.hirewire.co.uk/KingEdwardVISchool/WS149EE/index.asp&amp;ei=-uHDU_u_Eaie0QX3_4DIDw&amp;psig=AFQjCNERsWMCkdCi9iEpNPnMqL1Dw48B6Q&amp;ust=1405432679198251" TargetMode="External"/><Relationship Id="rId2" Type="http://schemas.openxmlformats.org/officeDocument/2006/relationships/hyperlink" Target="http://www.ucas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1835696" y="188640"/>
            <a:ext cx="5473700" cy="2769989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Post 18 </a:t>
            </a:r>
            <a:r>
              <a:rPr lang="en-GB" sz="5400" dirty="0">
                <a:latin typeface="Calibri" panose="020F0502020204030204" pitchFamily="34" charset="0"/>
                <a:cs typeface="Calibri" panose="020F0502020204030204" pitchFamily="34" charset="0"/>
              </a:rPr>
              <a:t>Applications</a:t>
            </a:r>
          </a:p>
          <a:p>
            <a:pPr algn="ctr">
              <a:spcBef>
                <a:spcPct val="50000"/>
              </a:spcBef>
            </a:pPr>
            <a:r>
              <a:rPr lang="en-GB" sz="4400" dirty="0">
                <a:latin typeface="Calibri" panose="020F0502020204030204" pitchFamily="34" charset="0"/>
                <a:cs typeface="Calibri" panose="020F0502020204030204" pitchFamily="34" charset="0"/>
              </a:rPr>
              <a:t>Getting Started</a:t>
            </a:r>
          </a:p>
        </p:txBody>
      </p:sp>
      <p:pic>
        <p:nvPicPr>
          <p:cNvPr id="1028" name="Picture 4" descr="http://t3.gstatic.com/images?q=tbn:ANd9GcQqt16RjzsuDJZ1YN3ZCJS_ypWjHgEr9q5Dx9uO3QWM8rJe32wsF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587" y="3076887"/>
            <a:ext cx="3377952" cy="3715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2292290" y="358551"/>
            <a:ext cx="52562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dirty="0">
                <a:latin typeface="Calibri" panose="020F0502020204030204" pitchFamily="34" charset="0"/>
                <a:cs typeface="Calibri" panose="020F0502020204030204" pitchFamily="34" charset="0"/>
              </a:rPr>
              <a:t>Applying to UCAS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2267745" y="1196752"/>
            <a:ext cx="5256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>
                <a:latin typeface="Arial Rounded MT Bold" pitchFamily="34" charset="0"/>
                <a:hlinkClick r:id="rId2"/>
              </a:rPr>
              <a:t>www.ucas.com</a:t>
            </a:r>
            <a:endParaRPr lang="en-GB" sz="2000" dirty="0">
              <a:latin typeface="Arial Rounded MT Bold" pitchFamily="34" charset="0"/>
            </a:endParaRPr>
          </a:p>
        </p:txBody>
      </p:sp>
      <p:pic>
        <p:nvPicPr>
          <p:cNvPr id="6" name="Picture 2" descr="http://t3.gstatic.com/images?q=tbn:ANd9GcQqt16RjzsuDJZ1YN3ZCJS_ypWjHgEr9q5Dx9uO3QWM8rJe32wsFw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9" y="0"/>
            <a:ext cx="1977070" cy="2174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48880"/>
            <a:ext cx="6078041" cy="3411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253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2292290" y="358551"/>
            <a:ext cx="52562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dirty="0">
                <a:latin typeface="Calibri" panose="020F0502020204030204" pitchFamily="34" charset="0"/>
                <a:cs typeface="Calibri" panose="020F0502020204030204" pitchFamily="34" charset="0"/>
              </a:rPr>
              <a:t>Applying to UCAS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2267745" y="1196752"/>
            <a:ext cx="5256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>
                <a:latin typeface="Arial Rounded MT Bold" pitchFamily="34" charset="0"/>
                <a:hlinkClick r:id="rId2"/>
              </a:rPr>
              <a:t>www.ucas.com</a:t>
            </a:r>
            <a:endParaRPr lang="en-GB" sz="2000" dirty="0">
              <a:latin typeface="Arial Rounded MT Bold" pitchFamily="34" charset="0"/>
            </a:endParaRPr>
          </a:p>
        </p:txBody>
      </p:sp>
      <p:pic>
        <p:nvPicPr>
          <p:cNvPr id="6" name="Picture 2" descr="http://t3.gstatic.com/images?q=tbn:ANd9GcQqt16RjzsuDJZ1YN3ZCJS_ypWjHgEr9q5Dx9uO3QWM8rJe32wsFw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9" y="0"/>
            <a:ext cx="1977070" cy="2174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15616" y="2151299"/>
            <a:ext cx="7237413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Students have 5 choices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We recommend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1/2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aspirational choice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2/3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sensible choices – usually the same grades as </a:t>
            </a:r>
            <a:r>
              <a:rPr lang="en-GB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or one grade higher in one or two subjects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1 lower choice that can act as insurance choice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Students need to apply for courses where they can meet the grade requirements- they need to be realistic</a:t>
            </a:r>
            <a:endParaRPr lang="en-GB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If students make applications to courses that they do not meet the requirements for by a number of grades, they are likely to be rejected</a:t>
            </a:r>
          </a:p>
        </p:txBody>
      </p:sp>
    </p:spTree>
    <p:extLst>
      <p:ext uri="{BB962C8B-B14F-4D97-AF65-F5344CB8AC3E}">
        <p14:creationId xmlns:p14="http://schemas.microsoft.com/office/powerpoint/2010/main" val="387134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2292290" y="358551"/>
            <a:ext cx="52562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dirty="0">
                <a:latin typeface="Calibri" panose="020F0502020204030204" pitchFamily="34" charset="0"/>
                <a:cs typeface="Calibri" panose="020F0502020204030204" pitchFamily="34" charset="0"/>
              </a:rPr>
              <a:t>Applying to UCAS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2267745" y="1196752"/>
            <a:ext cx="5256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>
                <a:latin typeface="Arial Rounded MT Bold" pitchFamily="34" charset="0"/>
                <a:hlinkClick r:id="rId2"/>
              </a:rPr>
              <a:t>www.ucas.com</a:t>
            </a:r>
            <a:endParaRPr lang="en-GB" sz="2000" dirty="0">
              <a:latin typeface="Arial Rounded MT Bold" pitchFamily="34" charset="0"/>
            </a:endParaRPr>
          </a:p>
        </p:txBody>
      </p:sp>
      <p:pic>
        <p:nvPicPr>
          <p:cNvPr id="6" name="Picture 2" descr="http://t3.gstatic.com/images?q=tbn:ANd9GcQqt16RjzsuDJZ1YN3ZCJS_ypWjHgEr9q5Dx9uO3QWM8rJe32wsFw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9" y="0"/>
            <a:ext cx="1977070" cy="2174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15616" y="2151299"/>
            <a:ext cx="72374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Choices will be in points or grades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543" y="2528767"/>
            <a:ext cx="5977558" cy="365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141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2292290" y="358551"/>
            <a:ext cx="52562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dirty="0">
                <a:latin typeface="Calibri" panose="020F0502020204030204" pitchFamily="34" charset="0"/>
                <a:cs typeface="Calibri" panose="020F0502020204030204" pitchFamily="34" charset="0"/>
              </a:rPr>
              <a:t>Applying to UCAS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2267745" y="1196752"/>
            <a:ext cx="5256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>
                <a:latin typeface="Arial Rounded MT Bold" pitchFamily="34" charset="0"/>
                <a:hlinkClick r:id="rId2"/>
              </a:rPr>
              <a:t>www.ucas.com</a:t>
            </a:r>
            <a:endParaRPr lang="en-GB" sz="2000" dirty="0">
              <a:latin typeface="Arial Rounded MT Bold" pitchFamily="34" charset="0"/>
            </a:endParaRPr>
          </a:p>
        </p:txBody>
      </p:sp>
      <p:pic>
        <p:nvPicPr>
          <p:cNvPr id="6" name="Picture 2" descr="http://t3.gstatic.com/images?q=tbn:ANd9GcQqt16RjzsuDJZ1YN3ZCJS_ypWjHgEr9q5Dx9uO3QWM8rJe32wsFw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9" y="0"/>
            <a:ext cx="1977070" cy="2174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20888"/>
            <a:ext cx="6672945" cy="3408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831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2292290" y="358551"/>
            <a:ext cx="52562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dirty="0">
                <a:latin typeface="Calibri" panose="020F0502020204030204" pitchFamily="34" charset="0"/>
                <a:cs typeface="Calibri" panose="020F0502020204030204" pitchFamily="34" charset="0"/>
              </a:rPr>
              <a:t>Applying to UCAS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2267745" y="1196752"/>
            <a:ext cx="5256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>
                <a:latin typeface="Arial Rounded MT Bold" pitchFamily="34" charset="0"/>
                <a:hlinkClick r:id="rId2"/>
              </a:rPr>
              <a:t>www.ucas.com</a:t>
            </a:r>
            <a:endParaRPr lang="en-GB" sz="2000" dirty="0">
              <a:latin typeface="Arial Rounded MT Bold" pitchFamily="34" charset="0"/>
            </a:endParaRPr>
          </a:p>
        </p:txBody>
      </p:sp>
      <p:pic>
        <p:nvPicPr>
          <p:cNvPr id="6" name="Picture 2" descr="http://t3.gstatic.com/images?q=tbn:ANd9GcQqt16RjzsuDJZ1YN3ZCJS_ypWjHgEr9q5Dx9uO3QWM8rJe32wsFw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9" y="0"/>
            <a:ext cx="1977070" cy="2174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34" y="2281238"/>
            <a:ext cx="6525716" cy="269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715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2123728" y="300703"/>
            <a:ext cx="65527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Completing the form</a:t>
            </a:r>
            <a:endParaRPr lang="en-GB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827584" y="2420888"/>
            <a:ext cx="7237413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Students need to enter details such as GCSE results as well as other qualifications such as Duke of Edinburgh, music grade exams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Students can ask their tutors for help with this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Students can also use the drop in sessions with Mrs </a:t>
            </a:r>
            <a:r>
              <a:rPr lang="en-GB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Patey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-Round on a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Friday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lunch in Y4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Students who are unsure about their courses/choices can discuss this with their tutor and also can book an appointment with our careers advisor Bob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2267745" y="1196752"/>
            <a:ext cx="5256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>
                <a:latin typeface="Arial Rounded MT Bold" pitchFamily="34" charset="0"/>
                <a:hlinkClick r:id="rId2"/>
              </a:rPr>
              <a:t>www.ucas.com</a:t>
            </a:r>
            <a:endParaRPr lang="en-GB" sz="2000" dirty="0">
              <a:latin typeface="Arial Rounded MT Bold" pitchFamily="34" charset="0"/>
            </a:endParaRPr>
          </a:p>
        </p:txBody>
      </p:sp>
      <p:pic>
        <p:nvPicPr>
          <p:cNvPr id="6" name="Picture 2" descr="http://t3.gstatic.com/images?q=tbn:ANd9GcQqt16RjzsuDJZ1YN3ZCJS_ypWjHgEr9q5Dx9uO3QWM8rJe32wsFw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9" y="0"/>
            <a:ext cx="1977070" cy="2174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2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2195735" y="671889"/>
            <a:ext cx="608307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dirty="0">
                <a:latin typeface="Calibri" panose="020F0502020204030204" pitchFamily="34" charset="0"/>
                <a:cs typeface="Calibri" panose="020F0502020204030204" pitchFamily="34" charset="0"/>
              </a:rPr>
              <a:t>The Personal Statement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862013" y="2349500"/>
            <a:ext cx="74168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written by the candidate – about one side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A4 (4000 characters)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replaces interviews for most institutions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should include two elements:</a:t>
            </a:r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Why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you have chosen the subject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(75%)</a:t>
            </a:r>
          </a:p>
          <a:p>
            <a:pPr>
              <a:spcBef>
                <a:spcPct val="50000"/>
              </a:spcBef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    Personal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information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(25%) 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Your tutor will read drafts for you and help you with your personal statement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You can also ask subject teachers for their advice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 descr="http://t3.gstatic.com/images?q=tbn:ANd9GcQqt16RjzsuDJZ1YN3ZCJS_ypWjHgEr9q5Dx9uO3QWM8rJe32wsF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9" y="0"/>
            <a:ext cx="1977070" cy="2174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12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2232893" y="671889"/>
            <a:ext cx="65519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dirty="0">
                <a:latin typeface="Calibri" panose="020F0502020204030204" pitchFamily="34" charset="0"/>
                <a:cs typeface="Calibri" panose="020F0502020204030204" pitchFamily="34" charset="0"/>
              </a:rPr>
              <a:t>The School Reference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900113" y="2492375"/>
            <a:ext cx="74168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based on tutor’s opinions and brief references from subject teachers.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will highlight positive traits and achievements and aim to validate and support the personal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statement (communication with the tutor is key)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predicted grades are made by teaching staff based on results so far and their professional judgement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students send out reference requests to all staff following the return to Y13 in September (communicating the requirements of the course here is key)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 descr="http://t3.gstatic.com/images?q=tbn:ANd9GcQqt16RjzsuDJZ1YN3ZCJS_ypWjHgEr9q5Dx9uO3QWM8rJe32wsF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9" y="0"/>
            <a:ext cx="1977070" cy="2174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092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7"/>
          <p:cNvSpPr txBox="1">
            <a:spLocks noChangeArrowheads="1"/>
          </p:cNvSpPr>
          <p:nvPr/>
        </p:nvSpPr>
        <p:spPr bwMode="auto">
          <a:xfrm>
            <a:off x="2210666" y="797669"/>
            <a:ext cx="52562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dirty="0">
                <a:latin typeface="Calibri" panose="020F0502020204030204" pitchFamily="34" charset="0"/>
                <a:cs typeface="Calibri" panose="020F0502020204030204" pitchFamily="34" charset="0"/>
              </a:rPr>
              <a:t>Exam Results</a:t>
            </a:r>
          </a:p>
        </p:txBody>
      </p:sp>
      <p:sp>
        <p:nvSpPr>
          <p:cNvPr id="18435" name="Text Box 8"/>
          <p:cNvSpPr txBox="1">
            <a:spLocks noChangeArrowheads="1"/>
          </p:cNvSpPr>
          <p:nvPr/>
        </p:nvSpPr>
        <p:spPr bwMode="auto">
          <a:xfrm>
            <a:off x="1042987" y="2213839"/>
            <a:ext cx="7165975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AS overall grades must be entered, module/ paper grades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are an optional extra </a:t>
            </a:r>
            <a:endParaRPr lang="en-GB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is unlikely that universities will make judgments on particular modules – although it is possible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UCAS operate a points system which you should familiarise yourself with:</a:t>
            </a:r>
          </a:p>
          <a:p>
            <a:pPr>
              <a:spcBef>
                <a:spcPct val="50000"/>
              </a:spcBef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A=48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AS=20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B=40 </a:t>
            </a:r>
            <a:r>
              <a:rPr lang="en-GB" sz="200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sz="2000" smtClean="0">
                <a:latin typeface="Calibri" panose="020F0502020204030204" pitchFamily="34" charset="0"/>
                <a:cs typeface="Calibri" panose="020F0502020204030204" pitchFamily="34" charset="0"/>
              </a:rPr>
              <a:t>AS=16)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 descr="http://t3.gstatic.com/images?q=tbn:ANd9GcQqt16RjzsuDJZ1YN3ZCJS_ypWjHgEr9q5Dx9uO3QWM8rJe32wsF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9" y="0"/>
            <a:ext cx="1977070" cy="2174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4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411413" y="981075"/>
            <a:ext cx="52562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>
                <a:latin typeface="Calibri" panose="020F0502020204030204" pitchFamily="34" charset="0"/>
                <a:cs typeface="Calibri" panose="020F0502020204030204" pitchFamily="34" charset="0"/>
              </a:rPr>
              <a:t>Receiving Offers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226421" y="2276872"/>
            <a:ext cx="712787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offers can be in grades or points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offers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are either CONDITIONAL or UNCONDITIONAL.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if initial applications fail you can enter EXTRA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if you fail to get the grades in August you can enter CLEARING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if you do better than expected you can take part in the ADJUSTMENT process</a:t>
            </a:r>
          </a:p>
        </p:txBody>
      </p:sp>
      <p:pic>
        <p:nvPicPr>
          <p:cNvPr id="5" name="Picture 2" descr="http://t3.gstatic.com/images?q=tbn:ANd9GcQqt16RjzsuDJZ1YN3ZCJS_ypWjHgEr9q5Dx9uO3QWM8rJe32wsF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9" y="0"/>
            <a:ext cx="1977070" cy="2174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05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107504" y="114475"/>
            <a:ext cx="9036496" cy="76944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Post 18 Applications: Getting </a:t>
            </a:r>
            <a:r>
              <a:rPr lang="en-GB" sz="4400" dirty="0">
                <a:latin typeface="Calibri" panose="020F0502020204030204" pitchFamily="34" charset="0"/>
                <a:cs typeface="Calibri" panose="020F0502020204030204" pitchFamily="34" charset="0"/>
              </a:rPr>
              <a:t>Started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1052736"/>
            <a:ext cx="7315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latin typeface="Calibri" pitchFamily="34" charset="0"/>
                <a:cs typeface="Calibri" pitchFamily="34" charset="0"/>
              </a:rPr>
              <a:t>Whatever plans a student has, they need a reference from school</a:t>
            </a:r>
            <a:endParaRPr lang="en-GB" sz="7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59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411413" y="2476927"/>
            <a:ext cx="525621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600" dirty="0" smtClean="0">
                <a:latin typeface="Calibri" panose="020F0502020204030204" pitchFamily="34" charset="0"/>
                <a:cs typeface="Calibri" panose="020F0502020204030204" pitchFamily="34" charset="0"/>
              </a:rPr>
              <a:t>Thank you for listening</a:t>
            </a:r>
            <a:endParaRPr lang="en-GB" sz="6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 descr="http://t3.gstatic.com/images?q=tbn:ANd9GcQqt16RjzsuDJZ1YN3ZCJS_ypWjHgEr9q5Dx9uO3QWM8rJe32wsF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9" y="0"/>
            <a:ext cx="1977070" cy="2174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54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t3.gstatic.com/images?q=tbn:ANd9GcQqt16RjzsuDJZ1YN3ZCJS_ypWjHgEr9q5Dx9uO3QWM8rJe32wsF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9" y="0"/>
            <a:ext cx="1977070" cy="2174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535" y="2174777"/>
            <a:ext cx="9172764" cy="3737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345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t3.gstatic.com/images?q=tbn:ANd9GcQqt16RjzsuDJZ1YN3ZCJS_ypWjHgEr9q5Dx9uO3QWM8rJe32wsF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9" y="0"/>
            <a:ext cx="1977070" cy="2174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62175"/>
            <a:ext cx="91440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880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107504" y="114475"/>
            <a:ext cx="9036496" cy="76944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Post 18 Applications: Getting </a:t>
            </a:r>
            <a:r>
              <a:rPr lang="en-GB" sz="4400" dirty="0">
                <a:latin typeface="Calibri" panose="020F0502020204030204" pitchFamily="34" charset="0"/>
                <a:cs typeface="Calibri" panose="020F0502020204030204" pitchFamily="34" charset="0"/>
              </a:rPr>
              <a:t>Started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3304" y="883916"/>
            <a:ext cx="806489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alibri" pitchFamily="34" charset="0"/>
                <a:cs typeface="Calibri" pitchFamily="34" charset="0"/>
              </a:rPr>
              <a:t>Deadlines</a:t>
            </a:r>
          </a:p>
          <a:p>
            <a:pPr algn="ctr"/>
            <a:r>
              <a:rPr lang="en-GB" sz="3200" dirty="0" smtClean="0">
                <a:latin typeface="Calibri" pitchFamily="34" charset="0"/>
                <a:cs typeface="Calibri" pitchFamily="34" charset="0"/>
              </a:rPr>
              <a:t>All student reference requests must go out before the end of the Autumn term</a:t>
            </a:r>
          </a:p>
          <a:p>
            <a:pPr algn="ctr"/>
            <a:r>
              <a:rPr lang="en-GB" sz="4400" dirty="0" smtClean="0">
                <a:latin typeface="Calibri" pitchFamily="34" charset="0"/>
                <a:cs typeface="Calibri" pitchFamily="34" charset="0"/>
              </a:rPr>
              <a:t>University</a:t>
            </a:r>
            <a:r>
              <a:rPr lang="en-GB" sz="4800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en-GB" sz="3600" dirty="0" smtClean="0">
                <a:latin typeface="Calibri" pitchFamily="34" charset="0"/>
                <a:cs typeface="Calibri" pitchFamily="34" charset="0"/>
              </a:rPr>
              <a:t> form must be submitted to school by Dec 16th</a:t>
            </a:r>
          </a:p>
          <a:p>
            <a:pPr algn="ctr"/>
            <a:r>
              <a:rPr lang="en-GB" sz="3600" dirty="0" smtClean="0">
                <a:latin typeface="Calibri" pitchFamily="34" charset="0"/>
                <a:cs typeface="Calibri" pitchFamily="34" charset="0"/>
              </a:rPr>
              <a:t>Medicine and Oxbridge by Oct 3</a:t>
            </a:r>
            <a:r>
              <a:rPr lang="en-GB" sz="3600" baseline="30000" dirty="0" smtClean="0">
                <a:latin typeface="Calibri" pitchFamily="34" charset="0"/>
                <a:cs typeface="Calibri" pitchFamily="34" charset="0"/>
              </a:rPr>
              <a:t>rd</a:t>
            </a:r>
            <a:endParaRPr lang="en-GB" sz="3600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en-GB" sz="36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GB" sz="4400" dirty="0" smtClean="0">
                <a:latin typeface="Calibri" pitchFamily="34" charset="0"/>
                <a:cs typeface="Calibri" pitchFamily="34" charset="0"/>
              </a:rPr>
              <a:t>College</a:t>
            </a:r>
            <a:r>
              <a:rPr lang="en-GB" sz="4400" dirty="0">
                <a:latin typeface="Calibri" pitchFamily="34" charset="0"/>
                <a:cs typeface="Calibri" pitchFamily="34" charset="0"/>
              </a:rPr>
              <a:t>	</a:t>
            </a:r>
            <a:r>
              <a:rPr lang="en-GB" sz="4400" dirty="0" smtClean="0">
                <a:latin typeface="Calibri" pitchFamily="34" charset="0"/>
                <a:cs typeface="Calibri" pitchFamily="34" charset="0"/>
              </a:rPr>
              <a:t>	Apprenticeships</a:t>
            </a:r>
            <a:endParaRPr lang="en-GB" sz="4400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GB" sz="4400" dirty="0" smtClean="0">
                <a:latin typeface="Calibri" pitchFamily="34" charset="0"/>
                <a:cs typeface="Calibri" pitchFamily="34" charset="0"/>
              </a:rPr>
              <a:t>Employment</a:t>
            </a:r>
            <a:r>
              <a:rPr lang="en-GB" sz="4400" dirty="0">
                <a:latin typeface="Calibri" pitchFamily="34" charset="0"/>
                <a:cs typeface="Calibri" pitchFamily="34" charset="0"/>
              </a:rPr>
              <a:t>	</a:t>
            </a:r>
            <a:r>
              <a:rPr lang="en-GB" sz="4400" dirty="0" smtClean="0">
                <a:latin typeface="Calibri" pitchFamily="34" charset="0"/>
                <a:cs typeface="Calibri" pitchFamily="34" charset="0"/>
              </a:rPr>
              <a:t>	Gap Year</a:t>
            </a:r>
            <a:endParaRPr lang="en-GB" sz="4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78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2139989" y="573655"/>
            <a:ext cx="52562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dirty="0">
                <a:latin typeface="Calibri" panose="020F0502020204030204" pitchFamily="34" charset="0"/>
                <a:cs typeface="Calibri" panose="020F0502020204030204" pitchFamily="34" charset="0"/>
              </a:rPr>
              <a:t>Applying to UCAS</a:t>
            </a:r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683569" y="2133600"/>
            <a:ext cx="766827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online application – as of 1</a:t>
            </a:r>
            <a:r>
              <a:rPr lang="en-GB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September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the three most important elements are: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1. Your personal statement.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2. Your exam results and/or predictions.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3. The school reference (written by tutor).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Deadline for application is 15</a:t>
            </a:r>
            <a:r>
              <a:rPr lang="en-GB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January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2017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(Oxbridge and medical courses are 15</a:t>
            </a:r>
            <a:r>
              <a:rPr lang="en-GB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October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2016).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application charge payable by debit/credit card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The earlier the better – offers can be made before Jan.</a:t>
            </a:r>
          </a:p>
        </p:txBody>
      </p:sp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2090897" y="1404652"/>
            <a:ext cx="5256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>
                <a:latin typeface="Arial Rounded MT Bold" pitchFamily="34" charset="0"/>
                <a:hlinkClick r:id="rId2"/>
              </a:rPr>
              <a:t>www.ucas.com</a:t>
            </a:r>
            <a:endParaRPr lang="en-GB" sz="2000" dirty="0">
              <a:latin typeface="Arial Rounded MT Bold" pitchFamily="34" charset="0"/>
            </a:endParaRPr>
          </a:p>
        </p:txBody>
      </p:sp>
      <p:pic>
        <p:nvPicPr>
          <p:cNvPr id="2050" name="Picture 2" descr="http://t3.gstatic.com/images?q=tbn:ANd9GcQqt16RjzsuDJZ1YN3ZCJS_ypWjHgEr9q5Dx9uO3QWM8rJe32wsFw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9" y="0"/>
            <a:ext cx="1977070" cy="2174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7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2292290" y="358551"/>
            <a:ext cx="52562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dirty="0">
                <a:latin typeface="Calibri" panose="020F0502020204030204" pitchFamily="34" charset="0"/>
                <a:cs typeface="Calibri" panose="020F0502020204030204" pitchFamily="34" charset="0"/>
              </a:rPr>
              <a:t>Applying to UCAS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827584" y="2420888"/>
            <a:ext cx="7237413" cy="320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register before summer holidays and receive school ‘buzzword’ so you can apply in September.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the application includes five sections: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i) choices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ii) about you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iii) education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iv) statement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v) employment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2267745" y="1196752"/>
            <a:ext cx="5256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>
                <a:latin typeface="Arial Rounded MT Bold" pitchFamily="34" charset="0"/>
                <a:hlinkClick r:id="rId2"/>
              </a:rPr>
              <a:t>www.ucas.com</a:t>
            </a:r>
            <a:endParaRPr lang="en-GB" sz="2000" dirty="0">
              <a:latin typeface="Arial Rounded MT Bold" pitchFamily="34" charset="0"/>
            </a:endParaRPr>
          </a:p>
        </p:txBody>
      </p:sp>
      <p:pic>
        <p:nvPicPr>
          <p:cNvPr id="6" name="Picture 2" descr="http://t3.gstatic.com/images?q=tbn:ANd9GcQqt16RjzsuDJZ1YN3ZCJS_ypWjHgEr9q5Dx9uO3QWM8rJe32wsFw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9" y="0"/>
            <a:ext cx="1977070" cy="2174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15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2292290" y="358551"/>
            <a:ext cx="52562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dirty="0">
                <a:latin typeface="Calibri" panose="020F0502020204030204" pitchFamily="34" charset="0"/>
                <a:cs typeface="Calibri" panose="020F0502020204030204" pitchFamily="34" charset="0"/>
              </a:rPr>
              <a:t>Applying to UCAS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2267745" y="1196752"/>
            <a:ext cx="5256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>
                <a:latin typeface="Arial Rounded MT Bold" pitchFamily="34" charset="0"/>
                <a:hlinkClick r:id="rId2"/>
              </a:rPr>
              <a:t>www.ucas.com</a:t>
            </a:r>
            <a:endParaRPr lang="en-GB" sz="2000" dirty="0">
              <a:latin typeface="Arial Rounded MT Bold" pitchFamily="34" charset="0"/>
            </a:endParaRPr>
          </a:p>
        </p:txBody>
      </p:sp>
      <p:pic>
        <p:nvPicPr>
          <p:cNvPr id="6" name="Picture 2" descr="http://t3.gstatic.com/images?q=tbn:ANd9GcQqt16RjzsuDJZ1YN3ZCJS_ypWjHgEr9q5Dx9uO3QWM8rJe32wsFw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9" y="0"/>
            <a:ext cx="1977070" cy="2174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289" y="358551"/>
            <a:ext cx="5231667" cy="631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51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2292290" y="358551"/>
            <a:ext cx="52562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dirty="0">
                <a:latin typeface="Calibri" panose="020F0502020204030204" pitchFamily="34" charset="0"/>
                <a:cs typeface="Calibri" panose="020F0502020204030204" pitchFamily="34" charset="0"/>
              </a:rPr>
              <a:t>Applying to UCAS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2267745" y="1196752"/>
            <a:ext cx="5256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>
                <a:latin typeface="Arial Rounded MT Bold" pitchFamily="34" charset="0"/>
                <a:hlinkClick r:id="rId2"/>
              </a:rPr>
              <a:t>www.ucas.com</a:t>
            </a:r>
            <a:endParaRPr lang="en-GB" sz="2000" dirty="0">
              <a:latin typeface="Arial Rounded MT Bold" pitchFamily="34" charset="0"/>
            </a:endParaRPr>
          </a:p>
        </p:txBody>
      </p:sp>
      <p:pic>
        <p:nvPicPr>
          <p:cNvPr id="6" name="Picture 2" descr="http://t3.gstatic.com/images?q=tbn:ANd9GcQqt16RjzsuDJZ1YN3ZCJS_ypWjHgEr9q5Dx9uO3QWM8rJe32wsFw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9" y="0"/>
            <a:ext cx="1977070" cy="2174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18954"/>
            <a:ext cx="6597894" cy="929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27" y="3356992"/>
            <a:ext cx="5921110" cy="175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805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652</Words>
  <Application>Microsoft Office PowerPoint</Application>
  <PresentationFormat>On-screen Show (4:3)</PresentationFormat>
  <Paragraphs>85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Eckley</dc:creator>
  <cp:lastModifiedBy>dbutler</cp:lastModifiedBy>
  <cp:revision>58</cp:revision>
  <dcterms:created xsi:type="dcterms:W3CDTF">2006-06-19T19:19:54Z</dcterms:created>
  <dcterms:modified xsi:type="dcterms:W3CDTF">2016-09-20T12:59:41Z</dcterms:modified>
</cp:coreProperties>
</file>