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91" d="100"/>
          <a:sy n="91" d="100"/>
        </p:scale>
        <p:origin x="780"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BC388F3-4419-4FF5-B108-01079F4B9D7D}" type="datetimeFigureOut">
              <a:rPr lang="en-GB" smtClean="0"/>
              <a:t>29/03/2019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6A4D403-148A-4E55-9CFE-3E3E14FC7211}" type="slidenum">
              <a:rPr lang="en-GB" smtClean="0"/>
              <a:t>‹#›</a:t>
            </a:fld>
            <a:endParaRPr lang="en-GB"/>
          </a:p>
        </p:txBody>
      </p:sp>
    </p:spTree>
    <p:extLst>
      <p:ext uri="{BB962C8B-B14F-4D97-AF65-F5344CB8AC3E}">
        <p14:creationId xmlns:p14="http://schemas.microsoft.com/office/powerpoint/2010/main" val="3511634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BC388F3-4419-4FF5-B108-01079F4B9D7D}" type="datetimeFigureOut">
              <a:rPr lang="en-GB" smtClean="0"/>
              <a:t>29/03/2019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6A4D403-148A-4E55-9CFE-3E3E14FC7211}" type="slidenum">
              <a:rPr lang="en-GB" smtClean="0"/>
              <a:t>‹#›</a:t>
            </a:fld>
            <a:endParaRPr lang="en-GB"/>
          </a:p>
        </p:txBody>
      </p:sp>
    </p:spTree>
    <p:extLst>
      <p:ext uri="{BB962C8B-B14F-4D97-AF65-F5344CB8AC3E}">
        <p14:creationId xmlns:p14="http://schemas.microsoft.com/office/powerpoint/2010/main" val="10597157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BC388F3-4419-4FF5-B108-01079F4B9D7D}" type="datetimeFigureOut">
              <a:rPr lang="en-GB" smtClean="0"/>
              <a:t>29/03/2019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6A4D403-148A-4E55-9CFE-3E3E14FC7211}" type="slidenum">
              <a:rPr lang="en-GB" smtClean="0"/>
              <a:t>‹#›</a:t>
            </a:fld>
            <a:endParaRPr lang="en-GB"/>
          </a:p>
        </p:txBody>
      </p:sp>
    </p:spTree>
    <p:extLst>
      <p:ext uri="{BB962C8B-B14F-4D97-AF65-F5344CB8AC3E}">
        <p14:creationId xmlns:p14="http://schemas.microsoft.com/office/powerpoint/2010/main" val="4421137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BC388F3-4419-4FF5-B108-01079F4B9D7D}" type="datetimeFigureOut">
              <a:rPr lang="en-GB" smtClean="0"/>
              <a:t>29/03/2019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6A4D403-148A-4E55-9CFE-3E3E14FC7211}" type="slidenum">
              <a:rPr lang="en-GB" smtClean="0"/>
              <a:t>‹#›</a:t>
            </a:fld>
            <a:endParaRPr lang="en-GB"/>
          </a:p>
        </p:txBody>
      </p:sp>
    </p:spTree>
    <p:extLst>
      <p:ext uri="{BB962C8B-B14F-4D97-AF65-F5344CB8AC3E}">
        <p14:creationId xmlns:p14="http://schemas.microsoft.com/office/powerpoint/2010/main" val="6810028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BC388F3-4419-4FF5-B108-01079F4B9D7D}" type="datetimeFigureOut">
              <a:rPr lang="en-GB" smtClean="0"/>
              <a:t>29/03/2019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6A4D403-148A-4E55-9CFE-3E3E14FC7211}" type="slidenum">
              <a:rPr lang="en-GB" smtClean="0"/>
              <a:t>‹#›</a:t>
            </a:fld>
            <a:endParaRPr lang="en-GB"/>
          </a:p>
        </p:txBody>
      </p:sp>
    </p:spTree>
    <p:extLst>
      <p:ext uri="{BB962C8B-B14F-4D97-AF65-F5344CB8AC3E}">
        <p14:creationId xmlns:p14="http://schemas.microsoft.com/office/powerpoint/2010/main" val="29321101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BC388F3-4419-4FF5-B108-01079F4B9D7D}" type="datetimeFigureOut">
              <a:rPr lang="en-GB" smtClean="0"/>
              <a:t>29/03/2019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6A4D403-148A-4E55-9CFE-3E3E14FC7211}" type="slidenum">
              <a:rPr lang="en-GB" smtClean="0"/>
              <a:t>‹#›</a:t>
            </a:fld>
            <a:endParaRPr lang="en-GB"/>
          </a:p>
        </p:txBody>
      </p:sp>
    </p:spTree>
    <p:extLst>
      <p:ext uri="{BB962C8B-B14F-4D97-AF65-F5344CB8AC3E}">
        <p14:creationId xmlns:p14="http://schemas.microsoft.com/office/powerpoint/2010/main" val="10348398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BC388F3-4419-4FF5-B108-01079F4B9D7D}" type="datetimeFigureOut">
              <a:rPr lang="en-GB" smtClean="0"/>
              <a:t>29/03/2019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6A4D403-148A-4E55-9CFE-3E3E14FC7211}" type="slidenum">
              <a:rPr lang="en-GB" smtClean="0"/>
              <a:t>‹#›</a:t>
            </a:fld>
            <a:endParaRPr lang="en-GB"/>
          </a:p>
        </p:txBody>
      </p:sp>
    </p:spTree>
    <p:extLst>
      <p:ext uri="{BB962C8B-B14F-4D97-AF65-F5344CB8AC3E}">
        <p14:creationId xmlns:p14="http://schemas.microsoft.com/office/powerpoint/2010/main" val="12338767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BC388F3-4419-4FF5-B108-01079F4B9D7D}" type="datetimeFigureOut">
              <a:rPr lang="en-GB" smtClean="0"/>
              <a:t>29/03/2019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6A4D403-148A-4E55-9CFE-3E3E14FC7211}" type="slidenum">
              <a:rPr lang="en-GB" smtClean="0"/>
              <a:t>‹#›</a:t>
            </a:fld>
            <a:endParaRPr lang="en-GB"/>
          </a:p>
        </p:txBody>
      </p:sp>
    </p:spTree>
    <p:extLst>
      <p:ext uri="{BB962C8B-B14F-4D97-AF65-F5344CB8AC3E}">
        <p14:creationId xmlns:p14="http://schemas.microsoft.com/office/powerpoint/2010/main" val="38371499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C388F3-4419-4FF5-B108-01079F4B9D7D}" type="datetimeFigureOut">
              <a:rPr lang="en-GB" smtClean="0"/>
              <a:t>29/03/2019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6A4D403-148A-4E55-9CFE-3E3E14FC7211}" type="slidenum">
              <a:rPr lang="en-GB" smtClean="0"/>
              <a:t>‹#›</a:t>
            </a:fld>
            <a:endParaRPr lang="en-GB"/>
          </a:p>
        </p:txBody>
      </p:sp>
    </p:spTree>
    <p:extLst>
      <p:ext uri="{BB962C8B-B14F-4D97-AF65-F5344CB8AC3E}">
        <p14:creationId xmlns:p14="http://schemas.microsoft.com/office/powerpoint/2010/main" val="15981564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C388F3-4419-4FF5-B108-01079F4B9D7D}" type="datetimeFigureOut">
              <a:rPr lang="en-GB" smtClean="0"/>
              <a:t>29/03/2019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6A4D403-148A-4E55-9CFE-3E3E14FC7211}" type="slidenum">
              <a:rPr lang="en-GB" smtClean="0"/>
              <a:t>‹#›</a:t>
            </a:fld>
            <a:endParaRPr lang="en-GB"/>
          </a:p>
        </p:txBody>
      </p:sp>
    </p:spTree>
    <p:extLst>
      <p:ext uri="{BB962C8B-B14F-4D97-AF65-F5344CB8AC3E}">
        <p14:creationId xmlns:p14="http://schemas.microsoft.com/office/powerpoint/2010/main" val="24630649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C388F3-4419-4FF5-B108-01079F4B9D7D}" type="datetimeFigureOut">
              <a:rPr lang="en-GB" smtClean="0"/>
              <a:t>29/03/2019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6A4D403-148A-4E55-9CFE-3E3E14FC7211}" type="slidenum">
              <a:rPr lang="en-GB" smtClean="0"/>
              <a:t>‹#›</a:t>
            </a:fld>
            <a:endParaRPr lang="en-GB"/>
          </a:p>
        </p:txBody>
      </p:sp>
    </p:spTree>
    <p:extLst>
      <p:ext uri="{BB962C8B-B14F-4D97-AF65-F5344CB8AC3E}">
        <p14:creationId xmlns:p14="http://schemas.microsoft.com/office/powerpoint/2010/main" val="40977266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C388F3-4419-4FF5-B108-01079F4B9D7D}" type="datetimeFigureOut">
              <a:rPr lang="en-GB" smtClean="0"/>
              <a:t>29/03/2019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A4D403-148A-4E55-9CFE-3E3E14FC7211}" type="slidenum">
              <a:rPr lang="en-GB" smtClean="0"/>
              <a:t>‹#›</a:t>
            </a:fld>
            <a:endParaRPr lang="en-GB"/>
          </a:p>
        </p:txBody>
      </p:sp>
    </p:spTree>
    <p:extLst>
      <p:ext uri="{BB962C8B-B14F-4D97-AF65-F5344CB8AC3E}">
        <p14:creationId xmlns:p14="http://schemas.microsoft.com/office/powerpoint/2010/main" val="371787969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initiatives.smallwoods.org.uk/images/map.png" TargetMode="External"/><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34908" y="1340768"/>
            <a:ext cx="7162795" cy="1754326"/>
          </a:xfrm>
          <a:prstGeom prst="rect">
            <a:avLst/>
          </a:prstGeom>
          <a:solidFill>
            <a:schemeClr val="lt1">
              <a:alpha val="73000"/>
            </a:schemeClr>
          </a:solidFill>
        </p:spPr>
        <p:style>
          <a:lnRef idx="2">
            <a:schemeClr val="accent3"/>
          </a:lnRef>
          <a:fillRef idx="1">
            <a:schemeClr val="lt1"/>
          </a:fillRef>
          <a:effectRef idx="0">
            <a:schemeClr val="accent3"/>
          </a:effectRef>
          <a:fontRef idx="minor">
            <a:schemeClr val="dk1"/>
          </a:fontRef>
        </p:style>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smtClean="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uLnTx/>
                <a:uFillTx/>
                <a:latin typeface="Calibri"/>
                <a:ea typeface="+mn-ea"/>
                <a:cs typeface="+mn-cs"/>
              </a:rPr>
              <a:t>Blencathra Field Studies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smtClean="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uLnTx/>
                <a:uFillTx/>
                <a:latin typeface="Calibri"/>
                <a:ea typeface="+mn-ea"/>
                <a:cs typeface="+mn-cs"/>
              </a:rPr>
              <a:t>Course 2019</a:t>
            </a:r>
            <a:endParaRPr kumimoji="0" lang="en-US" sz="5400" b="1" i="0" u="none" strike="noStrike" kern="1200" cap="none" spc="0" normalizeH="0" baseline="0" noProof="0" dirty="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uLnTx/>
              <a:uFillTx/>
              <a:latin typeface="Calibri"/>
              <a:ea typeface="+mn-ea"/>
              <a:cs typeface="+mn-cs"/>
            </a:endParaRPr>
          </a:p>
        </p:txBody>
      </p:sp>
    </p:spTree>
    <p:extLst>
      <p:ext uri="{BB962C8B-B14F-4D97-AF65-F5344CB8AC3E}">
        <p14:creationId xmlns:p14="http://schemas.microsoft.com/office/powerpoint/2010/main" val="33791444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456471005_f6473f88ab_b"/>
          <p:cNvPicPr>
            <a:picLocks noChangeAspect="1" noChangeArrowheads="1"/>
          </p:cNvPicPr>
          <p:nvPr/>
        </p:nvPicPr>
        <p:blipFill>
          <a:blip r:embed="rId2" cstate="email">
            <a:lum bright="52000" contrast="-58000"/>
            <a:extLst>
              <a:ext uri="{28A0092B-C50C-407E-A947-70E740481C1C}">
                <a14:useLocalDpi xmlns:a14="http://schemas.microsoft.com/office/drawing/2010/main"/>
              </a:ext>
            </a:extLst>
          </a:blip>
          <a:srcRect/>
          <a:stretch>
            <a:fillRect/>
          </a:stretch>
        </p:blipFill>
        <p:spPr bwMode="auto">
          <a:xfrm>
            <a:off x="0" y="0"/>
            <a:ext cx="9144000" cy="685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455" y="188640"/>
            <a:ext cx="6156176" cy="253942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1455" y="3946757"/>
            <a:ext cx="5436096" cy="2911243"/>
          </a:xfrm>
          <a:prstGeom prst="rect">
            <a:avLst/>
          </a:prstGeom>
        </p:spPr>
      </p:pic>
      <p:pic>
        <p:nvPicPr>
          <p:cNvPr id="4" name="Picture 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200782" y="1700808"/>
            <a:ext cx="4964673" cy="3312368"/>
          </a:xfrm>
          <a:prstGeom prst="rect">
            <a:avLst/>
          </a:prstGeom>
        </p:spPr>
      </p:pic>
      <p:pic>
        <p:nvPicPr>
          <p:cNvPr id="10" name="Picture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1455" y="3941995"/>
            <a:ext cx="5436096" cy="291124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Picture 1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200782" y="1696046"/>
            <a:ext cx="4964673" cy="331236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606948882"/>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4"/>
          <p:cNvSpPr>
            <a:spLocks noRot="1" noChangeArrowheads="1"/>
          </p:cNvSpPr>
          <p:nvPr/>
        </p:nvSpPr>
        <p:spPr bwMode="auto">
          <a:xfrm>
            <a:off x="395536" y="1268760"/>
            <a:ext cx="8424936" cy="4176464"/>
          </a:xfrm>
          <a:prstGeom prst="rect">
            <a:avLst/>
          </a:prstGeom>
          <a:ln/>
        </p:spPr>
        <p:style>
          <a:lnRef idx="2">
            <a:schemeClr val="accent3"/>
          </a:lnRef>
          <a:fillRef idx="1">
            <a:schemeClr val="lt1"/>
          </a:fillRef>
          <a:effectRef idx="0">
            <a:schemeClr val="accent3"/>
          </a:effectRef>
          <a:fontRef idx="minor">
            <a:schemeClr val="dk1"/>
          </a:fontRef>
        </p:style>
        <p:txBody>
          <a:bodyPr/>
          <a:lstStyle/>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Arial Rounded MT Bold" pitchFamily="34" charset="0"/>
                <a:ea typeface="+mn-ea"/>
                <a:cs typeface="+mn-cs"/>
              </a:rPr>
              <a:t>8.00 Breakfast</a:t>
            </a:r>
          </a:p>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Arial Rounded MT Bold" pitchFamily="34" charset="0"/>
                <a:ea typeface="+mn-ea"/>
                <a:cs typeface="+mn-cs"/>
              </a:rPr>
              <a:t>7.45-9.30 Make packed lunches</a:t>
            </a:r>
          </a:p>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Arial Rounded MT Bold" pitchFamily="34" charset="0"/>
                <a:ea typeface="+mn-ea"/>
                <a:cs typeface="+mn-cs"/>
              </a:rPr>
              <a:t>9.30 Teaching followed by fieldwork</a:t>
            </a:r>
          </a:p>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Arial Rounded MT Bold" pitchFamily="34" charset="0"/>
                <a:ea typeface="+mn-ea"/>
                <a:cs typeface="+mn-cs"/>
              </a:rPr>
              <a:t>3.30-5.00 </a:t>
            </a:r>
            <a:r>
              <a:rPr kumimoji="0" lang="en-GB" sz="2800" b="0" i="0" u="none" strike="noStrike" kern="1200" cap="none" spc="0" normalizeH="0" baseline="0" noProof="0" dirty="0" smtClean="0">
                <a:ln>
                  <a:noFill/>
                </a:ln>
                <a:solidFill>
                  <a:prstClr val="black"/>
                </a:solidFill>
                <a:effectLst/>
                <a:uLnTx/>
                <a:uFillTx/>
                <a:latin typeface="Arial Rounded MT Bold" pitchFamily="34" charset="0"/>
                <a:ea typeface="+mn-ea"/>
                <a:cs typeface="+mn-cs"/>
              </a:rPr>
              <a:t>Follow up work</a:t>
            </a:r>
          </a:p>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en-GB" sz="2800" b="0" i="0" u="none" strike="noStrike" kern="1200" cap="none" spc="0" normalizeH="0" baseline="0" noProof="0" dirty="0" smtClean="0">
                <a:ln>
                  <a:noFill/>
                </a:ln>
                <a:solidFill>
                  <a:prstClr val="black"/>
                </a:solidFill>
                <a:effectLst/>
                <a:uLnTx/>
                <a:uFillTx/>
                <a:latin typeface="Arial Rounded MT Bold" pitchFamily="34" charset="0"/>
                <a:ea typeface="+mn-ea"/>
                <a:cs typeface="+mn-cs"/>
              </a:rPr>
              <a:t>6.00 </a:t>
            </a:r>
            <a:r>
              <a:rPr kumimoji="0" lang="en-GB" sz="2800" b="0" i="0" u="none" strike="noStrike" kern="1200" cap="none" spc="0" normalizeH="0" baseline="0" noProof="0" dirty="0">
                <a:ln>
                  <a:noFill/>
                </a:ln>
                <a:solidFill>
                  <a:prstClr val="black"/>
                </a:solidFill>
                <a:effectLst/>
                <a:uLnTx/>
                <a:uFillTx/>
                <a:latin typeface="Arial Rounded MT Bold" pitchFamily="34" charset="0"/>
                <a:ea typeface="+mn-ea"/>
                <a:cs typeface="+mn-cs"/>
              </a:rPr>
              <a:t>Evening meal</a:t>
            </a:r>
          </a:p>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Arial Rounded MT Bold" pitchFamily="34" charset="0"/>
                <a:ea typeface="+mn-ea"/>
                <a:cs typeface="+mn-cs"/>
              </a:rPr>
              <a:t>7.00-8.30 (</a:t>
            </a:r>
            <a:r>
              <a:rPr kumimoji="0" lang="en-GB" sz="2800" b="0" i="0" u="none" strike="noStrike" kern="1200" cap="none" spc="0" normalizeH="0" baseline="0" noProof="0" dirty="0" err="1">
                <a:ln>
                  <a:noFill/>
                </a:ln>
                <a:solidFill>
                  <a:prstClr val="black"/>
                </a:solidFill>
                <a:effectLst/>
                <a:uLnTx/>
                <a:uFillTx/>
                <a:latin typeface="Arial Rounded MT Bold" pitchFamily="34" charset="0"/>
                <a:ea typeface="+mn-ea"/>
                <a:cs typeface="+mn-cs"/>
              </a:rPr>
              <a:t>approx</a:t>
            </a:r>
            <a:r>
              <a:rPr kumimoji="0" lang="en-GB" sz="2800" b="0" i="0" u="none" strike="noStrike" kern="1200" cap="none" spc="0" normalizeH="0" baseline="0" noProof="0" dirty="0">
                <a:ln>
                  <a:noFill/>
                </a:ln>
                <a:solidFill>
                  <a:prstClr val="black"/>
                </a:solidFill>
                <a:effectLst/>
                <a:uLnTx/>
                <a:uFillTx/>
                <a:latin typeface="Arial Rounded MT Bold" pitchFamily="34" charset="0"/>
                <a:ea typeface="+mn-ea"/>
                <a:cs typeface="+mn-cs"/>
              </a:rPr>
              <a:t>) Follow-up work</a:t>
            </a:r>
          </a:p>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Arial Rounded MT Bold" pitchFamily="34" charset="0"/>
                <a:ea typeface="+mn-ea"/>
                <a:cs typeface="+mn-cs"/>
              </a:rPr>
              <a:t>10.30 In rooms</a:t>
            </a:r>
          </a:p>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Arial Rounded MT Bold" pitchFamily="34" charset="0"/>
                <a:ea typeface="+mn-ea"/>
                <a:cs typeface="+mn-cs"/>
              </a:rPr>
              <a:t>11.00 Lights out/quiet</a:t>
            </a:r>
          </a:p>
        </p:txBody>
      </p:sp>
      <p:sp>
        <p:nvSpPr>
          <p:cNvPr id="12293" name="Text Box 5"/>
          <p:cNvSpPr txBox="1">
            <a:spLocks noChangeArrowheads="1"/>
          </p:cNvSpPr>
          <p:nvPr/>
        </p:nvSpPr>
        <p:spPr bwMode="auto">
          <a:xfrm>
            <a:off x="2077430" y="280608"/>
            <a:ext cx="4824536" cy="701675"/>
          </a:xfrm>
          <a:prstGeom prst="rect">
            <a:avLst/>
          </a:prstGeom>
          <a:solidFill>
            <a:schemeClr val="lt1">
              <a:alpha val="63000"/>
            </a:schemeClr>
          </a:solidFill>
          <a:ln/>
        </p:spPr>
        <p:style>
          <a:lnRef idx="2">
            <a:schemeClr val="accent3"/>
          </a:lnRef>
          <a:fillRef idx="1">
            <a:schemeClr val="lt1"/>
          </a:fillRef>
          <a:effectRef idx="0">
            <a:schemeClr val="accent3"/>
          </a:effectRef>
          <a:fontRef idx="minor">
            <a:schemeClr val="dk1"/>
          </a:fontRef>
        </p:style>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GB" sz="4000" b="1" i="0" u="none" strike="noStrike" kern="1200" cap="none" spc="0" normalizeH="0" baseline="0" noProof="0" dirty="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uLnTx/>
                <a:uFillTx/>
                <a:latin typeface="Calibri"/>
                <a:ea typeface="+mn-ea"/>
                <a:cs typeface="+mn-cs"/>
              </a:rPr>
              <a:t>Daily schedule</a:t>
            </a:r>
          </a:p>
        </p:txBody>
      </p:sp>
      <p:sp>
        <p:nvSpPr>
          <p:cNvPr id="2" name="TextBox 1"/>
          <p:cNvSpPr txBox="1"/>
          <p:nvPr/>
        </p:nvSpPr>
        <p:spPr>
          <a:xfrm>
            <a:off x="395536" y="5661248"/>
            <a:ext cx="8424936" cy="830997"/>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smtClean="0">
                <a:ln>
                  <a:noFill/>
                </a:ln>
                <a:solidFill>
                  <a:prstClr val="black"/>
                </a:solidFill>
                <a:effectLst/>
                <a:uLnTx/>
                <a:uFillTx/>
                <a:latin typeface="Calibri"/>
                <a:ea typeface="+mn-ea"/>
                <a:cs typeface="+mn-cs"/>
              </a:rPr>
              <a:t>Please can students be at the bus turning circle for 8.15 so we can leave promptly on the Monday. We aim to return 5.30pm.</a:t>
            </a:r>
            <a:endParaRPr kumimoji="0" lang="en-GB" sz="2400" b="1"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82195276"/>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12293"/>
                                        </p:tgtEl>
                                        <p:attrNameLst>
                                          <p:attrName>style.visibility</p:attrName>
                                        </p:attrNameLst>
                                      </p:cBhvr>
                                      <p:to>
                                        <p:strVal val="visible"/>
                                      </p:to>
                                    </p:set>
                                    <p:anim calcmode="discrete" valueType="clr">
                                      <p:cBhvr override="childStyle">
                                        <p:cTn id="7" dur="80"/>
                                        <p:tgtEl>
                                          <p:spTgt spid="1229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2293"/>
                                        </p:tgtEl>
                                        <p:attrNameLst>
                                          <p:attrName>fillcolor</p:attrName>
                                        </p:attrNameLst>
                                      </p:cBhvr>
                                      <p:tavLst>
                                        <p:tav tm="0">
                                          <p:val>
                                            <p:clrVal>
                                              <a:schemeClr val="accent2"/>
                                            </p:clrVal>
                                          </p:val>
                                        </p:tav>
                                        <p:tav tm="50000">
                                          <p:val>
                                            <p:clrVal>
                                              <a:schemeClr val="hlink"/>
                                            </p:clrVal>
                                          </p:val>
                                        </p:tav>
                                      </p:tavLst>
                                    </p:anim>
                                    <p:set>
                                      <p:cBhvr>
                                        <p:cTn id="9" dur="80"/>
                                        <p:tgtEl>
                                          <p:spTgt spid="12293"/>
                                        </p:tgtEl>
                                        <p:attrNameLst>
                                          <p:attrName>fill.type</p:attrName>
                                        </p:attrNameLst>
                                      </p:cBhvr>
                                      <p:to>
                                        <p:strVal val="solid"/>
                                      </p:to>
                                    </p:set>
                                  </p:childTnLst>
                                </p:cTn>
                              </p:par>
                            </p:childTnLst>
                          </p:cTn>
                        </p:par>
                        <p:par>
                          <p:cTn id="10" fill="hold" nodeType="afterGroup">
                            <p:stCondLst>
                              <p:cond delay="560"/>
                            </p:stCondLst>
                            <p:childTnLst>
                              <p:par>
                                <p:cTn id="11" presetID="27" presetClass="entr" presetSubtype="0" fill="hold" grpId="0" nodeType="afterEffect">
                                  <p:stCondLst>
                                    <p:cond delay="0"/>
                                  </p:stCondLst>
                                  <p:iterate type="lt">
                                    <p:tmPct val="50000"/>
                                  </p:iterate>
                                  <p:childTnLst>
                                    <p:set>
                                      <p:cBhvr>
                                        <p:cTn id="12" dur="1" fill="hold">
                                          <p:stCondLst>
                                            <p:cond delay="0"/>
                                          </p:stCondLst>
                                        </p:cTn>
                                        <p:tgtEl>
                                          <p:spTgt spid="12292"/>
                                        </p:tgtEl>
                                        <p:attrNameLst>
                                          <p:attrName>style.visibility</p:attrName>
                                        </p:attrNameLst>
                                      </p:cBhvr>
                                      <p:to>
                                        <p:strVal val="visible"/>
                                      </p:to>
                                    </p:set>
                                    <p:anim calcmode="discrete" valueType="clr">
                                      <p:cBhvr override="childStyle">
                                        <p:cTn id="13" dur="80"/>
                                        <p:tgtEl>
                                          <p:spTgt spid="12292"/>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12292"/>
                                        </p:tgtEl>
                                        <p:attrNameLst>
                                          <p:attrName>fillcolor</p:attrName>
                                        </p:attrNameLst>
                                      </p:cBhvr>
                                      <p:tavLst>
                                        <p:tav tm="0">
                                          <p:val>
                                            <p:clrVal>
                                              <a:schemeClr val="accent2"/>
                                            </p:clrVal>
                                          </p:val>
                                        </p:tav>
                                        <p:tav tm="50000">
                                          <p:val>
                                            <p:clrVal>
                                              <a:schemeClr val="hlink"/>
                                            </p:clrVal>
                                          </p:val>
                                        </p:tav>
                                      </p:tavLst>
                                    </p:anim>
                                    <p:set>
                                      <p:cBhvr>
                                        <p:cTn id="15" dur="80"/>
                                        <p:tgtEl>
                                          <p:spTgt spid="12292"/>
                                        </p:tgtEl>
                                        <p:attrNameLst>
                                          <p:attrName>fill.type</p:attrName>
                                        </p:attrNameLst>
                                      </p:cBhvr>
                                      <p:to>
                                        <p:strVal val="solid"/>
                                      </p:to>
                                    </p:se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2" grpId="0" animBg="1"/>
      <p:bldP spid="12293" grpId="0" animBg="1"/>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mage (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6983" y="3366249"/>
            <a:ext cx="4211439" cy="314983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3315" name="TextBox 3"/>
          <p:cNvSpPr txBox="1">
            <a:spLocks noChangeArrowheads="1"/>
          </p:cNvSpPr>
          <p:nvPr/>
        </p:nvSpPr>
        <p:spPr bwMode="auto">
          <a:xfrm>
            <a:off x="4211439" y="116632"/>
            <a:ext cx="4753049" cy="646331"/>
          </a:xfrm>
          <a:prstGeom prst="rect">
            <a:avLst/>
          </a:prstGeom>
          <a:ln/>
        </p:spPr>
        <p:style>
          <a:lnRef idx="2">
            <a:schemeClr val="accent3"/>
          </a:lnRef>
          <a:fillRef idx="1">
            <a:schemeClr val="lt1"/>
          </a:fillRef>
          <a:effectRef idx="0">
            <a:schemeClr val="accent3"/>
          </a:effectRef>
          <a:fontRef idx="minor">
            <a:schemeClr val="dk1"/>
          </a:fontRef>
        </p:style>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charset="0"/>
                <a:ea typeface="+mn-ea"/>
                <a:cs typeface="+mn-cs"/>
              </a:rPr>
              <a:t>Contrasting weather on the field course. </a:t>
            </a:r>
            <a:r>
              <a:rPr kumimoji="0" lang="en-GB" sz="1800" b="1" i="0" u="none" strike="noStrike" kern="1200" cap="none" spc="0" normalizeH="0" baseline="0" noProof="0" dirty="0" smtClean="0">
                <a:ln>
                  <a:noFill/>
                </a:ln>
                <a:solidFill>
                  <a:prstClr val="black"/>
                </a:solidFill>
                <a:effectLst/>
                <a:uLnTx/>
                <a:uFillTx/>
                <a:latin typeface="Arial" charset="0"/>
                <a:ea typeface="+mn-ea"/>
                <a:cs typeface="+mn-cs"/>
              </a:rPr>
              <a:t>All </a:t>
            </a:r>
            <a:r>
              <a:rPr kumimoji="0" lang="en-GB" sz="1800" b="1" i="0" u="none" strike="noStrike" kern="1200" cap="none" spc="0" normalizeH="0" baseline="0" noProof="0" dirty="0">
                <a:ln>
                  <a:noFill/>
                </a:ln>
                <a:solidFill>
                  <a:prstClr val="black"/>
                </a:solidFill>
                <a:effectLst/>
                <a:uLnTx/>
                <a:uFillTx/>
                <a:latin typeface="Arial" charset="0"/>
                <a:ea typeface="+mn-ea"/>
                <a:cs typeface="+mn-cs"/>
              </a:rPr>
              <a:t>photographs were taken in March</a:t>
            </a:r>
          </a:p>
        </p:txBody>
      </p:sp>
      <p:sp>
        <p:nvSpPr>
          <p:cNvPr id="13316" name="TextBox 4"/>
          <p:cNvSpPr txBox="1">
            <a:spLocks noChangeArrowheads="1"/>
          </p:cNvSpPr>
          <p:nvPr/>
        </p:nvSpPr>
        <p:spPr bwMode="auto">
          <a:xfrm>
            <a:off x="4932040" y="4941168"/>
            <a:ext cx="3671887" cy="1200329"/>
          </a:xfrm>
          <a:prstGeom prst="rect">
            <a:avLst/>
          </a:prstGeom>
          <a:ln/>
        </p:spPr>
        <p:style>
          <a:lnRef idx="2">
            <a:schemeClr val="accent3"/>
          </a:lnRef>
          <a:fillRef idx="1">
            <a:schemeClr val="lt1"/>
          </a:fillRef>
          <a:effectRef idx="0">
            <a:schemeClr val="accent3"/>
          </a:effectRef>
          <a:fontRef idx="minor">
            <a:schemeClr val="dk1"/>
          </a:fontRef>
        </p:style>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charset="0"/>
                <a:ea typeface="+mn-ea"/>
                <a:cs typeface="+mn-cs"/>
              </a:rPr>
              <a:t>This is why it pays not to take chances with clothing. Too much is better than too little. Bring it, hire or borrow it!</a:t>
            </a:r>
          </a:p>
        </p:txBody>
      </p:sp>
      <p:pic>
        <p:nvPicPr>
          <p:cNvPr id="13317" name="Picture 2" descr="F:\School Stuff\A Level fieldcourse\Geog field course 2007\Geog field course 2007 026.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87470" y="1196752"/>
            <a:ext cx="4392613" cy="329406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3318" name="Picture 5" descr="image"/>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38086" y="121866"/>
            <a:ext cx="3913188" cy="29686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09333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solidFill>
            <a:schemeClr val="lt1">
              <a:alpha val="81000"/>
            </a:schemeClr>
          </a:solidFill>
        </p:spPr>
        <p:style>
          <a:lnRef idx="2">
            <a:schemeClr val="accent3"/>
          </a:lnRef>
          <a:fillRef idx="1">
            <a:schemeClr val="lt1"/>
          </a:fillRef>
          <a:effectRef idx="0">
            <a:schemeClr val="accent3"/>
          </a:effectRef>
          <a:fontRef idx="minor">
            <a:schemeClr val="dk1"/>
          </a:fontRef>
        </p:style>
        <p:txBody>
          <a:bodyPr>
            <a:normAutofit fontScale="77500" lnSpcReduction="20000"/>
          </a:bodyPr>
          <a:lstStyle/>
          <a:p>
            <a:r>
              <a:rPr lang="en-GB" dirty="0" smtClean="0"/>
              <a:t>The </a:t>
            </a:r>
            <a:r>
              <a:rPr lang="en-GB" dirty="0"/>
              <a:t>order of days and location of study sites may be varied due to the weather, and to avoid equipment/transport clashes. </a:t>
            </a:r>
          </a:p>
          <a:p>
            <a:r>
              <a:rPr lang="en-GB" dirty="0" smtClean="0"/>
              <a:t>Students </a:t>
            </a:r>
            <a:r>
              <a:rPr lang="en-GB" dirty="0"/>
              <a:t>are requested to bring a pen, pencil and paper. They may also find a camera, memory stick, calculator, protractor, folder in which to keep their work, colouring pencils and graph paper useful. </a:t>
            </a:r>
          </a:p>
          <a:p>
            <a:r>
              <a:rPr lang="en-GB" dirty="0" smtClean="0"/>
              <a:t>Students </a:t>
            </a:r>
            <a:r>
              <a:rPr lang="en-GB" dirty="0"/>
              <a:t>will undertake activities outdoors for extended periods of time and should therefore be dressed appropriately for the weather conditions. They will need a rucksack, walking boots with ankle support, wellies, a waterproof jacket with hood and waterproof trousers. If students don’t own these items, they can hire these from the centre upon arrival .</a:t>
            </a:r>
          </a:p>
        </p:txBody>
      </p:sp>
      <p:sp>
        <p:nvSpPr>
          <p:cNvPr id="4" name="Title 1"/>
          <p:cNvSpPr>
            <a:spLocks noGrp="1"/>
          </p:cNvSpPr>
          <p:nvPr>
            <p:ph type="title"/>
          </p:nvPr>
        </p:nvSpPr>
        <p:spPr>
          <a:xfrm>
            <a:off x="1043608" y="404664"/>
            <a:ext cx="6912768" cy="998984"/>
          </a:xfrm>
          <a:solidFill>
            <a:schemeClr val="lt1">
              <a:alpha val="82000"/>
            </a:schemeClr>
          </a:solidFill>
        </p:spPr>
        <p:style>
          <a:lnRef idx="2">
            <a:schemeClr val="accent3"/>
          </a:lnRef>
          <a:fillRef idx="1">
            <a:schemeClr val="lt1"/>
          </a:fillRef>
          <a:effectRef idx="0">
            <a:schemeClr val="accent3"/>
          </a:effectRef>
          <a:fontRef idx="minor">
            <a:schemeClr val="dk1"/>
          </a:fontRef>
        </p:style>
        <p:txBody>
          <a:bodyPr/>
          <a:lstStyle/>
          <a:p>
            <a:r>
              <a:rPr lang="en-GB"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Important information</a:t>
            </a:r>
            <a:endParaRPr lang="en-GB"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6050734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4"/>
          <p:cNvSpPr>
            <a:spLocks noRot="1" noChangeArrowheads="1"/>
          </p:cNvSpPr>
          <p:nvPr/>
        </p:nvSpPr>
        <p:spPr bwMode="auto">
          <a:xfrm>
            <a:off x="395536" y="1196752"/>
            <a:ext cx="8223002" cy="5256584"/>
          </a:xfrm>
          <a:prstGeom prst="rect">
            <a:avLst/>
          </a:prstGeom>
          <a:ln/>
        </p:spPr>
        <p:style>
          <a:lnRef idx="2">
            <a:schemeClr val="accent3"/>
          </a:lnRef>
          <a:fillRef idx="1">
            <a:schemeClr val="lt1"/>
          </a:fillRef>
          <a:effectRef idx="0">
            <a:schemeClr val="accent3"/>
          </a:effectRef>
          <a:fontRef idx="minor">
            <a:schemeClr val="dk1"/>
          </a:fontRef>
        </p:style>
        <p:txBody>
          <a:bodyPr/>
          <a:lstStyle/>
          <a:p>
            <a:pPr marL="342900" marR="0" lvl="0" indent="-342900" algn="l" defTabSz="914400" rtl="0" eaLnBrk="1" fontAlgn="auto" latinLnBrk="0" hangingPunct="1">
              <a:lnSpc>
                <a:spcPct val="100000"/>
              </a:lnSpc>
              <a:spcBef>
                <a:spcPct val="20000"/>
              </a:spcBef>
              <a:spcAft>
                <a:spcPts val="0"/>
              </a:spcAft>
              <a:buClrTx/>
              <a:buSzTx/>
              <a:buFontTx/>
              <a:buChar char="•"/>
              <a:tabLst/>
              <a:defRPr/>
            </a:pPr>
            <a:r>
              <a:rPr kumimoji="0" lang="en-GB" sz="2400" b="0" i="0" u="none" strike="noStrike" kern="1200" cap="none" spc="0" normalizeH="0" baseline="0" noProof="0" dirty="0">
                <a:ln>
                  <a:noFill/>
                </a:ln>
                <a:solidFill>
                  <a:prstClr val="black"/>
                </a:solidFill>
                <a:effectLst/>
                <a:uLnTx/>
                <a:uFillTx/>
                <a:latin typeface="Arial Rounded MT Bold" pitchFamily="34" charset="0"/>
                <a:ea typeface="+mn-ea"/>
                <a:cs typeface="+mn-cs"/>
              </a:rPr>
              <a:t>Layers of clothing to suit variable </a:t>
            </a:r>
            <a:r>
              <a:rPr kumimoji="0" lang="en-GB" sz="2400" b="0" i="0" u="none" strike="noStrike" kern="1200" cap="none" spc="0" normalizeH="0" baseline="0" noProof="0" dirty="0" smtClean="0">
                <a:ln>
                  <a:noFill/>
                </a:ln>
                <a:solidFill>
                  <a:prstClr val="black"/>
                </a:solidFill>
                <a:effectLst/>
                <a:uLnTx/>
                <a:uFillTx/>
                <a:latin typeface="Arial Rounded MT Bold" pitchFamily="34" charset="0"/>
                <a:ea typeface="+mn-ea"/>
                <a:cs typeface="+mn-cs"/>
              </a:rPr>
              <a:t>weather</a:t>
            </a:r>
          </a:p>
          <a:p>
            <a:pPr marL="342900" marR="0" lvl="0" indent="-342900" algn="l" defTabSz="914400" rtl="0" eaLnBrk="1" fontAlgn="auto" latinLnBrk="0" hangingPunct="1">
              <a:lnSpc>
                <a:spcPct val="100000"/>
              </a:lnSpc>
              <a:spcBef>
                <a:spcPct val="20000"/>
              </a:spcBef>
              <a:spcAft>
                <a:spcPts val="0"/>
              </a:spcAft>
              <a:buClrTx/>
              <a:buSzTx/>
              <a:buFontTx/>
              <a:buChar char="•"/>
              <a:tabLst/>
              <a:defRPr/>
            </a:pPr>
            <a:r>
              <a:rPr kumimoji="0" lang="en-GB" sz="2400" b="1" i="0" u="sng" strike="noStrike" kern="1200" cap="none" spc="0" normalizeH="0" baseline="0" noProof="0" dirty="0" smtClean="0">
                <a:ln>
                  <a:noFill/>
                </a:ln>
                <a:solidFill>
                  <a:prstClr val="black"/>
                </a:solidFill>
                <a:effectLst/>
                <a:uLnTx/>
                <a:uFillTx/>
                <a:latin typeface="Arial Rounded MT Bold" pitchFamily="34" charset="0"/>
                <a:ea typeface="+mn-ea"/>
                <a:cs typeface="+mn-cs"/>
              </a:rPr>
              <a:t>Towels</a:t>
            </a:r>
          </a:p>
          <a:p>
            <a:pPr marL="342900" marR="0" lvl="0" indent="-342900" algn="l" defTabSz="914400" rtl="0" eaLnBrk="1" fontAlgn="auto" latinLnBrk="0" hangingPunct="1">
              <a:lnSpc>
                <a:spcPct val="100000"/>
              </a:lnSpc>
              <a:spcBef>
                <a:spcPct val="20000"/>
              </a:spcBef>
              <a:spcAft>
                <a:spcPts val="0"/>
              </a:spcAft>
              <a:buClrTx/>
              <a:buSzTx/>
              <a:buFontTx/>
              <a:buChar char="•"/>
              <a:tabLst/>
              <a:defRPr/>
            </a:pPr>
            <a:r>
              <a:rPr kumimoji="0" lang="en-GB" sz="2400" b="1" i="0" u="sng" strike="noStrike" kern="1200" cap="none" spc="0" normalizeH="0" baseline="0" noProof="0" dirty="0" smtClean="0">
                <a:ln>
                  <a:noFill/>
                </a:ln>
                <a:solidFill>
                  <a:prstClr val="black"/>
                </a:solidFill>
                <a:effectLst/>
                <a:uLnTx/>
                <a:uFillTx/>
                <a:latin typeface="Arial Rounded MT Bold" pitchFamily="34" charset="0"/>
                <a:ea typeface="+mn-ea"/>
                <a:cs typeface="+mn-cs"/>
              </a:rPr>
              <a:t>NO bedlinen needed</a:t>
            </a:r>
            <a:endParaRPr kumimoji="0" lang="en-GB" sz="2400" b="1" i="0" u="sng" strike="noStrike" kern="1200" cap="none" spc="0" normalizeH="0" baseline="0" noProof="0" dirty="0">
              <a:ln>
                <a:noFill/>
              </a:ln>
              <a:solidFill>
                <a:prstClr val="black"/>
              </a:solidFill>
              <a:effectLst/>
              <a:uLnTx/>
              <a:uFillTx/>
              <a:latin typeface="Arial Rounded MT Bold" pitchFamily="34"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Tx/>
              <a:buChar char="•"/>
              <a:tabLst/>
              <a:defRPr/>
            </a:pPr>
            <a:r>
              <a:rPr kumimoji="0" lang="en-GB" sz="2400" b="0" i="0" u="none" strike="noStrike" kern="1200" cap="none" spc="0" normalizeH="0" baseline="0" noProof="0" dirty="0">
                <a:ln>
                  <a:noFill/>
                </a:ln>
                <a:solidFill>
                  <a:prstClr val="black"/>
                </a:solidFill>
                <a:effectLst/>
                <a:uLnTx/>
                <a:uFillTx/>
                <a:latin typeface="Arial Rounded MT Bold" pitchFamily="34" charset="0"/>
                <a:ea typeface="+mn-ea"/>
                <a:cs typeface="+mn-cs"/>
              </a:rPr>
              <a:t>Trousers which dry easily (not jeans)</a:t>
            </a:r>
          </a:p>
          <a:p>
            <a:pPr marL="342900" marR="0" lvl="0" indent="-342900" algn="l" defTabSz="914400" rtl="0" eaLnBrk="1" fontAlgn="auto" latinLnBrk="0" hangingPunct="1">
              <a:lnSpc>
                <a:spcPct val="100000"/>
              </a:lnSpc>
              <a:spcBef>
                <a:spcPct val="20000"/>
              </a:spcBef>
              <a:spcAft>
                <a:spcPts val="0"/>
              </a:spcAft>
              <a:buClrTx/>
              <a:buSzTx/>
              <a:buFontTx/>
              <a:buChar char="•"/>
              <a:tabLst/>
              <a:defRPr/>
            </a:pPr>
            <a:r>
              <a:rPr kumimoji="0" lang="en-GB" sz="2400" b="0" i="0" u="none" strike="noStrike" kern="1200" cap="none" spc="0" normalizeH="0" baseline="0" noProof="0" dirty="0">
                <a:ln>
                  <a:noFill/>
                </a:ln>
                <a:solidFill>
                  <a:prstClr val="black"/>
                </a:solidFill>
                <a:effectLst/>
                <a:uLnTx/>
                <a:uFillTx/>
                <a:latin typeface="Arial Rounded MT Bold" pitchFamily="34" charset="0"/>
                <a:ea typeface="+mn-ea"/>
                <a:cs typeface="+mn-cs"/>
              </a:rPr>
              <a:t>Waterproof jackets and trousers</a:t>
            </a:r>
          </a:p>
          <a:p>
            <a:pPr marL="342900" marR="0" lvl="0" indent="-342900" algn="l" defTabSz="914400" rtl="0" eaLnBrk="1" fontAlgn="auto" latinLnBrk="0" hangingPunct="1">
              <a:lnSpc>
                <a:spcPct val="100000"/>
              </a:lnSpc>
              <a:spcBef>
                <a:spcPct val="20000"/>
              </a:spcBef>
              <a:spcAft>
                <a:spcPts val="0"/>
              </a:spcAft>
              <a:buClrTx/>
              <a:buSzTx/>
              <a:buFontTx/>
              <a:buChar char="•"/>
              <a:tabLst/>
              <a:defRPr/>
            </a:pPr>
            <a:r>
              <a:rPr kumimoji="0" lang="en-GB" sz="2400" b="0" i="0" u="none" strike="noStrike" kern="1200" cap="none" spc="0" normalizeH="0" baseline="0" noProof="0" dirty="0">
                <a:ln>
                  <a:noFill/>
                </a:ln>
                <a:solidFill>
                  <a:prstClr val="black"/>
                </a:solidFill>
                <a:effectLst/>
                <a:uLnTx/>
                <a:uFillTx/>
                <a:latin typeface="Arial Rounded MT Bold" pitchFamily="34" charset="0"/>
                <a:ea typeface="+mn-ea"/>
                <a:cs typeface="+mn-cs"/>
              </a:rPr>
              <a:t>Walking boots </a:t>
            </a:r>
            <a:r>
              <a:rPr kumimoji="0" lang="en-GB" sz="2400" b="0" i="0" u="none" strike="noStrike" kern="1200" cap="none" spc="0" normalizeH="0" baseline="0" noProof="0" dirty="0" smtClean="0">
                <a:ln>
                  <a:noFill/>
                </a:ln>
                <a:solidFill>
                  <a:prstClr val="black"/>
                </a:solidFill>
                <a:effectLst/>
                <a:uLnTx/>
                <a:uFillTx/>
                <a:latin typeface="Arial Rounded MT Bold" pitchFamily="34" charset="0"/>
                <a:ea typeface="+mn-ea"/>
                <a:cs typeface="+mn-cs"/>
              </a:rPr>
              <a:t>(can be hired for free)</a:t>
            </a:r>
            <a:endParaRPr kumimoji="0" lang="en-GB" sz="2400" b="0" i="0" u="none" strike="noStrike" kern="1200" cap="none" spc="0" normalizeH="0" baseline="0" noProof="0" dirty="0">
              <a:ln>
                <a:noFill/>
              </a:ln>
              <a:solidFill>
                <a:prstClr val="black"/>
              </a:solidFill>
              <a:effectLst/>
              <a:uLnTx/>
              <a:uFillTx/>
              <a:latin typeface="Arial Rounded MT Bold" pitchFamily="34"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Tx/>
              <a:buChar char="•"/>
              <a:tabLst/>
              <a:defRPr/>
            </a:pPr>
            <a:r>
              <a:rPr kumimoji="0" lang="en-GB" sz="2400" b="0" i="0" u="none" strike="noStrike" kern="1200" cap="none" spc="0" normalizeH="0" baseline="0" noProof="0" dirty="0" smtClean="0">
                <a:ln>
                  <a:noFill/>
                </a:ln>
                <a:solidFill>
                  <a:prstClr val="black"/>
                </a:solidFill>
                <a:effectLst/>
                <a:uLnTx/>
                <a:uFillTx/>
                <a:latin typeface="Arial Rounded MT Bold" pitchFamily="34" charset="0"/>
                <a:ea typeface="+mn-ea"/>
                <a:cs typeface="+mn-cs"/>
              </a:rPr>
              <a:t>Wellies (for rivers study)</a:t>
            </a:r>
            <a:endParaRPr kumimoji="0" lang="en-GB" sz="2400" b="0" i="0" u="none" strike="noStrike" kern="1200" cap="none" spc="0" normalizeH="0" baseline="0" noProof="0" dirty="0">
              <a:ln>
                <a:noFill/>
              </a:ln>
              <a:solidFill>
                <a:prstClr val="black"/>
              </a:solidFill>
              <a:effectLst/>
              <a:uLnTx/>
              <a:uFillTx/>
              <a:latin typeface="Arial Rounded MT Bold" pitchFamily="34"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Tx/>
              <a:buChar char="•"/>
              <a:tabLst/>
              <a:defRPr/>
            </a:pPr>
            <a:r>
              <a:rPr kumimoji="0" lang="en-GB" sz="2400" b="0" i="0" u="none" strike="noStrike" kern="1200" cap="none" spc="0" normalizeH="0" baseline="0" noProof="0" dirty="0" smtClean="0">
                <a:ln>
                  <a:noFill/>
                </a:ln>
                <a:solidFill>
                  <a:prstClr val="black"/>
                </a:solidFill>
                <a:effectLst/>
                <a:uLnTx/>
                <a:uFillTx/>
                <a:latin typeface="Arial Rounded MT Bold" pitchFamily="34" charset="0"/>
                <a:ea typeface="+mn-ea"/>
                <a:cs typeface="+mn-cs"/>
              </a:rPr>
              <a:t>Camera/phone</a:t>
            </a:r>
          </a:p>
          <a:p>
            <a:pPr marL="342900" marR="0" lvl="0" indent="-342900" algn="l" defTabSz="914400" rtl="0" eaLnBrk="1" fontAlgn="auto" latinLnBrk="0" hangingPunct="1">
              <a:lnSpc>
                <a:spcPct val="100000"/>
              </a:lnSpc>
              <a:spcBef>
                <a:spcPct val="20000"/>
              </a:spcBef>
              <a:spcAft>
                <a:spcPts val="0"/>
              </a:spcAft>
              <a:buClrTx/>
              <a:buSzTx/>
              <a:buFontTx/>
              <a:buChar char="•"/>
              <a:tabLst/>
              <a:defRPr/>
            </a:pPr>
            <a:r>
              <a:rPr kumimoji="0" lang="en-GB" sz="2400" b="0" i="0" u="none" strike="noStrike" kern="1200" cap="none" spc="0" normalizeH="0" baseline="0" noProof="0" dirty="0" smtClean="0">
                <a:ln>
                  <a:noFill/>
                </a:ln>
                <a:solidFill>
                  <a:prstClr val="black"/>
                </a:solidFill>
                <a:effectLst/>
                <a:uLnTx/>
                <a:uFillTx/>
                <a:latin typeface="Arial Rounded MT Bold" pitchFamily="34" charset="0"/>
                <a:ea typeface="+mn-ea"/>
                <a:cs typeface="+mn-cs"/>
              </a:rPr>
              <a:t>Relevant </a:t>
            </a:r>
            <a:r>
              <a:rPr kumimoji="0" lang="en-GB" sz="2400" b="0" i="0" u="none" strike="noStrike" kern="1200" cap="none" spc="0" normalizeH="0" baseline="0" noProof="0" dirty="0">
                <a:ln>
                  <a:noFill/>
                </a:ln>
                <a:solidFill>
                  <a:prstClr val="black"/>
                </a:solidFill>
                <a:effectLst/>
                <a:uLnTx/>
                <a:uFillTx/>
                <a:latin typeface="Arial Rounded MT Bold" pitchFamily="34" charset="0"/>
                <a:ea typeface="+mn-ea"/>
                <a:cs typeface="+mn-cs"/>
              </a:rPr>
              <a:t>textbooks and stationery</a:t>
            </a:r>
          </a:p>
          <a:p>
            <a:pPr marL="342900" marR="0" lvl="0" indent="-342900" algn="l" defTabSz="914400" rtl="0" eaLnBrk="1" fontAlgn="auto" latinLnBrk="0" hangingPunct="1">
              <a:lnSpc>
                <a:spcPct val="100000"/>
              </a:lnSpc>
              <a:spcBef>
                <a:spcPct val="20000"/>
              </a:spcBef>
              <a:spcAft>
                <a:spcPts val="0"/>
              </a:spcAft>
              <a:buClrTx/>
              <a:buSzTx/>
              <a:buFontTx/>
              <a:buChar char="•"/>
              <a:tabLst/>
              <a:defRPr/>
            </a:pPr>
            <a:r>
              <a:rPr kumimoji="0" lang="en-GB" sz="2400" b="0" i="0" u="none" strike="noStrike" kern="1200" cap="none" spc="0" normalizeH="0" baseline="0" noProof="0" dirty="0">
                <a:ln>
                  <a:noFill/>
                </a:ln>
                <a:solidFill>
                  <a:prstClr val="black"/>
                </a:solidFill>
                <a:effectLst/>
                <a:uLnTx/>
                <a:uFillTx/>
                <a:latin typeface="Arial Rounded MT Bold" pitchFamily="34" charset="0"/>
                <a:ea typeface="+mn-ea"/>
                <a:cs typeface="+mn-cs"/>
              </a:rPr>
              <a:t>A football or games for the </a:t>
            </a:r>
            <a:r>
              <a:rPr kumimoji="0" lang="en-GB" sz="2400" b="0" i="0" u="none" strike="noStrike" kern="1200" cap="none" spc="0" normalizeH="0" baseline="0" noProof="0" dirty="0" smtClean="0">
                <a:ln>
                  <a:noFill/>
                </a:ln>
                <a:solidFill>
                  <a:prstClr val="black"/>
                </a:solidFill>
                <a:effectLst/>
                <a:uLnTx/>
                <a:uFillTx/>
                <a:latin typeface="Arial Rounded MT Bold" pitchFamily="34" charset="0"/>
                <a:ea typeface="+mn-ea"/>
                <a:cs typeface="+mn-cs"/>
              </a:rPr>
              <a:t>evening, table tennis balls, money for pool etc.</a:t>
            </a:r>
          </a:p>
          <a:p>
            <a:pPr marL="342900" marR="0" lvl="0" indent="-342900" algn="l" defTabSz="914400" rtl="0" eaLnBrk="1" fontAlgn="auto" latinLnBrk="0" hangingPunct="1">
              <a:lnSpc>
                <a:spcPct val="100000"/>
              </a:lnSpc>
              <a:spcBef>
                <a:spcPct val="20000"/>
              </a:spcBef>
              <a:spcAft>
                <a:spcPts val="0"/>
              </a:spcAft>
              <a:buClrTx/>
              <a:buSzTx/>
              <a:buFontTx/>
              <a:buChar char="•"/>
              <a:tabLst/>
              <a:defRPr/>
            </a:pPr>
            <a:r>
              <a:rPr kumimoji="0" lang="en-GB" sz="2400" b="0" i="0" u="none" strike="noStrike" kern="1200" cap="none" spc="0" normalizeH="0" baseline="0" noProof="0" dirty="0" smtClean="0">
                <a:ln>
                  <a:noFill/>
                </a:ln>
                <a:solidFill>
                  <a:prstClr val="black"/>
                </a:solidFill>
                <a:effectLst/>
                <a:uLnTx/>
                <a:uFillTx/>
                <a:latin typeface="Arial Rounded MT Bold" pitchFamily="34" charset="0"/>
                <a:ea typeface="+mn-ea"/>
                <a:cs typeface="+mn-cs"/>
              </a:rPr>
              <a:t>Money </a:t>
            </a:r>
            <a:r>
              <a:rPr kumimoji="0" lang="en-GB" sz="2400" b="0" i="0" u="none" strike="noStrike" kern="1200" cap="none" spc="0" normalizeH="0" baseline="0" noProof="0" smtClean="0">
                <a:ln>
                  <a:noFill/>
                </a:ln>
                <a:solidFill>
                  <a:prstClr val="black"/>
                </a:solidFill>
                <a:effectLst/>
                <a:uLnTx/>
                <a:uFillTx/>
                <a:latin typeface="Arial Rounded MT Bold" pitchFamily="34" charset="0"/>
                <a:ea typeface="+mn-ea"/>
                <a:cs typeface="+mn-cs"/>
              </a:rPr>
              <a:t>for Carlisle </a:t>
            </a:r>
            <a:r>
              <a:rPr kumimoji="0" lang="en-GB" sz="2400" b="0" i="0" u="none" strike="noStrike" kern="1200" cap="none" spc="0" normalizeH="0" baseline="0" noProof="0" dirty="0" smtClean="0">
                <a:ln>
                  <a:noFill/>
                </a:ln>
                <a:solidFill>
                  <a:prstClr val="black"/>
                </a:solidFill>
                <a:effectLst/>
                <a:uLnTx/>
                <a:uFillTx/>
                <a:latin typeface="Arial Rounded MT Bold" pitchFamily="34" charset="0"/>
                <a:ea typeface="+mn-ea"/>
                <a:cs typeface="+mn-cs"/>
              </a:rPr>
              <a:t>optional (only </a:t>
            </a:r>
            <a:r>
              <a:rPr kumimoji="0" lang="en-GB" sz="2400" b="0" i="0" u="none" strike="noStrike" kern="1200" cap="none" spc="0" normalizeH="0" baseline="0" noProof="0" smtClean="0">
                <a:ln>
                  <a:noFill/>
                </a:ln>
                <a:solidFill>
                  <a:prstClr val="black"/>
                </a:solidFill>
                <a:effectLst/>
                <a:uLnTx/>
                <a:uFillTx/>
                <a:latin typeface="Arial Rounded MT Bold" pitchFamily="34" charset="0"/>
                <a:ea typeface="+mn-ea"/>
                <a:cs typeface="+mn-cs"/>
              </a:rPr>
              <a:t>£20-30</a:t>
            </a:r>
            <a:r>
              <a:rPr kumimoji="0" lang="en-GB" sz="2400" b="0" i="0" u="none" strike="noStrike" kern="1200" cap="none" spc="0" normalizeH="0" baseline="0" noProof="0" dirty="0" smtClean="0">
                <a:ln>
                  <a:noFill/>
                </a:ln>
                <a:solidFill>
                  <a:prstClr val="black"/>
                </a:solidFill>
                <a:effectLst/>
                <a:uLnTx/>
                <a:uFillTx/>
                <a:latin typeface="Arial Rounded MT Bold" pitchFamily="34" charset="0"/>
                <a:ea typeface="+mn-ea"/>
                <a:cs typeface="+mn-cs"/>
              </a:rPr>
              <a:t>)</a:t>
            </a:r>
            <a:endParaRPr kumimoji="0" lang="en-GB" sz="2400" b="0" i="0" u="none" strike="noStrike" kern="1200" cap="none" spc="0" normalizeH="0" baseline="0" noProof="0" dirty="0">
              <a:ln>
                <a:noFill/>
              </a:ln>
              <a:solidFill>
                <a:prstClr val="black"/>
              </a:solidFill>
              <a:effectLst/>
              <a:uLnTx/>
              <a:uFillTx/>
              <a:latin typeface="Arial Rounded MT Bold" pitchFamily="34" charset="0"/>
              <a:ea typeface="+mn-ea"/>
              <a:cs typeface="+mn-cs"/>
            </a:endParaRPr>
          </a:p>
        </p:txBody>
      </p:sp>
      <p:sp>
        <p:nvSpPr>
          <p:cNvPr id="13317" name="Text Box 5"/>
          <p:cNvSpPr txBox="1">
            <a:spLocks noChangeArrowheads="1"/>
          </p:cNvSpPr>
          <p:nvPr/>
        </p:nvSpPr>
        <p:spPr bwMode="auto">
          <a:xfrm>
            <a:off x="1662535" y="333375"/>
            <a:ext cx="5904656" cy="769441"/>
          </a:xfrm>
          <a:prstGeom prst="rect">
            <a:avLst/>
          </a:prstGeom>
          <a:solidFill>
            <a:schemeClr val="lt1">
              <a:alpha val="67000"/>
            </a:schemeClr>
          </a:solidFill>
          <a:ln/>
        </p:spPr>
        <p:style>
          <a:lnRef idx="2">
            <a:schemeClr val="accent3"/>
          </a:lnRef>
          <a:fillRef idx="1">
            <a:schemeClr val="lt1"/>
          </a:fillRef>
          <a:effectRef idx="0">
            <a:schemeClr val="accent3"/>
          </a:effectRef>
          <a:fontRef idx="minor">
            <a:schemeClr val="dk1"/>
          </a:fontRef>
        </p:style>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GB" sz="4400" b="1" i="0" u="none" strike="noStrike" kern="1200" cap="none" spc="0" normalizeH="0" baseline="0" noProof="0" dirty="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uLnTx/>
                <a:uFillTx/>
                <a:latin typeface="Calibri"/>
                <a:ea typeface="+mn-ea"/>
                <a:cs typeface="+mn-cs"/>
              </a:rPr>
              <a:t>Suggested equipment</a:t>
            </a:r>
          </a:p>
        </p:txBody>
      </p:sp>
    </p:spTree>
    <p:extLst>
      <p:ext uri="{BB962C8B-B14F-4D97-AF65-F5344CB8AC3E}">
        <p14:creationId xmlns:p14="http://schemas.microsoft.com/office/powerpoint/2010/main" val="1226768154"/>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iterate type="lt">
                                    <p:tmAbs val="75"/>
                                  </p:iterate>
                                  <p:childTnLst>
                                    <p:set>
                                      <p:cBhvr>
                                        <p:cTn id="6" dur="1" fill="hold">
                                          <p:stCondLst>
                                            <p:cond delay="74"/>
                                          </p:stCondLst>
                                        </p:cTn>
                                        <p:tgtEl>
                                          <p:spTgt spid="13317"/>
                                        </p:tgtEl>
                                        <p:attrNameLst>
                                          <p:attrName>style.visibility</p:attrName>
                                        </p:attrNameLst>
                                      </p:cBhvr>
                                      <p:to>
                                        <p:strVal val="visible"/>
                                      </p:to>
                                    </p:set>
                                  </p:childTnLst>
                                </p:cTn>
                              </p:par>
                            </p:childTnLst>
                          </p:cTn>
                        </p:par>
                        <p:par>
                          <p:cTn id="7" fill="hold" nodeType="afterGroup">
                            <p:stCondLst>
                              <p:cond delay="1350"/>
                            </p:stCondLst>
                            <p:childTnLst>
                              <p:par>
                                <p:cTn id="8" presetID="1" presetClass="entr" presetSubtype="0" fill="hold" grpId="0" nodeType="afterEffect">
                                  <p:stCondLst>
                                    <p:cond delay="0"/>
                                  </p:stCondLst>
                                  <p:iterate type="lt">
                                    <p:tmAbs val="75"/>
                                  </p:iterate>
                                  <p:childTnLst>
                                    <p:set>
                                      <p:cBhvr>
                                        <p:cTn id="9" dur="1" fill="hold">
                                          <p:stCondLst>
                                            <p:cond delay="74"/>
                                          </p:stCondLst>
                                        </p:cTn>
                                        <p:tgtEl>
                                          <p:spTgt spid="13316"/>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3316">
                                            <p:txEl>
                                              <p:pRg st="0" end="0"/>
                                            </p:txEl>
                                          </p:spTgt>
                                        </p:tgtEl>
                                        <p:attrNameLst>
                                          <p:attrName>style.visibility</p:attrName>
                                        </p:attrNameLst>
                                      </p:cBhvr>
                                      <p:to>
                                        <p:strVal val="visible"/>
                                      </p:to>
                                    </p:set>
                                    <p:anim calcmode="lin" valueType="num">
                                      <p:cBhvr additive="base">
                                        <p:cTn id="14" dur="500" fill="hold"/>
                                        <p:tgtEl>
                                          <p:spTgt spid="13316">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133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3316">
                                            <p:txEl>
                                              <p:pRg st="1" end="1"/>
                                            </p:txEl>
                                          </p:spTgt>
                                        </p:tgtEl>
                                        <p:attrNameLst>
                                          <p:attrName>style.visibility</p:attrName>
                                        </p:attrNameLst>
                                      </p:cBhvr>
                                      <p:to>
                                        <p:strVal val="visible"/>
                                      </p:to>
                                    </p:set>
                                    <p:anim calcmode="lin" valueType="num">
                                      <p:cBhvr additive="base">
                                        <p:cTn id="20" dur="500" fill="hold"/>
                                        <p:tgtEl>
                                          <p:spTgt spid="13316">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1331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13316">
                                            <p:txEl>
                                              <p:pRg st="2" end="2"/>
                                            </p:txEl>
                                          </p:spTgt>
                                        </p:tgtEl>
                                        <p:attrNameLst>
                                          <p:attrName>style.visibility</p:attrName>
                                        </p:attrNameLst>
                                      </p:cBhvr>
                                      <p:to>
                                        <p:strVal val="visible"/>
                                      </p:to>
                                    </p:set>
                                    <p:anim calcmode="lin" valueType="num">
                                      <p:cBhvr additive="base">
                                        <p:cTn id="26" dur="500" fill="hold"/>
                                        <p:tgtEl>
                                          <p:spTgt spid="13316">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13316">
                                            <p:txEl>
                                              <p:pRg st="2" end="2"/>
                                            </p:txEl>
                                          </p:spTgt>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13316">
                                            <p:txEl>
                                              <p:pRg st="3" end="3"/>
                                            </p:txEl>
                                          </p:spTgt>
                                        </p:tgtEl>
                                        <p:attrNameLst>
                                          <p:attrName>style.visibility</p:attrName>
                                        </p:attrNameLst>
                                      </p:cBhvr>
                                      <p:to>
                                        <p:strVal val="visible"/>
                                      </p:to>
                                    </p:set>
                                    <p:anim calcmode="lin" valueType="num">
                                      <p:cBhvr additive="base">
                                        <p:cTn id="30" dur="500" fill="hold"/>
                                        <p:tgtEl>
                                          <p:spTgt spid="13316">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3316">
                                            <p:txEl>
                                              <p:pRg st="3" end="3"/>
                                            </p:txEl>
                                          </p:spTgt>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13316">
                                            <p:txEl>
                                              <p:pRg st="4" end="4"/>
                                            </p:txEl>
                                          </p:spTgt>
                                        </p:tgtEl>
                                        <p:attrNameLst>
                                          <p:attrName>style.visibility</p:attrName>
                                        </p:attrNameLst>
                                      </p:cBhvr>
                                      <p:to>
                                        <p:strVal val="visible"/>
                                      </p:to>
                                    </p:set>
                                    <p:anim calcmode="lin" valueType="num">
                                      <p:cBhvr additive="base">
                                        <p:cTn id="34" dur="500" fill="hold"/>
                                        <p:tgtEl>
                                          <p:spTgt spid="13316">
                                            <p:txEl>
                                              <p:pRg st="4" end="4"/>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13316">
                                            <p:txEl>
                                              <p:pRg st="4" end="4"/>
                                            </p:txEl>
                                          </p:spTgt>
                                        </p:tgtEl>
                                        <p:attrNameLst>
                                          <p:attrName>ppt_y</p:attrName>
                                        </p:attrNameLst>
                                      </p:cBhvr>
                                      <p:tavLst>
                                        <p:tav tm="0">
                                          <p:val>
                                            <p:strVal val="1+#ppt_h/2"/>
                                          </p:val>
                                        </p:tav>
                                        <p:tav tm="100000">
                                          <p:val>
                                            <p:strVal val="#ppt_y"/>
                                          </p:val>
                                        </p:tav>
                                      </p:tavLst>
                                    </p:anim>
                                  </p:childTnLst>
                                </p:cTn>
                              </p:par>
                              <p:par>
                                <p:cTn id="36" presetID="2" presetClass="entr" presetSubtype="4" fill="hold" nodeType="withEffect">
                                  <p:stCondLst>
                                    <p:cond delay="0"/>
                                  </p:stCondLst>
                                  <p:childTnLst>
                                    <p:set>
                                      <p:cBhvr>
                                        <p:cTn id="37" dur="1" fill="hold">
                                          <p:stCondLst>
                                            <p:cond delay="0"/>
                                          </p:stCondLst>
                                        </p:cTn>
                                        <p:tgtEl>
                                          <p:spTgt spid="13316">
                                            <p:txEl>
                                              <p:pRg st="5" end="5"/>
                                            </p:txEl>
                                          </p:spTgt>
                                        </p:tgtEl>
                                        <p:attrNameLst>
                                          <p:attrName>style.visibility</p:attrName>
                                        </p:attrNameLst>
                                      </p:cBhvr>
                                      <p:to>
                                        <p:strVal val="visible"/>
                                      </p:to>
                                    </p:set>
                                    <p:anim calcmode="lin" valueType="num">
                                      <p:cBhvr additive="base">
                                        <p:cTn id="38" dur="500" fill="hold"/>
                                        <p:tgtEl>
                                          <p:spTgt spid="13316">
                                            <p:txEl>
                                              <p:pRg st="5" end="5"/>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13316">
                                            <p:txEl>
                                              <p:pRg st="5" end="5"/>
                                            </p:txEl>
                                          </p:spTgt>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13316">
                                            <p:txEl>
                                              <p:pRg st="6" end="6"/>
                                            </p:txEl>
                                          </p:spTgt>
                                        </p:tgtEl>
                                        <p:attrNameLst>
                                          <p:attrName>style.visibility</p:attrName>
                                        </p:attrNameLst>
                                      </p:cBhvr>
                                      <p:to>
                                        <p:strVal val="visible"/>
                                      </p:to>
                                    </p:set>
                                    <p:anim calcmode="lin" valueType="num">
                                      <p:cBhvr additive="base">
                                        <p:cTn id="42" dur="500" fill="hold"/>
                                        <p:tgtEl>
                                          <p:spTgt spid="13316">
                                            <p:txEl>
                                              <p:pRg st="6" end="6"/>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3316">
                                            <p:txEl>
                                              <p:pRg st="6" end="6"/>
                                            </p:txEl>
                                          </p:spTgt>
                                        </p:tgtEl>
                                        <p:attrNameLst>
                                          <p:attrName>ppt_y</p:attrName>
                                        </p:attrNameLst>
                                      </p:cBhvr>
                                      <p:tavLst>
                                        <p:tav tm="0">
                                          <p:val>
                                            <p:strVal val="1+#ppt_h/2"/>
                                          </p:val>
                                        </p:tav>
                                        <p:tav tm="100000">
                                          <p:val>
                                            <p:strVal val="#ppt_y"/>
                                          </p:val>
                                        </p:tav>
                                      </p:tavLst>
                                    </p:anim>
                                  </p:childTnLst>
                                </p:cTn>
                              </p:par>
                              <p:par>
                                <p:cTn id="44" presetID="2" presetClass="entr" presetSubtype="4" fill="hold" nodeType="withEffect">
                                  <p:stCondLst>
                                    <p:cond delay="0"/>
                                  </p:stCondLst>
                                  <p:childTnLst>
                                    <p:set>
                                      <p:cBhvr>
                                        <p:cTn id="45" dur="1" fill="hold">
                                          <p:stCondLst>
                                            <p:cond delay="0"/>
                                          </p:stCondLst>
                                        </p:cTn>
                                        <p:tgtEl>
                                          <p:spTgt spid="13316">
                                            <p:txEl>
                                              <p:pRg st="7" end="7"/>
                                            </p:txEl>
                                          </p:spTgt>
                                        </p:tgtEl>
                                        <p:attrNameLst>
                                          <p:attrName>style.visibility</p:attrName>
                                        </p:attrNameLst>
                                      </p:cBhvr>
                                      <p:to>
                                        <p:strVal val="visible"/>
                                      </p:to>
                                    </p:set>
                                    <p:anim calcmode="lin" valueType="num">
                                      <p:cBhvr additive="base">
                                        <p:cTn id="46" dur="500" fill="hold"/>
                                        <p:tgtEl>
                                          <p:spTgt spid="13316">
                                            <p:txEl>
                                              <p:pRg st="7" end="7"/>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13316">
                                            <p:txEl>
                                              <p:pRg st="7" end="7"/>
                                            </p:txEl>
                                          </p:spTgt>
                                        </p:tgtEl>
                                        <p:attrNameLst>
                                          <p:attrName>ppt_y</p:attrName>
                                        </p:attrNameLst>
                                      </p:cBhvr>
                                      <p:tavLst>
                                        <p:tav tm="0">
                                          <p:val>
                                            <p:strVal val="1+#ppt_h/2"/>
                                          </p:val>
                                        </p:tav>
                                        <p:tav tm="100000">
                                          <p:val>
                                            <p:strVal val="#ppt_y"/>
                                          </p:val>
                                        </p:tav>
                                      </p:tavLst>
                                    </p:anim>
                                  </p:childTnLst>
                                </p:cTn>
                              </p:par>
                              <p:par>
                                <p:cTn id="48" presetID="2" presetClass="entr" presetSubtype="4" fill="hold" nodeType="withEffect">
                                  <p:stCondLst>
                                    <p:cond delay="0"/>
                                  </p:stCondLst>
                                  <p:childTnLst>
                                    <p:set>
                                      <p:cBhvr>
                                        <p:cTn id="49" dur="1" fill="hold">
                                          <p:stCondLst>
                                            <p:cond delay="0"/>
                                          </p:stCondLst>
                                        </p:cTn>
                                        <p:tgtEl>
                                          <p:spTgt spid="13316">
                                            <p:txEl>
                                              <p:pRg st="8" end="8"/>
                                            </p:txEl>
                                          </p:spTgt>
                                        </p:tgtEl>
                                        <p:attrNameLst>
                                          <p:attrName>style.visibility</p:attrName>
                                        </p:attrNameLst>
                                      </p:cBhvr>
                                      <p:to>
                                        <p:strVal val="visible"/>
                                      </p:to>
                                    </p:set>
                                    <p:anim calcmode="lin" valueType="num">
                                      <p:cBhvr additive="base">
                                        <p:cTn id="50" dur="500" fill="hold"/>
                                        <p:tgtEl>
                                          <p:spTgt spid="13316">
                                            <p:txEl>
                                              <p:pRg st="8" end="8"/>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13316">
                                            <p:txEl>
                                              <p:pRg st="8" end="8"/>
                                            </p:txEl>
                                          </p:spTgt>
                                        </p:tgtEl>
                                        <p:attrNameLst>
                                          <p:attrName>ppt_y</p:attrName>
                                        </p:attrNameLst>
                                      </p:cBhvr>
                                      <p:tavLst>
                                        <p:tav tm="0">
                                          <p:val>
                                            <p:strVal val="1+#ppt_h/2"/>
                                          </p:val>
                                        </p:tav>
                                        <p:tav tm="100000">
                                          <p:val>
                                            <p:strVal val="#ppt_y"/>
                                          </p:val>
                                        </p:tav>
                                      </p:tavLst>
                                    </p:anim>
                                  </p:childTnLst>
                                </p:cTn>
                              </p:par>
                              <p:par>
                                <p:cTn id="52" presetID="2" presetClass="entr" presetSubtype="4" fill="hold" nodeType="withEffect">
                                  <p:stCondLst>
                                    <p:cond delay="0"/>
                                  </p:stCondLst>
                                  <p:childTnLst>
                                    <p:set>
                                      <p:cBhvr>
                                        <p:cTn id="53" dur="1" fill="hold">
                                          <p:stCondLst>
                                            <p:cond delay="0"/>
                                          </p:stCondLst>
                                        </p:cTn>
                                        <p:tgtEl>
                                          <p:spTgt spid="13316">
                                            <p:txEl>
                                              <p:pRg st="9" end="9"/>
                                            </p:txEl>
                                          </p:spTgt>
                                        </p:tgtEl>
                                        <p:attrNameLst>
                                          <p:attrName>style.visibility</p:attrName>
                                        </p:attrNameLst>
                                      </p:cBhvr>
                                      <p:to>
                                        <p:strVal val="visible"/>
                                      </p:to>
                                    </p:set>
                                    <p:anim calcmode="lin" valueType="num">
                                      <p:cBhvr additive="base">
                                        <p:cTn id="54" dur="500" fill="hold"/>
                                        <p:tgtEl>
                                          <p:spTgt spid="13316">
                                            <p:txEl>
                                              <p:pRg st="9" end="9"/>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13316">
                                            <p:txEl>
                                              <p:pRg st="9" end="9"/>
                                            </p:txEl>
                                          </p:spTgt>
                                        </p:tgtEl>
                                        <p:attrNameLst>
                                          <p:attrName>ppt_y</p:attrName>
                                        </p:attrNameLst>
                                      </p:cBhvr>
                                      <p:tavLst>
                                        <p:tav tm="0">
                                          <p:val>
                                            <p:strVal val="1+#ppt_h/2"/>
                                          </p:val>
                                        </p:tav>
                                        <p:tav tm="100000">
                                          <p:val>
                                            <p:strVal val="#ppt_y"/>
                                          </p:val>
                                        </p:tav>
                                      </p:tavLst>
                                    </p:anim>
                                  </p:childTnLst>
                                </p:cTn>
                              </p:par>
                              <p:par>
                                <p:cTn id="56" presetID="2" presetClass="entr" presetSubtype="4" fill="hold" nodeType="withEffect">
                                  <p:stCondLst>
                                    <p:cond delay="0"/>
                                  </p:stCondLst>
                                  <p:childTnLst>
                                    <p:set>
                                      <p:cBhvr>
                                        <p:cTn id="57" dur="1" fill="hold">
                                          <p:stCondLst>
                                            <p:cond delay="0"/>
                                          </p:stCondLst>
                                        </p:cTn>
                                        <p:tgtEl>
                                          <p:spTgt spid="13316">
                                            <p:txEl>
                                              <p:pRg st="10" end="10"/>
                                            </p:txEl>
                                          </p:spTgt>
                                        </p:tgtEl>
                                        <p:attrNameLst>
                                          <p:attrName>style.visibility</p:attrName>
                                        </p:attrNameLst>
                                      </p:cBhvr>
                                      <p:to>
                                        <p:strVal val="visible"/>
                                      </p:to>
                                    </p:set>
                                    <p:anim calcmode="lin" valueType="num">
                                      <p:cBhvr additive="base">
                                        <p:cTn id="58" dur="500" fill="hold"/>
                                        <p:tgtEl>
                                          <p:spTgt spid="13316">
                                            <p:txEl>
                                              <p:pRg st="10" end="10"/>
                                            </p:txEl>
                                          </p:spTgt>
                                        </p:tgtEl>
                                        <p:attrNameLst>
                                          <p:attrName>ppt_x</p:attrName>
                                        </p:attrNameLst>
                                      </p:cBhvr>
                                      <p:tavLst>
                                        <p:tav tm="0">
                                          <p:val>
                                            <p:strVal val="#ppt_x"/>
                                          </p:val>
                                        </p:tav>
                                        <p:tav tm="100000">
                                          <p:val>
                                            <p:strVal val="#ppt_x"/>
                                          </p:val>
                                        </p:tav>
                                      </p:tavLst>
                                    </p:anim>
                                    <p:anim calcmode="lin" valueType="num">
                                      <p:cBhvr additive="base">
                                        <p:cTn id="59" dur="500" fill="hold"/>
                                        <p:tgtEl>
                                          <p:spTgt spid="13316">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6" grpId="0" animBg="1" autoUpdateAnimBg="0"/>
      <p:bldP spid="13317" grpId="0" animBg="1"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solidFill>
            <a:schemeClr val="lt1">
              <a:alpha val="48000"/>
            </a:schemeClr>
          </a:solidFill>
        </p:spPr>
        <p:style>
          <a:lnRef idx="2">
            <a:schemeClr val="accent3"/>
          </a:lnRef>
          <a:fillRef idx="1">
            <a:schemeClr val="lt1"/>
          </a:fillRef>
          <a:effectRef idx="0">
            <a:schemeClr val="accent3"/>
          </a:effectRef>
          <a:fontRef idx="minor">
            <a:schemeClr val="dk1"/>
          </a:fontRef>
        </p:style>
        <p:txBody>
          <a:bodyPr/>
          <a:lstStyle/>
          <a:p>
            <a:r>
              <a:rPr lang="en-GB"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Health and safety</a:t>
            </a:r>
            <a:endPar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7411" name="Content Placeholder 2"/>
          <p:cNvSpPr>
            <a:spLocks noGrp="1"/>
          </p:cNvSpPr>
          <p:nvPr>
            <p:ph idx="1"/>
          </p:nvPr>
        </p:nvSpPr>
        <p:spPr>
          <a:xfrm>
            <a:off x="457200" y="1600201"/>
            <a:ext cx="8229600" cy="2116831"/>
          </a:xfrm>
        </p:spPr>
        <p:style>
          <a:lnRef idx="2">
            <a:schemeClr val="accent3"/>
          </a:lnRef>
          <a:fillRef idx="1">
            <a:schemeClr val="lt1"/>
          </a:fillRef>
          <a:effectRef idx="0">
            <a:schemeClr val="accent3"/>
          </a:effectRef>
          <a:fontRef idx="minor">
            <a:schemeClr val="dk1"/>
          </a:fontRef>
        </p:style>
        <p:txBody>
          <a:bodyPr>
            <a:normAutofit/>
          </a:bodyPr>
          <a:lstStyle/>
          <a:p>
            <a:pPr marL="0" indent="0">
              <a:buFontTx/>
              <a:buNone/>
            </a:pPr>
            <a:r>
              <a:rPr lang="en-GB" sz="2800" dirty="0" smtClean="0"/>
              <a:t>The most important thing for students to remember is that we will be in a fairly remote area so any trip to hospital is a major concern. It needs to be avoided.</a:t>
            </a:r>
          </a:p>
          <a:p>
            <a:pPr algn="ctr">
              <a:buFontTx/>
              <a:buNone/>
            </a:pPr>
            <a:r>
              <a:rPr lang="en-GB" sz="2800" dirty="0" smtClean="0"/>
              <a:t>Think first!</a:t>
            </a:r>
            <a:endParaRPr lang="en-US" sz="2800" dirty="0" smtClean="0"/>
          </a:p>
        </p:txBody>
      </p:sp>
      <p:pic>
        <p:nvPicPr>
          <p:cNvPr id="17412" name="Picture 2" descr="http://workaccidentscompensationclaim.co.uk/wp-content/uploads/2011/10/personal-injury-at-work.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118586" y="3861048"/>
            <a:ext cx="2857500" cy="2857500"/>
          </a:xfrm>
          <a:prstGeom prst="rect">
            <a:avLst/>
          </a:prstGeom>
          <a:ln w="9525">
            <a:solidFill>
              <a:schemeClr val="accent3"/>
            </a:solid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94944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style>
          <a:lnRef idx="2">
            <a:schemeClr val="accent3"/>
          </a:lnRef>
          <a:fillRef idx="1">
            <a:schemeClr val="lt1"/>
          </a:fillRef>
          <a:effectRef idx="0">
            <a:schemeClr val="accent3"/>
          </a:effectRef>
          <a:fontRef idx="minor">
            <a:schemeClr val="dk1"/>
          </a:fontRef>
        </p:style>
        <p:txBody>
          <a:bodyPr>
            <a:normAutofit fontScale="70000" lnSpcReduction="20000"/>
          </a:bodyPr>
          <a:lstStyle/>
          <a:p>
            <a:r>
              <a:rPr lang="en-GB" b="1" dirty="0"/>
              <a:t>Appendix 3.2: Groups Under Remote Supervision (GURS) </a:t>
            </a:r>
            <a:endParaRPr lang="en-GB" dirty="0"/>
          </a:p>
          <a:p>
            <a:r>
              <a:rPr lang="en-GB" dirty="0"/>
              <a:t>On some FSC courses, there may be a desire to remotely supervise groups. This approach as part of the organised educational experience, enables the group to have the broadest experience, collect more or independent data, visit more sites and by doing so, develop their own personal skills. Examples of where this may occur include Geography NEAs, Duke of Edinburgh Award and navigation exercises. FSC has a set of procedures to follow when working with GURS including: </a:t>
            </a:r>
          </a:p>
          <a:p>
            <a:pPr lvl="0"/>
            <a:r>
              <a:rPr lang="en-GB" dirty="0"/>
              <a:t>Participants are fully briefed and equipped, before they carry out their activity. </a:t>
            </a:r>
          </a:p>
          <a:p>
            <a:pPr lvl="0"/>
            <a:r>
              <a:rPr lang="en-GB" dirty="0"/>
              <a:t>Sites used with GURS are risk assessed by FSC. </a:t>
            </a:r>
          </a:p>
          <a:p>
            <a:pPr lvl="0"/>
            <a:r>
              <a:rPr lang="en-GB" dirty="0"/>
              <a:t>Appropriate support e.g. first aid equipment is provided. </a:t>
            </a:r>
          </a:p>
          <a:p>
            <a:pPr lvl="0"/>
            <a:r>
              <a:rPr lang="en-GB" dirty="0"/>
              <a:t>Communication systems are in place including emergency and non-emergency contact. </a:t>
            </a:r>
          </a:p>
          <a:p>
            <a:endParaRPr lang="en-GB" dirty="0"/>
          </a:p>
        </p:txBody>
      </p:sp>
      <p:sp>
        <p:nvSpPr>
          <p:cNvPr id="4" name="Title 1"/>
          <p:cNvSpPr>
            <a:spLocks noGrp="1"/>
          </p:cNvSpPr>
          <p:nvPr>
            <p:ph type="title"/>
          </p:nvPr>
        </p:nvSpPr>
        <p:spPr>
          <a:xfrm>
            <a:off x="443880" y="116632"/>
            <a:ext cx="8229600" cy="1143000"/>
          </a:xfrm>
          <a:solidFill>
            <a:schemeClr val="lt1">
              <a:alpha val="48000"/>
            </a:schemeClr>
          </a:solidFill>
        </p:spPr>
        <p:style>
          <a:lnRef idx="2">
            <a:schemeClr val="accent3"/>
          </a:lnRef>
          <a:fillRef idx="1">
            <a:schemeClr val="lt1"/>
          </a:fillRef>
          <a:effectRef idx="0">
            <a:schemeClr val="accent3"/>
          </a:effectRef>
          <a:fontRef idx="minor">
            <a:schemeClr val="dk1"/>
          </a:fontRef>
        </p:style>
        <p:txBody>
          <a:bodyPr/>
          <a:lstStyle/>
          <a:p>
            <a:r>
              <a:rPr lang="en-GB"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Health and safety: GURS</a:t>
            </a:r>
            <a:endPar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38072795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899592" y="260648"/>
            <a:ext cx="7308304" cy="1143000"/>
          </a:xfrm>
        </p:spPr>
        <p:style>
          <a:lnRef idx="2">
            <a:schemeClr val="accent3"/>
          </a:lnRef>
          <a:fillRef idx="1">
            <a:schemeClr val="lt1"/>
          </a:fillRef>
          <a:effectRef idx="0">
            <a:schemeClr val="accent3"/>
          </a:effectRef>
          <a:fontRef idx="minor">
            <a:schemeClr val="dk1"/>
          </a:fontRef>
        </p:style>
        <p:txBody>
          <a:bodyPr>
            <a:normAutofit fontScale="90000"/>
          </a:bodyPr>
          <a:lstStyle/>
          <a:p>
            <a:r>
              <a:rPr lang="en-GB"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Rules/sharing with other schools</a:t>
            </a:r>
            <a:endPar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8435" name="Content Placeholder 2"/>
          <p:cNvSpPr>
            <a:spLocks noGrp="1"/>
          </p:cNvSpPr>
          <p:nvPr>
            <p:ph idx="1"/>
          </p:nvPr>
        </p:nvSpPr>
        <p:spPr/>
        <p:style>
          <a:lnRef idx="2">
            <a:schemeClr val="accent3"/>
          </a:lnRef>
          <a:fillRef idx="1">
            <a:schemeClr val="lt1"/>
          </a:fillRef>
          <a:effectRef idx="0">
            <a:schemeClr val="accent3"/>
          </a:effectRef>
          <a:fontRef idx="minor">
            <a:schemeClr val="dk1"/>
          </a:fontRef>
        </p:style>
        <p:txBody>
          <a:bodyPr>
            <a:normAutofit/>
          </a:bodyPr>
          <a:lstStyle/>
          <a:p>
            <a:pPr>
              <a:defRPr/>
            </a:pPr>
            <a:r>
              <a:rPr lang="en-GB" sz="2800" dirty="0" smtClean="0"/>
              <a:t>Drugs and alcohol are not permitted in the centre</a:t>
            </a:r>
          </a:p>
          <a:p>
            <a:pPr>
              <a:defRPr/>
            </a:pPr>
            <a:r>
              <a:rPr lang="en-GB" sz="2800" dirty="0" smtClean="0"/>
              <a:t>Climbing is not allowed on any of the rock faces on the estate</a:t>
            </a:r>
          </a:p>
          <a:p>
            <a:pPr>
              <a:defRPr/>
            </a:pPr>
            <a:r>
              <a:rPr lang="en-GB" sz="2800" dirty="0" smtClean="0"/>
              <a:t>Smoking is not allowed onsite</a:t>
            </a:r>
          </a:p>
          <a:p>
            <a:pPr>
              <a:defRPr/>
            </a:pPr>
            <a:r>
              <a:rPr lang="en-GB" sz="2800" dirty="0" smtClean="0"/>
              <a:t>Respect other centre visitors and staff</a:t>
            </a:r>
          </a:p>
          <a:p>
            <a:pPr>
              <a:defRPr/>
            </a:pPr>
            <a:r>
              <a:rPr lang="en-GB" sz="2800" dirty="0" smtClean="0"/>
              <a:t>Follow the country code</a:t>
            </a:r>
          </a:p>
          <a:p>
            <a:pPr>
              <a:defRPr/>
            </a:pPr>
            <a:r>
              <a:rPr lang="en-GB" sz="2800" b="1" dirty="0" smtClean="0"/>
              <a:t>No aerosols </a:t>
            </a:r>
          </a:p>
          <a:p>
            <a:pPr marL="0" indent="0">
              <a:buFontTx/>
              <a:buNone/>
              <a:defRPr/>
            </a:pPr>
            <a:r>
              <a:rPr lang="en-GB" sz="2800" b="1" dirty="0" smtClean="0"/>
              <a:t>Students will be sent home by the centre if they break these rules (see behaviour form).</a:t>
            </a:r>
            <a:endParaRPr lang="en-US" sz="2800" b="1" dirty="0" smtClean="0"/>
          </a:p>
        </p:txBody>
      </p:sp>
    </p:spTree>
    <p:extLst>
      <p:ext uri="{BB962C8B-B14F-4D97-AF65-F5344CB8AC3E}">
        <p14:creationId xmlns:p14="http://schemas.microsoft.com/office/powerpoint/2010/main" val="27391169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899592" y="260648"/>
            <a:ext cx="7308304" cy="864096"/>
          </a:xfrm>
        </p:spPr>
        <p:style>
          <a:lnRef idx="2">
            <a:schemeClr val="accent3"/>
          </a:lnRef>
          <a:fillRef idx="1">
            <a:schemeClr val="lt1"/>
          </a:fillRef>
          <a:effectRef idx="0">
            <a:schemeClr val="accent3"/>
          </a:effectRef>
          <a:fontRef idx="minor">
            <a:schemeClr val="dk1"/>
          </a:fontRef>
        </p:style>
        <p:txBody>
          <a:bodyPr>
            <a:normAutofit/>
          </a:bodyPr>
          <a:lstStyle/>
          <a:p>
            <a:r>
              <a:rPr lang="en-GB"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Notes from past students:</a:t>
            </a:r>
            <a:endPar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8435" name="Content Placeholder 2"/>
          <p:cNvSpPr>
            <a:spLocks noGrp="1"/>
          </p:cNvSpPr>
          <p:nvPr>
            <p:ph idx="1"/>
          </p:nvPr>
        </p:nvSpPr>
        <p:spPr>
          <a:xfrm>
            <a:off x="467544" y="1340768"/>
            <a:ext cx="8229600" cy="4925144"/>
          </a:xfrm>
        </p:spPr>
        <p:style>
          <a:lnRef idx="2">
            <a:schemeClr val="accent3"/>
          </a:lnRef>
          <a:fillRef idx="1">
            <a:schemeClr val="lt1"/>
          </a:fillRef>
          <a:effectRef idx="0">
            <a:schemeClr val="accent3"/>
          </a:effectRef>
          <a:fontRef idx="minor">
            <a:schemeClr val="dk1"/>
          </a:fontRef>
        </p:style>
        <p:txBody>
          <a:bodyPr>
            <a:normAutofit/>
          </a:bodyPr>
          <a:lstStyle/>
          <a:p>
            <a:pPr>
              <a:defRPr/>
            </a:pPr>
            <a:r>
              <a:rPr lang="en-US" sz="2800" b="1" dirty="0" smtClean="0"/>
              <a:t>Make sure you get work for other subjects beforehand as it’s a big job to catch up.</a:t>
            </a:r>
          </a:p>
          <a:p>
            <a:pPr>
              <a:defRPr/>
            </a:pPr>
            <a:r>
              <a:rPr lang="en-US" sz="2800" b="1" dirty="0" smtClean="0"/>
              <a:t>Bring table tennis balls and money for pool table.</a:t>
            </a:r>
          </a:p>
          <a:p>
            <a:pPr>
              <a:defRPr/>
            </a:pPr>
            <a:r>
              <a:rPr lang="en-US" sz="2800" b="1" dirty="0" smtClean="0"/>
              <a:t>Bring crisp/chocolate for pack up and money for food in Carlisle. </a:t>
            </a:r>
          </a:p>
          <a:p>
            <a:pPr>
              <a:defRPr/>
            </a:pPr>
            <a:r>
              <a:rPr lang="en-US" sz="2800" b="1" dirty="0" smtClean="0"/>
              <a:t>Bring a lunch box/drinks bottle.</a:t>
            </a:r>
          </a:p>
          <a:p>
            <a:pPr>
              <a:defRPr/>
            </a:pPr>
            <a:r>
              <a:rPr lang="en-US" sz="2800" b="1" dirty="0" smtClean="0"/>
              <a:t>Don’t bring a handbag or expensive clothes as chances are they will be ruined!</a:t>
            </a:r>
          </a:p>
          <a:p>
            <a:pPr>
              <a:defRPr/>
            </a:pPr>
            <a:r>
              <a:rPr lang="en-US" sz="2800" b="1" dirty="0" smtClean="0"/>
              <a:t>Enjoy it because it’s a really good opportunity.</a:t>
            </a:r>
          </a:p>
          <a:p>
            <a:pPr>
              <a:defRPr/>
            </a:pPr>
            <a:r>
              <a:rPr lang="en-US" sz="2800" b="1" dirty="0" smtClean="0"/>
              <a:t>Make sure you take your notes home with you….</a:t>
            </a:r>
          </a:p>
          <a:p>
            <a:pPr>
              <a:defRPr/>
            </a:pPr>
            <a:endParaRPr lang="en-US" sz="2800" b="1" dirty="0" smtClean="0"/>
          </a:p>
          <a:p>
            <a:pPr>
              <a:defRPr/>
            </a:pPr>
            <a:endParaRPr lang="en-US" sz="2800" b="1" dirty="0" smtClean="0"/>
          </a:p>
        </p:txBody>
      </p:sp>
    </p:spTree>
    <p:extLst>
      <p:ext uri="{BB962C8B-B14F-4D97-AF65-F5344CB8AC3E}">
        <p14:creationId xmlns:p14="http://schemas.microsoft.com/office/powerpoint/2010/main" val="28660697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1619672" y="2420888"/>
            <a:ext cx="5508104" cy="864096"/>
          </a:xfrm>
        </p:spPr>
        <p:style>
          <a:lnRef idx="2">
            <a:schemeClr val="accent3"/>
          </a:lnRef>
          <a:fillRef idx="1">
            <a:schemeClr val="lt1"/>
          </a:fillRef>
          <a:effectRef idx="0">
            <a:schemeClr val="accent3"/>
          </a:effectRef>
          <a:fontRef idx="minor">
            <a:schemeClr val="dk1"/>
          </a:fontRef>
        </p:style>
        <p:txBody>
          <a:bodyPr>
            <a:normAutofit/>
          </a:bodyPr>
          <a:lstStyle/>
          <a:p>
            <a:r>
              <a:rPr lang="en-GB"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Thank you!</a:t>
            </a:r>
            <a:endPar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23675762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9" name="Picture 11" descr="Field_Studies_council_logo"/>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940425" y="1125538"/>
            <a:ext cx="2938463" cy="143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80" name="Text Box 12"/>
          <p:cNvSpPr txBox="1">
            <a:spLocks noChangeArrowheads="1"/>
          </p:cNvSpPr>
          <p:nvPr/>
        </p:nvSpPr>
        <p:spPr bwMode="auto">
          <a:xfrm>
            <a:off x="395288" y="5013325"/>
            <a:ext cx="4608512"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GB" sz="2400" b="0" i="0" u="none" strike="noStrike" kern="1200" cap="none" spc="0" normalizeH="0" baseline="0" noProof="0">
                <a:ln>
                  <a:noFill/>
                </a:ln>
                <a:solidFill>
                  <a:prstClr val="black"/>
                </a:solidFill>
                <a:effectLst/>
                <a:uLnTx/>
                <a:uFillTx/>
                <a:latin typeface="Arial Rounded MT Bold" pitchFamily="34" charset="0"/>
                <a:ea typeface="+mn-ea"/>
                <a:cs typeface="+mn-cs"/>
              </a:rPr>
              <a:t>Field studies council centre -   Blencathra, Lake District</a:t>
            </a:r>
          </a:p>
        </p:txBody>
      </p:sp>
      <p:pic>
        <p:nvPicPr>
          <p:cNvPr id="3077" name="Picture 18" descr="See full size image">
            <a:hlinkClick r:id="rId3"/>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508625" y="2708275"/>
            <a:ext cx="3340100"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6" name="Line 8"/>
          <p:cNvSpPr>
            <a:spLocks noChangeShapeType="1"/>
          </p:cNvSpPr>
          <p:nvPr/>
        </p:nvSpPr>
        <p:spPr bwMode="auto">
          <a:xfrm>
            <a:off x="4787900" y="2349500"/>
            <a:ext cx="2663825" cy="2087563"/>
          </a:xfrm>
          <a:prstGeom prst="line">
            <a:avLst/>
          </a:prstGeom>
          <a:noFill/>
          <a:ln w="9525">
            <a:solidFill>
              <a:srgbClr val="333333"/>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7177" name="Line 9"/>
          <p:cNvSpPr>
            <a:spLocks noChangeShapeType="1"/>
          </p:cNvSpPr>
          <p:nvPr/>
        </p:nvSpPr>
        <p:spPr bwMode="auto">
          <a:xfrm flipV="1">
            <a:off x="2843213" y="4437063"/>
            <a:ext cx="4608512" cy="576262"/>
          </a:xfrm>
          <a:prstGeom prst="line">
            <a:avLst/>
          </a:prstGeom>
          <a:noFill/>
          <a:ln w="9525">
            <a:solidFill>
              <a:srgbClr val="333333"/>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pic>
        <p:nvPicPr>
          <p:cNvPr id="3080" name="Picture 21" descr="http://www.geog.port.ac.uk/webmap/thelakes/photos/bpr14.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55650" y="1196975"/>
            <a:ext cx="3943350" cy="26289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9" name="Title 1"/>
          <p:cNvSpPr txBox="1">
            <a:spLocks/>
          </p:cNvSpPr>
          <p:nvPr/>
        </p:nvSpPr>
        <p:spPr>
          <a:xfrm>
            <a:off x="1475656" y="188640"/>
            <a:ext cx="6429400" cy="778098"/>
          </a:xfrm>
          <a:prstGeom prst="rect">
            <a:avLst/>
          </a:prstGeom>
          <a:solidFill>
            <a:schemeClr val="lt1">
              <a:alpha val="66000"/>
            </a:schemeClr>
          </a:solidFill>
        </p:spPr>
        <p:style>
          <a:lnRef idx="2">
            <a:schemeClr val="accent3"/>
          </a:lnRef>
          <a:fillRef idx="1">
            <a:schemeClr val="lt1"/>
          </a:fillRef>
          <a:effectRef idx="0">
            <a:schemeClr val="accent3"/>
          </a:effectRef>
          <a:fontRef idx="minor">
            <a:schemeClr val="dk1"/>
          </a:fontRef>
        </p:style>
        <p:txBody>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4400" b="1" i="0" u="none" strike="noStrike" kern="1200" cap="none" spc="0" normalizeH="0" baseline="0" noProof="0" dirty="0" smtClean="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uLnTx/>
                <a:uFillTx/>
                <a:latin typeface="Calibri"/>
                <a:ea typeface="+mn-ea"/>
                <a:cs typeface="+mn-cs"/>
              </a:rPr>
              <a:t>Where are we staying?</a:t>
            </a:r>
            <a:endParaRPr kumimoji="0" lang="en-GB" sz="4400" b="1" i="0" u="none" strike="noStrike" kern="1200" cap="none" spc="0" normalizeH="0" baseline="0" noProof="0" dirty="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uLnTx/>
              <a:uFillTx/>
              <a:latin typeface="Calibri"/>
              <a:ea typeface="+mn-ea"/>
              <a:cs typeface="+mn-cs"/>
            </a:endParaRPr>
          </a:p>
        </p:txBody>
      </p:sp>
    </p:spTree>
    <p:extLst>
      <p:ext uri="{BB962C8B-B14F-4D97-AF65-F5344CB8AC3E}">
        <p14:creationId xmlns:p14="http://schemas.microsoft.com/office/powerpoint/2010/main" val="1451503516"/>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 presetClass="entr" presetSubtype="0" fill="hold" nodeType="afterEffect">
                                  <p:stCondLst>
                                    <p:cond delay="0"/>
                                  </p:stCondLst>
                                  <p:childTnLst>
                                    <p:set>
                                      <p:cBhvr>
                                        <p:cTn id="6" dur="1" fill="hold">
                                          <p:stCondLst>
                                            <p:cond delay="499"/>
                                          </p:stCondLst>
                                        </p:cTn>
                                        <p:tgtEl>
                                          <p:spTgt spid="7179"/>
                                        </p:tgtEl>
                                        <p:attrNameLst>
                                          <p:attrName>style.visibility</p:attrName>
                                        </p:attrNameLst>
                                      </p:cBhvr>
                                      <p:to>
                                        <p:strVal val="visible"/>
                                      </p:to>
                                    </p:set>
                                  </p:childTnLst>
                                </p:cTn>
                              </p:par>
                            </p:childTnLst>
                          </p:cTn>
                        </p:par>
                        <p:par>
                          <p:cTn id="7" fill="hold" nodeType="afterGroup">
                            <p:stCondLst>
                              <p:cond delay="500"/>
                            </p:stCondLst>
                            <p:childTnLst>
                              <p:par>
                                <p:cTn id="8" presetID="22" presetClass="entr" presetSubtype="4" fill="hold" grpId="0" nodeType="afterEffect">
                                  <p:stCondLst>
                                    <p:cond delay="0"/>
                                  </p:stCondLst>
                                  <p:childTnLst>
                                    <p:set>
                                      <p:cBhvr>
                                        <p:cTn id="9" dur="1" fill="hold">
                                          <p:stCondLst>
                                            <p:cond delay="0"/>
                                          </p:stCondLst>
                                        </p:cTn>
                                        <p:tgtEl>
                                          <p:spTgt spid="7176"/>
                                        </p:tgtEl>
                                        <p:attrNameLst>
                                          <p:attrName>style.visibility</p:attrName>
                                        </p:attrNameLst>
                                      </p:cBhvr>
                                      <p:to>
                                        <p:strVal val="visible"/>
                                      </p:to>
                                    </p:set>
                                    <p:animEffect transition="in" filter="wipe(down)">
                                      <p:cBhvr>
                                        <p:cTn id="10" dur="500"/>
                                        <p:tgtEl>
                                          <p:spTgt spid="7176"/>
                                        </p:tgtEl>
                                      </p:cBhvr>
                                    </p:animEffect>
                                  </p:childTnLst>
                                </p:cTn>
                              </p:par>
                            </p:childTnLst>
                          </p:cTn>
                        </p:par>
                        <p:par>
                          <p:cTn id="11" fill="hold" nodeType="afterGroup">
                            <p:stCondLst>
                              <p:cond delay="1000"/>
                            </p:stCondLst>
                            <p:childTnLst>
                              <p:par>
                                <p:cTn id="12" presetID="22" presetClass="entr" presetSubtype="4" fill="hold" grpId="0" nodeType="afterEffect">
                                  <p:stCondLst>
                                    <p:cond delay="0"/>
                                  </p:stCondLst>
                                  <p:childTnLst>
                                    <p:set>
                                      <p:cBhvr>
                                        <p:cTn id="13" dur="1" fill="hold">
                                          <p:stCondLst>
                                            <p:cond delay="0"/>
                                          </p:stCondLst>
                                        </p:cTn>
                                        <p:tgtEl>
                                          <p:spTgt spid="7177"/>
                                        </p:tgtEl>
                                        <p:attrNameLst>
                                          <p:attrName>style.visibility</p:attrName>
                                        </p:attrNameLst>
                                      </p:cBhvr>
                                      <p:to>
                                        <p:strVal val="visible"/>
                                      </p:to>
                                    </p:set>
                                    <p:animEffect transition="in" filter="wipe(down)">
                                      <p:cBhvr>
                                        <p:cTn id="14" dur="500"/>
                                        <p:tgtEl>
                                          <p:spTgt spid="7177"/>
                                        </p:tgtEl>
                                      </p:cBhvr>
                                    </p:animEffect>
                                  </p:childTnLst>
                                </p:cTn>
                              </p:par>
                            </p:childTnLst>
                          </p:cTn>
                        </p:par>
                        <p:par>
                          <p:cTn id="15" fill="hold" nodeType="afterGroup">
                            <p:stCondLst>
                              <p:cond delay="1500"/>
                            </p:stCondLst>
                            <p:childTnLst>
                              <p:par>
                                <p:cTn id="16" presetID="1" presetClass="entr" presetSubtype="0" fill="hold" grpId="0" nodeType="afterEffect">
                                  <p:stCondLst>
                                    <p:cond delay="0"/>
                                  </p:stCondLst>
                                  <p:iterate type="lt">
                                    <p:tmAbs val="75"/>
                                  </p:iterate>
                                  <p:childTnLst>
                                    <p:set>
                                      <p:cBhvr>
                                        <p:cTn id="17" dur="1" fill="hold">
                                          <p:stCondLst>
                                            <p:cond delay="74"/>
                                          </p:stCondLst>
                                        </p:cTn>
                                        <p:tgtEl>
                                          <p:spTgt spid="71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80" grpId="0" autoUpdateAnimBg="0"/>
      <p:bldP spid="7176" grpId="0" animBg="1"/>
      <p:bldP spid="717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5194" y="1340768"/>
            <a:ext cx="8964488" cy="510403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a:spLocks noGrp="1"/>
          </p:cNvSpPr>
          <p:nvPr>
            <p:ph type="title"/>
          </p:nvPr>
        </p:nvSpPr>
        <p:spPr>
          <a:xfrm>
            <a:off x="1475656" y="188640"/>
            <a:ext cx="6429400" cy="778098"/>
          </a:xfrm>
          <a:solidFill>
            <a:schemeClr val="lt1">
              <a:alpha val="66000"/>
            </a:schemeClr>
          </a:solidFill>
        </p:spPr>
        <p:style>
          <a:lnRef idx="2">
            <a:schemeClr val="accent3"/>
          </a:lnRef>
          <a:fillRef idx="1">
            <a:schemeClr val="lt1"/>
          </a:fillRef>
          <a:effectRef idx="0">
            <a:schemeClr val="accent3"/>
          </a:effectRef>
          <a:fontRef idx="minor">
            <a:schemeClr val="dk1"/>
          </a:fontRef>
        </p:style>
        <p:txBody>
          <a:bodyPr/>
          <a:lstStyle/>
          <a:p>
            <a:r>
              <a:rPr lang="en-GB"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Blencathra Centre</a:t>
            </a:r>
            <a:endParaRPr lang="en-GB"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1564186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050"/>
                                        </p:tgtEl>
                                      </p:cBhvr>
                                    </p:animEffect>
                                    <p:set>
                                      <p:cBhvr>
                                        <p:cTn id="7" dur="1" fill="hold">
                                          <p:stCondLst>
                                            <p:cond delay="499"/>
                                          </p:stCondLst>
                                        </p:cTn>
                                        <p:tgtEl>
                                          <p:spTgt spid="205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475656" y="188640"/>
            <a:ext cx="6429400" cy="778098"/>
          </a:xfrm>
          <a:solidFill>
            <a:schemeClr val="lt1">
              <a:alpha val="66000"/>
            </a:schemeClr>
          </a:solidFill>
        </p:spPr>
        <p:style>
          <a:lnRef idx="2">
            <a:schemeClr val="accent3"/>
          </a:lnRef>
          <a:fillRef idx="1">
            <a:schemeClr val="lt1"/>
          </a:fillRef>
          <a:effectRef idx="0">
            <a:schemeClr val="accent3"/>
          </a:effectRef>
          <a:fontRef idx="minor">
            <a:schemeClr val="dk1"/>
          </a:fontRef>
        </p:style>
        <p:txBody>
          <a:bodyPr/>
          <a:lstStyle/>
          <a:p>
            <a:r>
              <a:rPr lang="en-GB"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Blencathra Centre</a:t>
            </a:r>
            <a:endParaRPr lang="en-GB"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6" name="Picture 2" descr="http://www.theadventureelement.co.uk/images/blencathra-1.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3500" y="1340768"/>
            <a:ext cx="4108432" cy="2232248"/>
          </a:xfrm>
          <a:prstGeom prst="rect">
            <a:avLst/>
          </a:prstGeom>
          <a:ln w="38100" cap="sq">
            <a:solidFill>
              <a:schemeClr val="accent3"/>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4098" name="Picture 2" descr="http://www.theadventureelement.co.uk/images/blencathra-2.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856403" y="1450911"/>
            <a:ext cx="3928528" cy="2134500"/>
          </a:xfrm>
          <a:prstGeom prst="rect">
            <a:avLst/>
          </a:prstGeom>
          <a:ln w="38100" cap="sq">
            <a:solidFill>
              <a:schemeClr val="accent3"/>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4100" name="Picture 4" descr="http://www.groupaccommodation.com/sites/default/files/6(440).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918664" y="4005064"/>
            <a:ext cx="3397037" cy="2399494"/>
          </a:xfrm>
          <a:prstGeom prst="rect">
            <a:avLst/>
          </a:prstGeom>
          <a:ln w="38100" cap="sq">
            <a:solidFill>
              <a:schemeClr val="accent3"/>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12584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Rectangle 5"/>
          <p:cNvSpPr>
            <a:spLocks noRot="1" noChangeArrowheads="1"/>
          </p:cNvSpPr>
          <p:nvPr/>
        </p:nvSpPr>
        <p:spPr bwMode="auto">
          <a:xfrm>
            <a:off x="395288" y="1412875"/>
            <a:ext cx="8450262" cy="5040461"/>
          </a:xfrm>
          <a:prstGeom prst="rect">
            <a:avLst/>
          </a:prstGeom>
          <a:ln/>
        </p:spPr>
        <p:style>
          <a:lnRef idx="2">
            <a:schemeClr val="accent3"/>
          </a:lnRef>
          <a:fillRef idx="1">
            <a:schemeClr val="lt1"/>
          </a:fillRef>
          <a:effectRef idx="0">
            <a:schemeClr val="accent3"/>
          </a:effectRef>
          <a:fontRef idx="minor">
            <a:schemeClr val="dk1"/>
          </a:fontRef>
        </p:style>
        <p:txBody>
          <a:bodyPr/>
          <a:lstStyle/>
          <a:p>
            <a:pPr marL="342900" marR="0" lvl="0" indent="-342900" algn="l" defTabSz="914400" rtl="0" eaLnBrk="1" fontAlgn="auto" latinLnBrk="0" hangingPunct="1">
              <a:lnSpc>
                <a:spcPct val="100000"/>
              </a:lnSpc>
              <a:spcBef>
                <a:spcPct val="20000"/>
              </a:spcBef>
              <a:spcAft>
                <a:spcPts val="0"/>
              </a:spcAft>
              <a:buClrTx/>
              <a:buSzTx/>
              <a:buFontTx/>
              <a:buChar char="•"/>
              <a:tabLst/>
              <a:defRPr/>
            </a:pPr>
            <a:r>
              <a:rPr kumimoji="0" lang="en-GB" sz="2400" b="0" i="0" u="none" strike="noStrike" kern="1200" cap="none" spc="0" normalizeH="0" baseline="0" noProof="0" dirty="0">
                <a:ln>
                  <a:noFill/>
                </a:ln>
                <a:solidFill>
                  <a:prstClr val="black"/>
                </a:solidFill>
                <a:effectLst/>
                <a:uLnTx/>
                <a:uFillTx/>
                <a:latin typeface="Arial Rounded MT Bold" pitchFamily="34" charset="0"/>
                <a:ea typeface="+mn-ea"/>
                <a:cs typeface="+mn-cs"/>
              </a:rPr>
              <a:t>Games room – pool table, table tennis</a:t>
            </a:r>
          </a:p>
          <a:p>
            <a:pPr marL="342900" marR="0" lvl="0" indent="-342900" algn="l" defTabSz="914400" rtl="0" eaLnBrk="1" fontAlgn="auto" latinLnBrk="0" hangingPunct="1">
              <a:lnSpc>
                <a:spcPct val="100000"/>
              </a:lnSpc>
              <a:spcBef>
                <a:spcPct val="20000"/>
              </a:spcBef>
              <a:spcAft>
                <a:spcPts val="0"/>
              </a:spcAft>
              <a:buClrTx/>
              <a:buSzTx/>
              <a:buFontTx/>
              <a:buChar char="•"/>
              <a:tabLst/>
              <a:defRPr/>
            </a:pPr>
            <a:r>
              <a:rPr kumimoji="0" lang="en-GB" sz="2400" b="0" i="0" u="none" strike="noStrike" kern="1200" cap="none" spc="0" normalizeH="0" baseline="0" noProof="0" dirty="0">
                <a:ln>
                  <a:noFill/>
                </a:ln>
                <a:solidFill>
                  <a:prstClr val="black"/>
                </a:solidFill>
                <a:effectLst/>
                <a:uLnTx/>
                <a:uFillTx/>
                <a:latin typeface="Arial Rounded MT Bold" pitchFamily="34" charset="0"/>
                <a:ea typeface="+mn-ea"/>
                <a:cs typeface="+mn-cs"/>
              </a:rPr>
              <a:t>TV </a:t>
            </a:r>
            <a:r>
              <a:rPr kumimoji="0" lang="en-GB" sz="2400" b="0" i="0" u="none" strike="noStrike" kern="1200" cap="none" spc="0" normalizeH="0" baseline="0" noProof="0" dirty="0" smtClean="0">
                <a:ln>
                  <a:noFill/>
                </a:ln>
                <a:solidFill>
                  <a:prstClr val="black"/>
                </a:solidFill>
                <a:effectLst/>
                <a:uLnTx/>
                <a:uFillTx/>
                <a:latin typeface="Arial Rounded MT Bold" pitchFamily="34" charset="0"/>
                <a:ea typeface="+mn-ea"/>
                <a:cs typeface="+mn-cs"/>
              </a:rPr>
              <a:t>room</a:t>
            </a:r>
            <a:endParaRPr kumimoji="0" lang="en-GB" sz="2400" b="0" i="0" u="none" strike="noStrike" kern="1200" cap="none" spc="0" normalizeH="0" baseline="0" noProof="0" dirty="0">
              <a:ln>
                <a:noFill/>
              </a:ln>
              <a:solidFill>
                <a:prstClr val="black"/>
              </a:solidFill>
              <a:effectLst/>
              <a:uLnTx/>
              <a:uFillTx/>
              <a:latin typeface="Arial Rounded MT Bold" pitchFamily="34"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Tx/>
              <a:buChar char="•"/>
              <a:tabLst/>
              <a:defRPr/>
            </a:pPr>
            <a:r>
              <a:rPr kumimoji="0" lang="en-GB" sz="2400" b="0" i="0" u="none" strike="noStrike" kern="1200" cap="none" spc="0" normalizeH="0" baseline="0" noProof="0" dirty="0">
                <a:ln>
                  <a:noFill/>
                </a:ln>
                <a:solidFill>
                  <a:prstClr val="black"/>
                </a:solidFill>
                <a:effectLst/>
                <a:uLnTx/>
                <a:uFillTx/>
                <a:latin typeface="Arial Rounded MT Bold" pitchFamily="34" charset="0"/>
                <a:ea typeface="+mn-ea"/>
                <a:cs typeface="+mn-cs"/>
              </a:rPr>
              <a:t>Drying room</a:t>
            </a:r>
          </a:p>
          <a:p>
            <a:pPr marL="342900" marR="0" lvl="0" indent="-342900" algn="l" defTabSz="914400" rtl="0" eaLnBrk="1" fontAlgn="auto" latinLnBrk="0" hangingPunct="1">
              <a:lnSpc>
                <a:spcPct val="100000"/>
              </a:lnSpc>
              <a:spcBef>
                <a:spcPct val="20000"/>
              </a:spcBef>
              <a:spcAft>
                <a:spcPts val="0"/>
              </a:spcAft>
              <a:buClrTx/>
              <a:buSzTx/>
              <a:buFontTx/>
              <a:buChar char="•"/>
              <a:tabLst/>
              <a:defRPr/>
            </a:pPr>
            <a:r>
              <a:rPr kumimoji="0" lang="en-GB" sz="2400" b="0" i="0" u="none" strike="noStrike" kern="1200" cap="none" spc="0" normalizeH="0" baseline="0" noProof="0" dirty="0">
                <a:ln>
                  <a:noFill/>
                </a:ln>
                <a:solidFill>
                  <a:prstClr val="black"/>
                </a:solidFill>
                <a:effectLst/>
                <a:uLnTx/>
                <a:uFillTx/>
                <a:latin typeface="Arial Rounded MT Bold" pitchFamily="34" charset="0"/>
                <a:ea typeface="+mn-ea"/>
                <a:cs typeface="+mn-cs"/>
              </a:rPr>
              <a:t>Library</a:t>
            </a:r>
          </a:p>
          <a:p>
            <a:pPr marL="342900" marR="0" lvl="0" indent="-342900" algn="l" defTabSz="914400" rtl="0" eaLnBrk="1" fontAlgn="auto" latinLnBrk="0" hangingPunct="1">
              <a:lnSpc>
                <a:spcPct val="100000"/>
              </a:lnSpc>
              <a:spcBef>
                <a:spcPct val="20000"/>
              </a:spcBef>
              <a:spcAft>
                <a:spcPts val="0"/>
              </a:spcAft>
              <a:buClrTx/>
              <a:buSzTx/>
              <a:buFontTx/>
              <a:buChar char="•"/>
              <a:tabLst/>
              <a:defRPr/>
            </a:pPr>
            <a:r>
              <a:rPr kumimoji="0" lang="en-GB" sz="2400" b="0" i="0" u="none" strike="noStrike" kern="1200" cap="none" spc="0" normalizeH="0" baseline="0" noProof="0" dirty="0">
                <a:ln>
                  <a:noFill/>
                </a:ln>
                <a:solidFill>
                  <a:prstClr val="black"/>
                </a:solidFill>
                <a:effectLst/>
                <a:uLnTx/>
                <a:uFillTx/>
                <a:latin typeface="Arial Rounded MT Bold" pitchFamily="34" charset="0"/>
                <a:ea typeface="+mn-ea"/>
                <a:cs typeface="+mn-cs"/>
              </a:rPr>
              <a:t>Walking boot hire</a:t>
            </a:r>
          </a:p>
          <a:p>
            <a:pPr marL="342900" marR="0" lvl="0" indent="-342900" algn="l" defTabSz="914400" rtl="0" eaLnBrk="1" fontAlgn="auto" latinLnBrk="0" hangingPunct="1">
              <a:lnSpc>
                <a:spcPct val="100000"/>
              </a:lnSpc>
              <a:spcBef>
                <a:spcPct val="20000"/>
              </a:spcBef>
              <a:spcAft>
                <a:spcPts val="0"/>
              </a:spcAft>
              <a:buClrTx/>
              <a:buSzTx/>
              <a:buFontTx/>
              <a:buChar char="•"/>
              <a:tabLst/>
              <a:defRPr/>
            </a:pPr>
            <a:r>
              <a:rPr kumimoji="0" lang="en-GB" sz="2400" b="0" i="0" u="none" strike="noStrike" kern="1200" cap="none" spc="0" normalizeH="0" baseline="0" noProof="0" dirty="0">
                <a:ln>
                  <a:noFill/>
                </a:ln>
                <a:solidFill>
                  <a:prstClr val="black"/>
                </a:solidFill>
                <a:effectLst/>
                <a:uLnTx/>
                <a:uFillTx/>
                <a:latin typeface="Arial Rounded MT Bold" pitchFamily="34" charset="0"/>
                <a:ea typeface="+mn-ea"/>
                <a:cs typeface="+mn-cs"/>
              </a:rPr>
              <a:t>Computer suite</a:t>
            </a:r>
          </a:p>
          <a:p>
            <a:pPr marL="342900" marR="0" lvl="0" indent="-342900" algn="l" defTabSz="914400" rtl="0" eaLnBrk="1" fontAlgn="auto" latinLnBrk="0" hangingPunct="1">
              <a:lnSpc>
                <a:spcPct val="100000"/>
              </a:lnSpc>
              <a:spcBef>
                <a:spcPct val="20000"/>
              </a:spcBef>
              <a:spcAft>
                <a:spcPts val="0"/>
              </a:spcAft>
              <a:buClrTx/>
              <a:buSzTx/>
              <a:buFontTx/>
              <a:buChar char="•"/>
              <a:tabLst/>
              <a:defRPr/>
            </a:pPr>
            <a:r>
              <a:rPr kumimoji="0" lang="en-GB" sz="2400" b="0" i="0" u="none" strike="noStrike" kern="1200" cap="none" spc="0" normalizeH="0" baseline="0" noProof="0" dirty="0">
                <a:ln>
                  <a:noFill/>
                </a:ln>
                <a:solidFill>
                  <a:prstClr val="black"/>
                </a:solidFill>
                <a:effectLst/>
                <a:uLnTx/>
                <a:uFillTx/>
                <a:latin typeface="Arial Rounded MT Bold" pitchFamily="34" charset="0"/>
                <a:ea typeface="+mn-ea"/>
                <a:cs typeface="+mn-cs"/>
              </a:rPr>
              <a:t>Fieldwork labs</a:t>
            </a:r>
          </a:p>
          <a:p>
            <a:pPr marL="342900" marR="0" lvl="0" indent="-342900" algn="l" defTabSz="914400" rtl="0" eaLnBrk="1" fontAlgn="auto" latinLnBrk="0" hangingPunct="1">
              <a:lnSpc>
                <a:spcPct val="100000"/>
              </a:lnSpc>
              <a:spcBef>
                <a:spcPct val="20000"/>
              </a:spcBef>
              <a:spcAft>
                <a:spcPts val="0"/>
              </a:spcAft>
              <a:buClrTx/>
              <a:buSzTx/>
              <a:buFontTx/>
              <a:buChar char="•"/>
              <a:tabLst/>
              <a:defRPr/>
            </a:pPr>
            <a:r>
              <a:rPr kumimoji="0" lang="en-GB" sz="2400" b="0" i="0" u="none" strike="noStrike" kern="1200" cap="none" spc="0" normalizeH="0" baseline="0" noProof="0" dirty="0">
                <a:ln>
                  <a:noFill/>
                </a:ln>
                <a:solidFill>
                  <a:prstClr val="black"/>
                </a:solidFill>
                <a:effectLst/>
                <a:uLnTx/>
                <a:uFillTx/>
                <a:latin typeface="Arial Rounded MT Bold" pitchFamily="34" charset="0"/>
                <a:ea typeface="+mn-ea"/>
                <a:cs typeface="+mn-cs"/>
              </a:rPr>
              <a:t>Classrooms with digital projectors</a:t>
            </a:r>
          </a:p>
          <a:p>
            <a:pPr marL="342900" marR="0" lvl="0" indent="-342900" algn="l" defTabSz="914400" rtl="0" eaLnBrk="1" fontAlgn="auto" latinLnBrk="0" hangingPunct="1">
              <a:lnSpc>
                <a:spcPct val="100000"/>
              </a:lnSpc>
              <a:spcBef>
                <a:spcPct val="20000"/>
              </a:spcBef>
              <a:spcAft>
                <a:spcPts val="0"/>
              </a:spcAft>
              <a:buClrTx/>
              <a:buSzTx/>
              <a:buFontTx/>
              <a:buChar char="•"/>
              <a:tabLst/>
              <a:defRPr/>
            </a:pPr>
            <a:r>
              <a:rPr kumimoji="0" lang="en-GB" sz="2400" b="0" i="0" u="none" strike="noStrike" kern="1200" cap="none" spc="0" normalizeH="0" baseline="0" noProof="0" dirty="0">
                <a:ln>
                  <a:noFill/>
                </a:ln>
                <a:solidFill>
                  <a:prstClr val="black"/>
                </a:solidFill>
                <a:effectLst/>
                <a:uLnTx/>
                <a:uFillTx/>
                <a:latin typeface="Arial Rounded MT Bold" pitchFamily="34" charset="0"/>
                <a:ea typeface="+mn-ea"/>
                <a:cs typeface="+mn-cs"/>
              </a:rPr>
              <a:t>Two hectares of wooded grounds</a:t>
            </a:r>
          </a:p>
          <a:p>
            <a:pPr marL="342900" marR="0" lvl="0" indent="-342900" algn="l" defTabSz="914400" rtl="0" eaLnBrk="1" fontAlgn="auto" latinLnBrk="0" hangingPunct="1">
              <a:lnSpc>
                <a:spcPct val="100000"/>
              </a:lnSpc>
              <a:spcBef>
                <a:spcPct val="20000"/>
              </a:spcBef>
              <a:spcAft>
                <a:spcPts val="0"/>
              </a:spcAft>
              <a:buClrTx/>
              <a:buSzTx/>
              <a:buFontTx/>
              <a:buChar char="•"/>
              <a:tabLst/>
              <a:defRPr/>
            </a:pPr>
            <a:r>
              <a:rPr kumimoji="0" lang="en-GB" sz="2400" b="0" i="0" u="none" strike="noStrike" kern="1200" cap="none" spc="0" normalizeH="0" baseline="0" noProof="0" dirty="0" smtClean="0">
                <a:ln>
                  <a:noFill/>
                </a:ln>
                <a:solidFill>
                  <a:prstClr val="black"/>
                </a:solidFill>
                <a:effectLst/>
                <a:uLnTx/>
                <a:uFillTx/>
                <a:latin typeface="Arial Rounded MT Bold" pitchFamily="34" charset="0"/>
                <a:ea typeface="+mn-ea"/>
                <a:cs typeface="+mn-cs"/>
              </a:rPr>
              <a:t>Facilities </a:t>
            </a:r>
            <a:r>
              <a:rPr kumimoji="0" lang="en-GB" sz="2400" b="0" i="0" u="none" strike="noStrike" kern="1200" cap="none" spc="0" normalizeH="0" baseline="0" noProof="0" dirty="0">
                <a:ln>
                  <a:noFill/>
                </a:ln>
                <a:solidFill>
                  <a:prstClr val="black"/>
                </a:solidFill>
                <a:effectLst/>
                <a:uLnTx/>
                <a:uFillTx/>
                <a:latin typeface="Arial Rounded MT Bold" pitchFamily="34" charset="0"/>
                <a:ea typeface="+mn-ea"/>
                <a:cs typeface="+mn-cs"/>
              </a:rPr>
              <a:t>for hot and cold drinks (bring snacks)</a:t>
            </a:r>
          </a:p>
        </p:txBody>
      </p:sp>
      <p:sp>
        <p:nvSpPr>
          <p:cNvPr id="5" name="Title 1"/>
          <p:cNvSpPr txBox="1">
            <a:spLocks/>
          </p:cNvSpPr>
          <p:nvPr/>
        </p:nvSpPr>
        <p:spPr>
          <a:xfrm>
            <a:off x="1475656" y="188640"/>
            <a:ext cx="6429400" cy="778098"/>
          </a:xfrm>
          <a:prstGeom prst="rect">
            <a:avLst/>
          </a:prstGeom>
          <a:solidFill>
            <a:schemeClr val="lt1">
              <a:alpha val="66000"/>
            </a:schemeClr>
          </a:solidFill>
        </p:spPr>
        <p:style>
          <a:lnRef idx="2">
            <a:schemeClr val="accent3"/>
          </a:lnRef>
          <a:fillRef idx="1">
            <a:schemeClr val="lt1"/>
          </a:fillRef>
          <a:effectRef idx="0">
            <a:schemeClr val="accent3"/>
          </a:effectRef>
          <a:fontRef idx="minor">
            <a:schemeClr val="dk1"/>
          </a:fontRef>
        </p:style>
        <p:txBody>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4400" b="1" i="0" u="none" strike="noStrike" kern="1200" cap="none" spc="0" normalizeH="0" baseline="0" noProof="0" dirty="0" smtClean="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uLnTx/>
                <a:uFillTx/>
                <a:latin typeface="Calibri"/>
                <a:ea typeface="+mn-ea"/>
                <a:cs typeface="+mn-cs"/>
              </a:rPr>
              <a:t>Facilities</a:t>
            </a:r>
            <a:endParaRPr kumimoji="0" lang="en-GB" sz="4400" b="1" i="0" u="none" strike="noStrike" kern="1200" cap="none" spc="0" normalizeH="0" baseline="0" noProof="0" dirty="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uLnTx/>
              <a:uFillTx/>
              <a:latin typeface="Calibri"/>
              <a:ea typeface="+mn-ea"/>
              <a:cs typeface="+mn-cs"/>
            </a:endParaRPr>
          </a:p>
        </p:txBody>
      </p:sp>
    </p:spTree>
    <p:extLst>
      <p:ext uri="{BB962C8B-B14F-4D97-AF65-F5344CB8AC3E}">
        <p14:creationId xmlns:p14="http://schemas.microsoft.com/office/powerpoint/2010/main" val="2172711933"/>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7" presetClass="entr" presetSubtype="0" fill="hold" nodeType="afterEffect">
                                  <p:stCondLst>
                                    <p:cond delay="0"/>
                                  </p:stCondLst>
                                  <p:iterate type="lt">
                                    <p:tmPct val="50000"/>
                                  </p:iterate>
                                  <p:childTnLst>
                                    <p:set>
                                      <p:cBhvr>
                                        <p:cTn id="6" dur="1" fill="hold">
                                          <p:stCondLst>
                                            <p:cond delay="0"/>
                                          </p:stCondLst>
                                        </p:cTn>
                                        <p:tgtEl>
                                          <p:spTgt spid="14341">
                                            <p:txEl>
                                              <p:pRg st="0" end="0"/>
                                            </p:txEl>
                                          </p:spTgt>
                                        </p:tgtEl>
                                        <p:attrNameLst>
                                          <p:attrName>style.visibility</p:attrName>
                                        </p:attrNameLst>
                                      </p:cBhvr>
                                      <p:to>
                                        <p:strVal val="visible"/>
                                      </p:to>
                                    </p:set>
                                    <p:anim calcmode="discrete" valueType="clr">
                                      <p:cBhvr override="childStyle">
                                        <p:cTn id="7" dur="80"/>
                                        <p:tgtEl>
                                          <p:spTgt spid="14341">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4341">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14341">
                                            <p:txEl>
                                              <p:pRg st="0" end="0"/>
                                            </p:txEl>
                                          </p:spTgt>
                                        </p:tgtEl>
                                        <p:attrNameLst>
                                          <p:attrName>fill.type</p:attrName>
                                        </p:attrNameLst>
                                      </p:cBhvr>
                                      <p:to>
                                        <p:strVal val="solid"/>
                                      </p:to>
                                    </p:set>
                                  </p:childTnLst>
                                </p:cTn>
                              </p:par>
                            </p:childTnLst>
                          </p:cTn>
                        </p:par>
                        <p:par>
                          <p:cTn id="10" fill="hold" nodeType="afterGroup">
                            <p:stCondLst>
                              <p:cond delay="1280"/>
                            </p:stCondLst>
                            <p:childTnLst>
                              <p:par>
                                <p:cTn id="11" presetID="27" presetClass="entr" presetSubtype="0" fill="hold" nodeType="afterEffect">
                                  <p:stCondLst>
                                    <p:cond delay="0"/>
                                  </p:stCondLst>
                                  <p:iterate type="lt">
                                    <p:tmPct val="50000"/>
                                  </p:iterate>
                                  <p:childTnLst>
                                    <p:set>
                                      <p:cBhvr>
                                        <p:cTn id="12" dur="1" fill="hold">
                                          <p:stCondLst>
                                            <p:cond delay="0"/>
                                          </p:stCondLst>
                                        </p:cTn>
                                        <p:tgtEl>
                                          <p:spTgt spid="14341">
                                            <p:txEl>
                                              <p:pRg st="1" end="1"/>
                                            </p:txEl>
                                          </p:spTgt>
                                        </p:tgtEl>
                                        <p:attrNameLst>
                                          <p:attrName>style.visibility</p:attrName>
                                        </p:attrNameLst>
                                      </p:cBhvr>
                                      <p:to>
                                        <p:strVal val="visible"/>
                                      </p:to>
                                    </p:set>
                                    <p:anim calcmode="discrete" valueType="clr">
                                      <p:cBhvr override="childStyle">
                                        <p:cTn id="13" dur="80"/>
                                        <p:tgtEl>
                                          <p:spTgt spid="14341">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14341">
                                            <p:txEl>
                                              <p:pRg st="1" end="1"/>
                                            </p:txEl>
                                          </p:spTgt>
                                        </p:tgtEl>
                                        <p:attrNameLst>
                                          <p:attrName>fillcolor</p:attrName>
                                        </p:attrNameLst>
                                      </p:cBhvr>
                                      <p:tavLst>
                                        <p:tav tm="0">
                                          <p:val>
                                            <p:clrVal>
                                              <a:schemeClr val="accent2"/>
                                            </p:clrVal>
                                          </p:val>
                                        </p:tav>
                                        <p:tav tm="50000">
                                          <p:val>
                                            <p:clrVal>
                                              <a:schemeClr val="hlink"/>
                                            </p:clrVal>
                                          </p:val>
                                        </p:tav>
                                      </p:tavLst>
                                    </p:anim>
                                    <p:set>
                                      <p:cBhvr>
                                        <p:cTn id="15" dur="80"/>
                                        <p:tgtEl>
                                          <p:spTgt spid="14341">
                                            <p:txEl>
                                              <p:pRg st="1" end="1"/>
                                            </p:txEl>
                                          </p:spTgt>
                                        </p:tgtEl>
                                        <p:attrNameLst>
                                          <p:attrName>fill.type</p:attrName>
                                        </p:attrNameLst>
                                      </p:cBhvr>
                                      <p:to>
                                        <p:strVal val="solid"/>
                                      </p:to>
                                    </p:set>
                                  </p:childTnLst>
                                </p:cTn>
                              </p:par>
                            </p:childTnLst>
                          </p:cTn>
                        </p:par>
                        <p:par>
                          <p:cTn id="16" fill="hold" nodeType="afterGroup">
                            <p:stCondLst>
                              <p:cond delay="1560"/>
                            </p:stCondLst>
                            <p:childTnLst>
                              <p:par>
                                <p:cTn id="17" presetID="27" presetClass="entr" presetSubtype="0" fill="hold" nodeType="afterEffect">
                                  <p:stCondLst>
                                    <p:cond delay="0"/>
                                  </p:stCondLst>
                                  <p:iterate type="lt">
                                    <p:tmPct val="50000"/>
                                  </p:iterate>
                                  <p:childTnLst>
                                    <p:set>
                                      <p:cBhvr>
                                        <p:cTn id="18" dur="1" fill="hold">
                                          <p:stCondLst>
                                            <p:cond delay="0"/>
                                          </p:stCondLst>
                                        </p:cTn>
                                        <p:tgtEl>
                                          <p:spTgt spid="14341">
                                            <p:txEl>
                                              <p:pRg st="2" end="2"/>
                                            </p:txEl>
                                          </p:spTgt>
                                        </p:tgtEl>
                                        <p:attrNameLst>
                                          <p:attrName>style.visibility</p:attrName>
                                        </p:attrNameLst>
                                      </p:cBhvr>
                                      <p:to>
                                        <p:strVal val="visible"/>
                                      </p:to>
                                    </p:set>
                                    <p:anim calcmode="discrete" valueType="clr">
                                      <p:cBhvr override="childStyle">
                                        <p:cTn id="19" dur="80"/>
                                        <p:tgtEl>
                                          <p:spTgt spid="14341">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14341">
                                            <p:txEl>
                                              <p:pRg st="2" end="2"/>
                                            </p:txEl>
                                          </p:spTgt>
                                        </p:tgtEl>
                                        <p:attrNameLst>
                                          <p:attrName>fillcolor</p:attrName>
                                        </p:attrNameLst>
                                      </p:cBhvr>
                                      <p:tavLst>
                                        <p:tav tm="0">
                                          <p:val>
                                            <p:clrVal>
                                              <a:schemeClr val="accent2"/>
                                            </p:clrVal>
                                          </p:val>
                                        </p:tav>
                                        <p:tav tm="50000">
                                          <p:val>
                                            <p:clrVal>
                                              <a:schemeClr val="hlink"/>
                                            </p:clrVal>
                                          </p:val>
                                        </p:tav>
                                      </p:tavLst>
                                    </p:anim>
                                    <p:set>
                                      <p:cBhvr>
                                        <p:cTn id="21" dur="80"/>
                                        <p:tgtEl>
                                          <p:spTgt spid="14341">
                                            <p:txEl>
                                              <p:pRg st="2" end="2"/>
                                            </p:txEl>
                                          </p:spTgt>
                                        </p:tgtEl>
                                        <p:attrNameLst>
                                          <p:attrName>fill.type</p:attrName>
                                        </p:attrNameLst>
                                      </p:cBhvr>
                                      <p:to>
                                        <p:strVal val="solid"/>
                                      </p:to>
                                    </p:set>
                                  </p:childTnLst>
                                </p:cTn>
                              </p:par>
                            </p:childTnLst>
                          </p:cTn>
                        </p:par>
                        <p:par>
                          <p:cTn id="22" fill="hold" nodeType="afterGroup">
                            <p:stCondLst>
                              <p:cond delay="2000"/>
                            </p:stCondLst>
                            <p:childTnLst>
                              <p:par>
                                <p:cTn id="23" presetID="27" presetClass="entr" presetSubtype="0" fill="hold" nodeType="afterEffect">
                                  <p:stCondLst>
                                    <p:cond delay="0"/>
                                  </p:stCondLst>
                                  <p:iterate type="lt">
                                    <p:tmPct val="50000"/>
                                  </p:iterate>
                                  <p:childTnLst>
                                    <p:set>
                                      <p:cBhvr>
                                        <p:cTn id="24" dur="1" fill="hold">
                                          <p:stCondLst>
                                            <p:cond delay="0"/>
                                          </p:stCondLst>
                                        </p:cTn>
                                        <p:tgtEl>
                                          <p:spTgt spid="14341">
                                            <p:txEl>
                                              <p:pRg st="3" end="3"/>
                                            </p:txEl>
                                          </p:spTgt>
                                        </p:tgtEl>
                                        <p:attrNameLst>
                                          <p:attrName>style.visibility</p:attrName>
                                        </p:attrNameLst>
                                      </p:cBhvr>
                                      <p:to>
                                        <p:strVal val="visible"/>
                                      </p:to>
                                    </p:set>
                                    <p:anim calcmode="discrete" valueType="clr">
                                      <p:cBhvr override="childStyle">
                                        <p:cTn id="25" dur="80"/>
                                        <p:tgtEl>
                                          <p:spTgt spid="14341">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14341">
                                            <p:txEl>
                                              <p:pRg st="3" end="3"/>
                                            </p:txEl>
                                          </p:spTgt>
                                        </p:tgtEl>
                                        <p:attrNameLst>
                                          <p:attrName>fillcolor</p:attrName>
                                        </p:attrNameLst>
                                      </p:cBhvr>
                                      <p:tavLst>
                                        <p:tav tm="0">
                                          <p:val>
                                            <p:clrVal>
                                              <a:schemeClr val="accent2"/>
                                            </p:clrVal>
                                          </p:val>
                                        </p:tav>
                                        <p:tav tm="50000">
                                          <p:val>
                                            <p:clrVal>
                                              <a:schemeClr val="hlink"/>
                                            </p:clrVal>
                                          </p:val>
                                        </p:tav>
                                      </p:tavLst>
                                    </p:anim>
                                    <p:set>
                                      <p:cBhvr>
                                        <p:cTn id="27" dur="80"/>
                                        <p:tgtEl>
                                          <p:spTgt spid="14341">
                                            <p:txEl>
                                              <p:pRg st="3" end="3"/>
                                            </p:txEl>
                                          </p:spTgt>
                                        </p:tgtEl>
                                        <p:attrNameLst>
                                          <p:attrName>fill.type</p:attrName>
                                        </p:attrNameLst>
                                      </p:cBhvr>
                                      <p:to>
                                        <p:strVal val="solid"/>
                                      </p:to>
                                    </p:set>
                                  </p:childTnLst>
                                </p:cTn>
                              </p:par>
                            </p:childTnLst>
                          </p:cTn>
                        </p:par>
                        <p:par>
                          <p:cTn id="28" fill="hold" nodeType="afterGroup">
                            <p:stCondLst>
                              <p:cond delay="2320"/>
                            </p:stCondLst>
                            <p:childTnLst>
                              <p:par>
                                <p:cTn id="29" presetID="27" presetClass="entr" presetSubtype="0" fill="hold" nodeType="afterEffect">
                                  <p:stCondLst>
                                    <p:cond delay="0"/>
                                  </p:stCondLst>
                                  <p:iterate type="lt">
                                    <p:tmPct val="50000"/>
                                  </p:iterate>
                                  <p:childTnLst>
                                    <p:set>
                                      <p:cBhvr>
                                        <p:cTn id="30" dur="1" fill="hold">
                                          <p:stCondLst>
                                            <p:cond delay="0"/>
                                          </p:stCondLst>
                                        </p:cTn>
                                        <p:tgtEl>
                                          <p:spTgt spid="14341">
                                            <p:txEl>
                                              <p:pRg st="4" end="4"/>
                                            </p:txEl>
                                          </p:spTgt>
                                        </p:tgtEl>
                                        <p:attrNameLst>
                                          <p:attrName>style.visibility</p:attrName>
                                        </p:attrNameLst>
                                      </p:cBhvr>
                                      <p:to>
                                        <p:strVal val="visible"/>
                                      </p:to>
                                    </p:set>
                                    <p:anim calcmode="discrete" valueType="clr">
                                      <p:cBhvr override="childStyle">
                                        <p:cTn id="31" dur="80"/>
                                        <p:tgtEl>
                                          <p:spTgt spid="14341">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2" dur="80"/>
                                        <p:tgtEl>
                                          <p:spTgt spid="14341">
                                            <p:txEl>
                                              <p:pRg st="4" end="4"/>
                                            </p:txEl>
                                          </p:spTgt>
                                        </p:tgtEl>
                                        <p:attrNameLst>
                                          <p:attrName>fillcolor</p:attrName>
                                        </p:attrNameLst>
                                      </p:cBhvr>
                                      <p:tavLst>
                                        <p:tav tm="0">
                                          <p:val>
                                            <p:clrVal>
                                              <a:schemeClr val="accent2"/>
                                            </p:clrVal>
                                          </p:val>
                                        </p:tav>
                                        <p:tav tm="50000">
                                          <p:val>
                                            <p:clrVal>
                                              <a:schemeClr val="hlink"/>
                                            </p:clrVal>
                                          </p:val>
                                        </p:tav>
                                      </p:tavLst>
                                    </p:anim>
                                    <p:set>
                                      <p:cBhvr>
                                        <p:cTn id="33" dur="80"/>
                                        <p:tgtEl>
                                          <p:spTgt spid="14341">
                                            <p:txEl>
                                              <p:pRg st="4" end="4"/>
                                            </p:txEl>
                                          </p:spTgt>
                                        </p:tgtEl>
                                        <p:attrNameLst>
                                          <p:attrName>fill.type</p:attrName>
                                        </p:attrNameLst>
                                      </p:cBhvr>
                                      <p:to>
                                        <p:strVal val="solid"/>
                                      </p:to>
                                    </p:set>
                                  </p:childTnLst>
                                </p:cTn>
                              </p:par>
                            </p:childTnLst>
                          </p:cTn>
                        </p:par>
                        <p:par>
                          <p:cTn id="34" fill="hold" nodeType="afterGroup">
                            <p:stCondLst>
                              <p:cond delay="2960"/>
                            </p:stCondLst>
                            <p:childTnLst>
                              <p:par>
                                <p:cTn id="35" presetID="27" presetClass="entr" presetSubtype="0" fill="hold" nodeType="afterEffect">
                                  <p:stCondLst>
                                    <p:cond delay="0"/>
                                  </p:stCondLst>
                                  <p:iterate type="lt">
                                    <p:tmPct val="50000"/>
                                  </p:iterate>
                                  <p:childTnLst>
                                    <p:set>
                                      <p:cBhvr>
                                        <p:cTn id="36" dur="1" fill="hold">
                                          <p:stCondLst>
                                            <p:cond delay="0"/>
                                          </p:stCondLst>
                                        </p:cTn>
                                        <p:tgtEl>
                                          <p:spTgt spid="14341">
                                            <p:txEl>
                                              <p:pRg st="5" end="5"/>
                                            </p:txEl>
                                          </p:spTgt>
                                        </p:tgtEl>
                                        <p:attrNameLst>
                                          <p:attrName>style.visibility</p:attrName>
                                        </p:attrNameLst>
                                      </p:cBhvr>
                                      <p:to>
                                        <p:strVal val="visible"/>
                                      </p:to>
                                    </p:set>
                                    <p:anim calcmode="discrete" valueType="clr">
                                      <p:cBhvr override="childStyle">
                                        <p:cTn id="37" dur="80"/>
                                        <p:tgtEl>
                                          <p:spTgt spid="14341">
                                            <p:txEl>
                                              <p:pRg st="5" end="5"/>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8" dur="80"/>
                                        <p:tgtEl>
                                          <p:spTgt spid="14341">
                                            <p:txEl>
                                              <p:pRg st="5" end="5"/>
                                            </p:txEl>
                                          </p:spTgt>
                                        </p:tgtEl>
                                        <p:attrNameLst>
                                          <p:attrName>fillcolor</p:attrName>
                                        </p:attrNameLst>
                                      </p:cBhvr>
                                      <p:tavLst>
                                        <p:tav tm="0">
                                          <p:val>
                                            <p:clrVal>
                                              <a:schemeClr val="accent2"/>
                                            </p:clrVal>
                                          </p:val>
                                        </p:tav>
                                        <p:tav tm="50000">
                                          <p:val>
                                            <p:clrVal>
                                              <a:schemeClr val="hlink"/>
                                            </p:clrVal>
                                          </p:val>
                                        </p:tav>
                                      </p:tavLst>
                                    </p:anim>
                                    <p:set>
                                      <p:cBhvr>
                                        <p:cTn id="39" dur="80"/>
                                        <p:tgtEl>
                                          <p:spTgt spid="14341">
                                            <p:txEl>
                                              <p:pRg st="5" end="5"/>
                                            </p:txEl>
                                          </p:spTgt>
                                        </p:tgtEl>
                                        <p:attrNameLst>
                                          <p:attrName>fill.type</p:attrName>
                                        </p:attrNameLst>
                                      </p:cBhvr>
                                      <p:to>
                                        <p:strVal val="solid"/>
                                      </p:to>
                                    </p:set>
                                  </p:childTnLst>
                                </p:cTn>
                              </p:par>
                            </p:childTnLst>
                          </p:cTn>
                        </p:par>
                        <p:par>
                          <p:cTn id="40" fill="hold" nodeType="afterGroup">
                            <p:stCondLst>
                              <p:cond delay="3520"/>
                            </p:stCondLst>
                            <p:childTnLst>
                              <p:par>
                                <p:cTn id="41" presetID="27" presetClass="entr" presetSubtype="0" fill="hold" nodeType="afterEffect">
                                  <p:stCondLst>
                                    <p:cond delay="0"/>
                                  </p:stCondLst>
                                  <p:iterate type="lt">
                                    <p:tmPct val="50000"/>
                                  </p:iterate>
                                  <p:childTnLst>
                                    <p:set>
                                      <p:cBhvr>
                                        <p:cTn id="42" dur="1" fill="hold">
                                          <p:stCondLst>
                                            <p:cond delay="0"/>
                                          </p:stCondLst>
                                        </p:cTn>
                                        <p:tgtEl>
                                          <p:spTgt spid="14341">
                                            <p:txEl>
                                              <p:pRg st="6" end="6"/>
                                            </p:txEl>
                                          </p:spTgt>
                                        </p:tgtEl>
                                        <p:attrNameLst>
                                          <p:attrName>style.visibility</p:attrName>
                                        </p:attrNameLst>
                                      </p:cBhvr>
                                      <p:to>
                                        <p:strVal val="visible"/>
                                      </p:to>
                                    </p:set>
                                    <p:anim calcmode="discrete" valueType="clr">
                                      <p:cBhvr override="childStyle">
                                        <p:cTn id="43" dur="80"/>
                                        <p:tgtEl>
                                          <p:spTgt spid="14341">
                                            <p:txEl>
                                              <p:pRg st="6" end="6"/>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4" dur="80"/>
                                        <p:tgtEl>
                                          <p:spTgt spid="14341">
                                            <p:txEl>
                                              <p:pRg st="6" end="6"/>
                                            </p:txEl>
                                          </p:spTgt>
                                        </p:tgtEl>
                                        <p:attrNameLst>
                                          <p:attrName>fillcolor</p:attrName>
                                        </p:attrNameLst>
                                      </p:cBhvr>
                                      <p:tavLst>
                                        <p:tav tm="0">
                                          <p:val>
                                            <p:clrVal>
                                              <a:schemeClr val="accent2"/>
                                            </p:clrVal>
                                          </p:val>
                                        </p:tav>
                                        <p:tav tm="50000">
                                          <p:val>
                                            <p:clrVal>
                                              <a:schemeClr val="hlink"/>
                                            </p:clrVal>
                                          </p:val>
                                        </p:tav>
                                      </p:tavLst>
                                    </p:anim>
                                    <p:set>
                                      <p:cBhvr>
                                        <p:cTn id="45" dur="80"/>
                                        <p:tgtEl>
                                          <p:spTgt spid="14341">
                                            <p:txEl>
                                              <p:pRg st="6" end="6"/>
                                            </p:txEl>
                                          </p:spTgt>
                                        </p:tgtEl>
                                        <p:attrNameLst>
                                          <p:attrName>fill.type</p:attrName>
                                        </p:attrNameLst>
                                      </p:cBhvr>
                                      <p:to>
                                        <p:strVal val="solid"/>
                                      </p:to>
                                    </p:set>
                                  </p:childTnLst>
                                </p:cTn>
                              </p:par>
                            </p:childTnLst>
                          </p:cTn>
                        </p:par>
                        <p:par>
                          <p:cTn id="46" fill="hold" nodeType="afterGroup">
                            <p:stCondLst>
                              <p:cond delay="4080"/>
                            </p:stCondLst>
                            <p:childTnLst>
                              <p:par>
                                <p:cTn id="47" presetID="27" presetClass="entr" presetSubtype="0" fill="hold" nodeType="afterEffect">
                                  <p:stCondLst>
                                    <p:cond delay="0"/>
                                  </p:stCondLst>
                                  <p:iterate type="lt">
                                    <p:tmPct val="50000"/>
                                  </p:iterate>
                                  <p:childTnLst>
                                    <p:set>
                                      <p:cBhvr>
                                        <p:cTn id="48" dur="1" fill="hold">
                                          <p:stCondLst>
                                            <p:cond delay="0"/>
                                          </p:stCondLst>
                                        </p:cTn>
                                        <p:tgtEl>
                                          <p:spTgt spid="14341">
                                            <p:txEl>
                                              <p:pRg st="7" end="7"/>
                                            </p:txEl>
                                          </p:spTgt>
                                        </p:tgtEl>
                                        <p:attrNameLst>
                                          <p:attrName>style.visibility</p:attrName>
                                        </p:attrNameLst>
                                      </p:cBhvr>
                                      <p:to>
                                        <p:strVal val="visible"/>
                                      </p:to>
                                    </p:set>
                                    <p:anim calcmode="discrete" valueType="clr">
                                      <p:cBhvr override="childStyle">
                                        <p:cTn id="49" dur="80"/>
                                        <p:tgtEl>
                                          <p:spTgt spid="14341">
                                            <p:txEl>
                                              <p:pRg st="7" end="7"/>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50" dur="80"/>
                                        <p:tgtEl>
                                          <p:spTgt spid="14341">
                                            <p:txEl>
                                              <p:pRg st="7" end="7"/>
                                            </p:txEl>
                                          </p:spTgt>
                                        </p:tgtEl>
                                        <p:attrNameLst>
                                          <p:attrName>fillcolor</p:attrName>
                                        </p:attrNameLst>
                                      </p:cBhvr>
                                      <p:tavLst>
                                        <p:tav tm="0">
                                          <p:val>
                                            <p:clrVal>
                                              <a:schemeClr val="accent2"/>
                                            </p:clrVal>
                                          </p:val>
                                        </p:tav>
                                        <p:tav tm="50000">
                                          <p:val>
                                            <p:clrVal>
                                              <a:schemeClr val="hlink"/>
                                            </p:clrVal>
                                          </p:val>
                                        </p:tav>
                                      </p:tavLst>
                                    </p:anim>
                                    <p:set>
                                      <p:cBhvr>
                                        <p:cTn id="51" dur="80"/>
                                        <p:tgtEl>
                                          <p:spTgt spid="14341">
                                            <p:txEl>
                                              <p:pRg st="7" end="7"/>
                                            </p:txEl>
                                          </p:spTgt>
                                        </p:tgtEl>
                                        <p:attrNameLst>
                                          <p:attrName>fill.type</p:attrName>
                                        </p:attrNameLst>
                                      </p:cBhvr>
                                      <p:to>
                                        <p:strVal val="solid"/>
                                      </p:to>
                                    </p:set>
                                  </p:childTnLst>
                                </p:cTn>
                              </p:par>
                            </p:childTnLst>
                          </p:cTn>
                        </p:par>
                        <p:par>
                          <p:cTn id="52" fill="hold" nodeType="afterGroup">
                            <p:stCondLst>
                              <p:cond delay="5360"/>
                            </p:stCondLst>
                            <p:childTnLst>
                              <p:par>
                                <p:cTn id="53" presetID="27" presetClass="entr" presetSubtype="0" fill="hold" nodeType="afterEffect">
                                  <p:stCondLst>
                                    <p:cond delay="0"/>
                                  </p:stCondLst>
                                  <p:iterate type="lt">
                                    <p:tmPct val="50000"/>
                                  </p:iterate>
                                  <p:childTnLst>
                                    <p:set>
                                      <p:cBhvr>
                                        <p:cTn id="54" dur="1" fill="hold">
                                          <p:stCondLst>
                                            <p:cond delay="0"/>
                                          </p:stCondLst>
                                        </p:cTn>
                                        <p:tgtEl>
                                          <p:spTgt spid="14341">
                                            <p:txEl>
                                              <p:pRg st="8" end="8"/>
                                            </p:txEl>
                                          </p:spTgt>
                                        </p:tgtEl>
                                        <p:attrNameLst>
                                          <p:attrName>style.visibility</p:attrName>
                                        </p:attrNameLst>
                                      </p:cBhvr>
                                      <p:to>
                                        <p:strVal val="visible"/>
                                      </p:to>
                                    </p:set>
                                    <p:anim calcmode="discrete" valueType="clr">
                                      <p:cBhvr override="childStyle">
                                        <p:cTn id="55" dur="80"/>
                                        <p:tgtEl>
                                          <p:spTgt spid="14341">
                                            <p:txEl>
                                              <p:pRg st="8" end="8"/>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56" dur="80"/>
                                        <p:tgtEl>
                                          <p:spTgt spid="14341">
                                            <p:txEl>
                                              <p:pRg st="8" end="8"/>
                                            </p:txEl>
                                          </p:spTgt>
                                        </p:tgtEl>
                                        <p:attrNameLst>
                                          <p:attrName>fillcolor</p:attrName>
                                        </p:attrNameLst>
                                      </p:cBhvr>
                                      <p:tavLst>
                                        <p:tav tm="0">
                                          <p:val>
                                            <p:clrVal>
                                              <a:schemeClr val="accent2"/>
                                            </p:clrVal>
                                          </p:val>
                                        </p:tav>
                                        <p:tav tm="50000">
                                          <p:val>
                                            <p:clrVal>
                                              <a:schemeClr val="hlink"/>
                                            </p:clrVal>
                                          </p:val>
                                        </p:tav>
                                      </p:tavLst>
                                    </p:anim>
                                    <p:set>
                                      <p:cBhvr>
                                        <p:cTn id="57" dur="80"/>
                                        <p:tgtEl>
                                          <p:spTgt spid="14341">
                                            <p:txEl>
                                              <p:pRg st="8" end="8"/>
                                            </p:txEl>
                                          </p:spTgt>
                                        </p:tgtEl>
                                        <p:attrNameLst>
                                          <p:attrName>fill.type</p:attrName>
                                        </p:attrNameLst>
                                      </p:cBhvr>
                                      <p:to>
                                        <p:strVal val="solid"/>
                                      </p:to>
                                    </p:set>
                                  </p:childTnLst>
                                </p:cTn>
                              </p:par>
                            </p:childTnLst>
                          </p:cTn>
                        </p:par>
                        <p:par>
                          <p:cTn id="58" fill="hold" nodeType="afterGroup">
                            <p:stCondLst>
                              <p:cond delay="6440"/>
                            </p:stCondLst>
                            <p:childTnLst>
                              <p:par>
                                <p:cTn id="59" presetID="27" presetClass="entr" presetSubtype="0" fill="hold" nodeType="afterEffect">
                                  <p:stCondLst>
                                    <p:cond delay="0"/>
                                  </p:stCondLst>
                                  <p:iterate type="lt">
                                    <p:tmPct val="50000"/>
                                  </p:iterate>
                                  <p:childTnLst>
                                    <p:set>
                                      <p:cBhvr>
                                        <p:cTn id="60" dur="1" fill="hold">
                                          <p:stCondLst>
                                            <p:cond delay="0"/>
                                          </p:stCondLst>
                                        </p:cTn>
                                        <p:tgtEl>
                                          <p:spTgt spid="14341">
                                            <p:txEl>
                                              <p:pRg st="9" end="9"/>
                                            </p:txEl>
                                          </p:spTgt>
                                        </p:tgtEl>
                                        <p:attrNameLst>
                                          <p:attrName>style.visibility</p:attrName>
                                        </p:attrNameLst>
                                      </p:cBhvr>
                                      <p:to>
                                        <p:strVal val="visible"/>
                                      </p:to>
                                    </p:set>
                                    <p:anim calcmode="discrete" valueType="clr">
                                      <p:cBhvr override="childStyle">
                                        <p:cTn id="61" dur="80"/>
                                        <p:tgtEl>
                                          <p:spTgt spid="14341">
                                            <p:txEl>
                                              <p:pRg st="9" end="9"/>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62" dur="80"/>
                                        <p:tgtEl>
                                          <p:spTgt spid="14341">
                                            <p:txEl>
                                              <p:pRg st="9" end="9"/>
                                            </p:txEl>
                                          </p:spTgt>
                                        </p:tgtEl>
                                        <p:attrNameLst>
                                          <p:attrName>fillcolor</p:attrName>
                                        </p:attrNameLst>
                                      </p:cBhvr>
                                      <p:tavLst>
                                        <p:tav tm="0">
                                          <p:val>
                                            <p:clrVal>
                                              <a:schemeClr val="accent2"/>
                                            </p:clrVal>
                                          </p:val>
                                        </p:tav>
                                        <p:tav tm="50000">
                                          <p:val>
                                            <p:clrVal>
                                              <a:schemeClr val="hlink"/>
                                            </p:clrVal>
                                          </p:val>
                                        </p:tav>
                                      </p:tavLst>
                                    </p:anim>
                                    <p:set>
                                      <p:cBhvr>
                                        <p:cTn id="63" dur="80"/>
                                        <p:tgtEl>
                                          <p:spTgt spid="14341">
                                            <p:txEl>
                                              <p:pRg st="9" end="9"/>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340768"/>
            <a:ext cx="8363272" cy="4464496"/>
          </a:xfrm>
        </p:spPr>
        <p:style>
          <a:lnRef idx="2">
            <a:schemeClr val="accent3"/>
          </a:lnRef>
          <a:fillRef idx="1">
            <a:schemeClr val="lt1"/>
          </a:fillRef>
          <a:effectRef idx="0">
            <a:schemeClr val="accent3"/>
          </a:effectRef>
          <a:fontRef idx="minor">
            <a:schemeClr val="dk1"/>
          </a:fontRef>
        </p:style>
        <p:txBody>
          <a:bodyPr>
            <a:normAutofit fontScale="77500" lnSpcReduction="20000"/>
          </a:bodyPr>
          <a:lstStyle/>
          <a:p>
            <a:r>
              <a:rPr lang="en-GB" dirty="0"/>
              <a:t>All students are required to undertake fieldwork in relation to processes in both physical </a:t>
            </a:r>
            <a:r>
              <a:rPr lang="en-GB" dirty="0" smtClean="0"/>
              <a:t>and human </a:t>
            </a:r>
            <a:r>
              <a:rPr lang="en-GB" dirty="0"/>
              <a:t>geography. Students must undertake four days of fieldwork during their A-level course.</a:t>
            </a:r>
          </a:p>
          <a:p>
            <a:r>
              <a:rPr lang="en-GB" dirty="0" smtClean="0">
                <a:solidFill>
                  <a:srgbClr val="FF0000"/>
                </a:solidFill>
              </a:rPr>
              <a:t>Schools </a:t>
            </a:r>
            <a:r>
              <a:rPr lang="en-GB" dirty="0">
                <a:solidFill>
                  <a:srgbClr val="FF0000"/>
                </a:solidFill>
              </a:rPr>
              <a:t>and colleges are required to provide a fieldwork statement that confirms each student </a:t>
            </a:r>
            <a:r>
              <a:rPr lang="en-GB" dirty="0" smtClean="0">
                <a:solidFill>
                  <a:srgbClr val="FF0000"/>
                </a:solidFill>
              </a:rPr>
              <a:t>has undertaken </a:t>
            </a:r>
            <a:r>
              <a:rPr lang="en-GB" dirty="0">
                <a:solidFill>
                  <a:srgbClr val="FF0000"/>
                </a:solidFill>
              </a:rPr>
              <a:t>four days of geographical fieldwork in relation to processes in both physical and </a:t>
            </a:r>
            <a:r>
              <a:rPr lang="en-GB" dirty="0" smtClean="0">
                <a:solidFill>
                  <a:srgbClr val="FF0000"/>
                </a:solidFill>
              </a:rPr>
              <a:t>human geography</a:t>
            </a:r>
            <a:r>
              <a:rPr lang="en-GB" dirty="0">
                <a:solidFill>
                  <a:srgbClr val="FF0000"/>
                </a:solidFill>
              </a:rPr>
              <a:t>. </a:t>
            </a:r>
            <a:r>
              <a:rPr lang="en-GB" dirty="0"/>
              <a:t>Schools and colleges must provide the fieldwork statement by 15 May in the year </a:t>
            </a:r>
            <a:r>
              <a:rPr lang="en-GB" dirty="0" smtClean="0"/>
              <a:t>of entry</a:t>
            </a:r>
            <a:r>
              <a:rPr lang="en-GB" dirty="0"/>
              <a:t>. Any failure to provide this statement in a timely manner will be treated as malpractice </a:t>
            </a:r>
            <a:r>
              <a:rPr lang="en-GB" dirty="0" smtClean="0"/>
              <a:t>or maladministration </a:t>
            </a:r>
            <a:r>
              <a:rPr lang="en-GB" dirty="0"/>
              <a:t>(under </a:t>
            </a:r>
            <a:r>
              <a:rPr lang="en-GB" dirty="0" err="1"/>
              <a:t>Ofqual's</a:t>
            </a:r>
            <a:r>
              <a:rPr lang="en-GB" dirty="0"/>
              <a:t> General Condition A8 (Malpractice and maladministration)).</a:t>
            </a:r>
          </a:p>
        </p:txBody>
      </p:sp>
      <p:sp>
        <p:nvSpPr>
          <p:cNvPr id="4" name="Title 1"/>
          <p:cNvSpPr>
            <a:spLocks noGrp="1"/>
          </p:cNvSpPr>
          <p:nvPr>
            <p:ph type="title"/>
          </p:nvPr>
        </p:nvSpPr>
        <p:spPr>
          <a:xfrm>
            <a:off x="457200" y="274638"/>
            <a:ext cx="8229600" cy="777875"/>
          </a:xfrm>
          <a:solidFill>
            <a:schemeClr val="lt1">
              <a:alpha val="66000"/>
            </a:schemeClr>
          </a:solidFill>
        </p:spPr>
        <p:style>
          <a:lnRef idx="2">
            <a:schemeClr val="accent3"/>
          </a:lnRef>
          <a:fillRef idx="1">
            <a:schemeClr val="lt1"/>
          </a:fillRef>
          <a:effectRef idx="0">
            <a:schemeClr val="accent3"/>
          </a:effectRef>
          <a:fontRef idx="minor">
            <a:schemeClr val="dk1"/>
          </a:fontRef>
        </p:style>
        <p:txBody>
          <a:bodyPr/>
          <a:lstStyle/>
          <a:p>
            <a:r>
              <a:rPr lang="en-GB"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Fieldwork Requirements</a:t>
            </a:r>
            <a:endParaRPr lang="en-GB"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24838179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41176" y="1"/>
            <a:ext cx="8229600" cy="548680"/>
          </a:xfrm>
          <a:solidFill>
            <a:schemeClr val="lt1">
              <a:alpha val="66000"/>
            </a:schemeClr>
          </a:solidFill>
        </p:spPr>
        <p:style>
          <a:lnRef idx="2">
            <a:schemeClr val="accent3"/>
          </a:lnRef>
          <a:fillRef idx="1">
            <a:schemeClr val="lt1"/>
          </a:fillRef>
          <a:effectRef idx="0">
            <a:schemeClr val="accent3"/>
          </a:effectRef>
          <a:fontRef idx="minor">
            <a:schemeClr val="dk1"/>
          </a:fontRef>
        </p:style>
        <p:txBody>
          <a:bodyPr>
            <a:normAutofit fontScale="90000"/>
          </a:bodyPr>
          <a:lstStyle/>
          <a:p>
            <a:r>
              <a:rPr lang="en-GB"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Itinerary</a:t>
            </a:r>
            <a:endParaRPr lang="en-GB"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 name="Content Placeholder 1"/>
          <p:cNvSpPr>
            <a:spLocks noGrp="1"/>
          </p:cNvSpPr>
          <p:nvPr>
            <p:ph idx="1"/>
          </p:nvPr>
        </p:nvSpPr>
        <p:spPr/>
        <p:txBody>
          <a:bodyPr/>
          <a:lstStyle/>
          <a:p>
            <a:endParaRPr lang="en-GB"/>
          </a:p>
        </p:txBody>
      </p:sp>
      <p:pic>
        <p:nvPicPr>
          <p:cNvPr id="3" name="Picture 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99891" y="548681"/>
            <a:ext cx="7488832" cy="4032447"/>
          </a:xfrm>
          <a:prstGeom prst="rect">
            <a:avLst/>
          </a:prstGeom>
        </p:spPr>
      </p:pic>
      <p:pic>
        <p:nvPicPr>
          <p:cNvPr id="6" name="Picture 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99890" y="4559154"/>
            <a:ext cx="7428493" cy="2298846"/>
          </a:xfrm>
          <a:prstGeom prst="rect">
            <a:avLst/>
          </a:prstGeom>
        </p:spPr>
      </p:pic>
    </p:spTree>
    <p:extLst>
      <p:ext uri="{BB962C8B-B14F-4D97-AF65-F5344CB8AC3E}">
        <p14:creationId xmlns:p14="http://schemas.microsoft.com/office/powerpoint/2010/main" val="8570391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499992" y="98593"/>
            <a:ext cx="4416491" cy="331236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451185" y="3617640"/>
            <a:ext cx="5692815" cy="32403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26" name="Picture 2" descr="b6da1112-56b2-459d-9b63-f205fcd362cf@eurprd05"/>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5400000">
            <a:off x="-430183" y="3818567"/>
            <a:ext cx="3441468" cy="258110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27" name="Picture 3" descr="38c0704c-8062-49cd-8074-f6e9f550cabe@eurprd05"/>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134393" y="2059351"/>
            <a:ext cx="3229695" cy="242227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28" name="Picture 4" descr="5b739db4-0c18-452c-b20e-ba1a13fda163@eurprd05"/>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30794" y="34688"/>
            <a:ext cx="4207197" cy="246944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48896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55576" y="-171400"/>
            <a:ext cx="6768752" cy="4512501"/>
          </a:xfrm>
          <a:prstGeom prst="rect">
            <a:avLst/>
          </a:prstGeom>
        </p:spPr>
      </p:pic>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22987" y="4313642"/>
            <a:ext cx="6433930" cy="5767921"/>
          </a:xfrm>
          <a:prstGeom prst="rect">
            <a:avLst/>
          </a:prstGeom>
        </p:spPr>
      </p:pic>
    </p:spTree>
    <p:extLst>
      <p:ext uri="{BB962C8B-B14F-4D97-AF65-F5344CB8AC3E}">
        <p14:creationId xmlns:p14="http://schemas.microsoft.com/office/powerpoint/2010/main" val="3192809084"/>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3</TotalTime>
  <Words>805</Words>
  <Application>Microsoft Office PowerPoint</Application>
  <PresentationFormat>On-screen Show (4:3)</PresentationFormat>
  <Paragraphs>76</Paragraphs>
  <Slides>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Arial Rounded MT Bold</vt:lpstr>
      <vt:lpstr>Calibri</vt:lpstr>
      <vt:lpstr>1_Office Theme</vt:lpstr>
      <vt:lpstr>PowerPoint Presentation</vt:lpstr>
      <vt:lpstr>PowerPoint Presentation</vt:lpstr>
      <vt:lpstr>Blencathra Centre</vt:lpstr>
      <vt:lpstr>Blencathra Centre</vt:lpstr>
      <vt:lpstr>PowerPoint Presentation</vt:lpstr>
      <vt:lpstr>Fieldwork Requirements</vt:lpstr>
      <vt:lpstr>Itinerary</vt:lpstr>
      <vt:lpstr>PowerPoint Presentation</vt:lpstr>
      <vt:lpstr>PowerPoint Presentation</vt:lpstr>
      <vt:lpstr>PowerPoint Presentation</vt:lpstr>
      <vt:lpstr>PowerPoint Presentation</vt:lpstr>
      <vt:lpstr>PowerPoint Presentation</vt:lpstr>
      <vt:lpstr>Important information</vt:lpstr>
      <vt:lpstr>PowerPoint Presentation</vt:lpstr>
      <vt:lpstr>Health and safety</vt:lpstr>
      <vt:lpstr>Health and safety: GURS</vt:lpstr>
      <vt:lpstr>Rules/sharing with other schools</vt:lpstr>
      <vt:lpstr>Notes from past students:</vt:lpstr>
      <vt:lpstr>Thank you!</vt:lpstr>
    </vt:vector>
  </TitlesOfParts>
  <Company>RM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klowe</dc:creator>
  <cp:lastModifiedBy>jbrownridge</cp:lastModifiedBy>
  <cp:revision>1</cp:revision>
  <dcterms:created xsi:type="dcterms:W3CDTF">2019-03-28T14:15:32Z</dcterms:created>
  <dcterms:modified xsi:type="dcterms:W3CDTF">2019-03-29T15:40:09Z</dcterms:modified>
</cp:coreProperties>
</file>